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3"/>
  </p:notesMasterIdLst>
  <p:handoutMasterIdLst>
    <p:handoutMasterId r:id="rId84"/>
  </p:handoutMasterIdLst>
  <p:sldIdLst>
    <p:sldId id="1144" r:id="rId2"/>
    <p:sldId id="1258" r:id="rId3"/>
    <p:sldId id="1269" r:id="rId4"/>
    <p:sldId id="1270" r:id="rId5"/>
    <p:sldId id="1271" r:id="rId6"/>
    <p:sldId id="1272" r:id="rId7"/>
    <p:sldId id="1274" r:id="rId8"/>
    <p:sldId id="1275" r:id="rId9"/>
    <p:sldId id="1276" r:id="rId10"/>
    <p:sldId id="1277" r:id="rId11"/>
    <p:sldId id="1332" r:id="rId12"/>
    <p:sldId id="1278" r:id="rId13"/>
    <p:sldId id="1333" r:id="rId14"/>
    <p:sldId id="1279" r:id="rId15"/>
    <p:sldId id="1280" r:id="rId16"/>
    <p:sldId id="1281" r:id="rId17"/>
    <p:sldId id="1283" r:id="rId18"/>
    <p:sldId id="1282" r:id="rId19"/>
    <p:sldId id="1329" r:id="rId20"/>
    <p:sldId id="1331" r:id="rId21"/>
    <p:sldId id="1330" r:id="rId22"/>
    <p:sldId id="1285" r:id="rId23"/>
    <p:sldId id="1334" r:id="rId24"/>
    <p:sldId id="1335" r:id="rId25"/>
    <p:sldId id="1336" r:id="rId26"/>
    <p:sldId id="1337" r:id="rId27"/>
    <p:sldId id="1286" r:id="rId28"/>
    <p:sldId id="1338" r:id="rId29"/>
    <p:sldId id="1287" r:id="rId30"/>
    <p:sldId id="1288" r:id="rId31"/>
    <p:sldId id="1339" r:id="rId32"/>
    <p:sldId id="1289" r:id="rId33"/>
    <p:sldId id="1290" r:id="rId34"/>
    <p:sldId id="1291" r:id="rId35"/>
    <p:sldId id="1292" r:id="rId36"/>
    <p:sldId id="1293" r:id="rId37"/>
    <p:sldId id="1294" r:id="rId38"/>
    <p:sldId id="1295" r:id="rId39"/>
    <p:sldId id="1296" r:id="rId40"/>
    <p:sldId id="1340" r:id="rId41"/>
    <p:sldId id="1297" r:id="rId42"/>
    <p:sldId id="1298" r:id="rId43"/>
    <p:sldId id="1341" r:id="rId44"/>
    <p:sldId id="1299" r:id="rId45"/>
    <p:sldId id="1300" r:id="rId46"/>
    <p:sldId id="1301" r:id="rId47"/>
    <p:sldId id="1302" r:id="rId48"/>
    <p:sldId id="1303" r:id="rId49"/>
    <p:sldId id="1304" r:id="rId50"/>
    <p:sldId id="1305" r:id="rId51"/>
    <p:sldId id="1306" r:id="rId52"/>
    <p:sldId id="1307" r:id="rId53"/>
    <p:sldId id="1308" r:id="rId54"/>
    <p:sldId id="1309" r:id="rId55"/>
    <p:sldId id="1310" r:id="rId56"/>
    <p:sldId id="1311" r:id="rId57"/>
    <p:sldId id="1312" r:id="rId58"/>
    <p:sldId id="1348" r:id="rId59"/>
    <p:sldId id="1314" r:id="rId60"/>
    <p:sldId id="1313" r:id="rId61"/>
    <p:sldId id="1342" r:id="rId62"/>
    <p:sldId id="1343" r:id="rId63"/>
    <p:sldId id="1315" r:id="rId64"/>
    <p:sldId id="1316" r:id="rId65"/>
    <p:sldId id="1344" r:id="rId66"/>
    <p:sldId id="1345" r:id="rId67"/>
    <p:sldId id="1346" r:id="rId68"/>
    <p:sldId id="1347" r:id="rId69"/>
    <p:sldId id="1317" r:id="rId70"/>
    <p:sldId id="1318" r:id="rId71"/>
    <p:sldId id="1319" r:id="rId72"/>
    <p:sldId id="1320" r:id="rId73"/>
    <p:sldId id="1321" r:id="rId74"/>
    <p:sldId id="1322" r:id="rId75"/>
    <p:sldId id="1323" r:id="rId76"/>
    <p:sldId id="1324" r:id="rId77"/>
    <p:sldId id="1325" r:id="rId78"/>
    <p:sldId id="1326" r:id="rId79"/>
    <p:sldId id="1327" r:id="rId80"/>
    <p:sldId id="1328" r:id="rId81"/>
    <p:sldId id="1257" r:id="rId82"/>
  </p:sldIdLst>
  <p:sldSz cx="9144000" cy="6858000" type="screen4x3"/>
  <p:notesSz cx="6662738"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0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7C53"/>
    <a:srgbClr val="E1ED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Açık Stil 1 - Vurgu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E9639D4-E3E2-4D34-9284-5A2195B3D0D7}" styleName="Açık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Orta Stil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9631B5-78F2-41C9-869B-9F39066F8104}" styleName="Orta Stil 3 - Vurgu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Orta Stil 1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7292A2E-F333-43FB-9621-5CBBE7FDCDCB}" styleName="Açık Stil 2 - Vurgu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24" autoAdjust="0"/>
    <p:restoredTop sz="95341" autoAdjust="0"/>
  </p:normalViewPr>
  <p:slideViewPr>
    <p:cSldViewPr>
      <p:cViewPr varScale="1">
        <p:scale>
          <a:sx n="107" d="100"/>
          <a:sy n="107" d="100"/>
        </p:scale>
        <p:origin x="1674" y="114"/>
      </p:cViewPr>
      <p:guideLst>
        <p:guide orient="horz" pos="2160"/>
        <p:guide pos="2880"/>
      </p:guideLst>
    </p:cSldViewPr>
  </p:slideViewPr>
  <p:notesTextViewPr>
    <p:cViewPr>
      <p:scale>
        <a:sx n="1" d="1"/>
        <a:sy n="1" d="1"/>
      </p:scale>
      <p:origin x="0" y="0"/>
    </p:cViewPr>
  </p:notesTextViewPr>
  <p:notesViewPr>
    <p:cSldViewPr>
      <p:cViewPr varScale="1">
        <p:scale>
          <a:sx n="79" d="100"/>
          <a:sy n="79" d="100"/>
        </p:scale>
        <p:origin x="-3198" y="-102"/>
      </p:cViewPr>
      <p:guideLst>
        <p:guide orient="horz" pos="3127"/>
        <p:guide pos="2099"/>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handoutMaster" Target="handoutMasters/handout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1" y="0"/>
            <a:ext cx="2887186" cy="496332"/>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774011" y="0"/>
            <a:ext cx="2887186" cy="496332"/>
          </a:xfrm>
          <a:prstGeom prst="rect">
            <a:avLst/>
          </a:prstGeom>
        </p:spPr>
        <p:txBody>
          <a:bodyPr vert="horz" lIns="91440" tIns="45720" rIns="91440" bIns="45720" rtlCol="0"/>
          <a:lstStyle>
            <a:lvl1pPr algn="r">
              <a:defRPr sz="1200"/>
            </a:lvl1pPr>
          </a:lstStyle>
          <a:p>
            <a:fld id="{59837ED2-D5EE-450E-A3A1-92D60F5F2F6C}" type="datetimeFigureOut">
              <a:rPr lang="tr-TR" smtClean="0"/>
              <a:pPr/>
              <a:t>13.7.2018</a:t>
            </a:fld>
            <a:endParaRPr lang="tr-TR"/>
          </a:p>
        </p:txBody>
      </p:sp>
      <p:sp>
        <p:nvSpPr>
          <p:cNvPr id="4" name="3 Altbilgi Yer Tutucusu"/>
          <p:cNvSpPr>
            <a:spLocks noGrp="1"/>
          </p:cNvSpPr>
          <p:nvPr>
            <p:ph type="ftr" sz="quarter" idx="2"/>
          </p:nvPr>
        </p:nvSpPr>
        <p:spPr>
          <a:xfrm>
            <a:off x="1" y="9428583"/>
            <a:ext cx="2887186" cy="496332"/>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774011" y="9428583"/>
            <a:ext cx="2887186" cy="496332"/>
          </a:xfrm>
          <a:prstGeom prst="rect">
            <a:avLst/>
          </a:prstGeom>
        </p:spPr>
        <p:txBody>
          <a:bodyPr vert="horz" lIns="91440" tIns="45720" rIns="91440" bIns="45720" rtlCol="0" anchor="b"/>
          <a:lstStyle>
            <a:lvl1pPr algn="r">
              <a:defRPr sz="1200"/>
            </a:lvl1pPr>
          </a:lstStyle>
          <a:p>
            <a:fld id="{85BA3B2D-9B7A-45FD-B3A0-679EFE192F7D}" type="slidenum">
              <a:rPr lang="tr-TR" smtClean="0"/>
              <a:pPr/>
              <a:t>‹#›</a:t>
            </a:fld>
            <a:endParaRPr lang="tr-TR"/>
          </a:p>
        </p:txBody>
      </p:sp>
    </p:spTree>
    <p:extLst>
      <p:ext uri="{BB962C8B-B14F-4D97-AF65-F5344CB8AC3E}">
        <p14:creationId xmlns:p14="http://schemas.microsoft.com/office/powerpoint/2010/main" val="140227490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1" y="0"/>
            <a:ext cx="2887186" cy="496332"/>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774011" y="0"/>
            <a:ext cx="2887186" cy="496332"/>
          </a:xfrm>
          <a:prstGeom prst="rect">
            <a:avLst/>
          </a:prstGeom>
        </p:spPr>
        <p:txBody>
          <a:bodyPr vert="horz" lIns="91440" tIns="45720" rIns="91440" bIns="45720" rtlCol="0"/>
          <a:lstStyle>
            <a:lvl1pPr algn="r">
              <a:defRPr sz="1200"/>
            </a:lvl1pPr>
          </a:lstStyle>
          <a:p>
            <a:fld id="{55E007D4-9241-4C75-AC28-203C6CB345B9}" type="datetimeFigureOut">
              <a:rPr lang="tr-TR" smtClean="0"/>
              <a:pPr/>
              <a:t>13.7.2018</a:t>
            </a:fld>
            <a:endParaRPr lang="tr-TR"/>
          </a:p>
        </p:txBody>
      </p:sp>
      <p:sp>
        <p:nvSpPr>
          <p:cNvPr id="4" name="3 Slayt Görüntüsü Yer Tutucusu"/>
          <p:cNvSpPr>
            <a:spLocks noGrp="1" noRot="1" noChangeAspect="1"/>
          </p:cNvSpPr>
          <p:nvPr>
            <p:ph type="sldImg" idx="2"/>
          </p:nvPr>
        </p:nvSpPr>
        <p:spPr>
          <a:xfrm>
            <a:off x="850900" y="744538"/>
            <a:ext cx="4960938"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66274" y="4715154"/>
            <a:ext cx="5330190" cy="446698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1" y="9428583"/>
            <a:ext cx="2887186" cy="496332"/>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774011" y="9428583"/>
            <a:ext cx="2887186" cy="496332"/>
          </a:xfrm>
          <a:prstGeom prst="rect">
            <a:avLst/>
          </a:prstGeom>
        </p:spPr>
        <p:txBody>
          <a:bodyPr vert="horz" lIns="91440" tIns="45720" rIns="91440" bIns="45720" rtlCol="0" anchor="b"/>
          <a:lstStyle>
            <a:lvl1pPr algn="r">
              <a:defRPr sz="1200"/>
            </a:lvl1pPr>
          </a:lstStyle>
          <a:p>
            <a:fld id="{C65594B0-2B2D-4F30-9096-A69F5041C14D}" type="slidenum">
              <a:rPr lang="tr-TR" smtClean="0"/>
              <a:pPr/>
              <a:t>‹#›</a:t>
            </a:fld>
            <a:endParaRPr lang="tr-TR"/>
          </a:p>
        </p:txBody>
      </p:sp>
    </p:spTree>
    <p:extLst>
      <p:ext uri="{BB962C8B-B14F-4D97-AF65-F5344CB8AC3E}">
        <p14:creationId xmlns:p14="http://schemas.microsoft.com/office/powerpoint/2010/main" val="370983010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65594B0-2B2D-4F30-9096-A69F5041C14D}" type="slidenum">
              <a:rPr lang="tr-TR" smtClean="0"/>
              <a:pPr/>
              <a:t>1</a:t>
            </a:fld>
            <a:endParaRPr lang="tr-TR"/>
          </a:p>
        </p:txBody>
      </p:sp>
      <p:sp>
        <p:nvSpPr>
          <p:cNvPr id="5" name="Altbilgi Yer Tutucusu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3476967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65594B0-2B2D-4F30-9096-A69F5041C14D}" type="slidenum">
              <a:rPr lang="tr-TR" smtClean="0"/>
              <a:pPr/>
              <a:t>2</a:t>
            </a:fld>
            <a:endParaRPr lang="tr-TR"/>
          </a:p>
        </p:txBody>
      </p:sp>
      <p:sp>
        <p:nvSpPr>
          <p:cNvPr id="5" name="Altbilgi Yer Tutucusu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2401751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65594B0-2B2D-4F30-9096-A69F5041C14D}" type="slidenum">
              <a:rPr lang="tr-TR" smtClean="0"/>
              <a:pPr/>
              <a:t>5</a:t>
            </a:fld>
            <a:endParaRPr lang="tr-TR"/>
          </a:p>
        </p:txBody>
      </p:sp>
      <p:sp>
        <p:nvSpPr>
          <p:cNvPr id="5" name="Altbilgi Yer Tutucusu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80183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65594B0-2B2D-4F30-9096-A69F5041C14D}" type="slidenum">
              <a:rPr lang="tr-TR" smtClean="0"/>
              <a:pPr/>
              <a:t>81</a:t>
            </a:fld>
            <a:endParaRPr lang="tr-TR"/>
          </a:p>
        </p:txBody>
      </p:sp>
      <p:sp>
        <p:nvSpPr>
          <p:cNvPr id="5" name="Altbilgi Yer Tutucusu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2125865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aşlık Slaydı">
    <p:spTree>
      <p:nvGrpSpPr>
        <p:cNvPr id="1" name=""/>
        <p:cNvGrpSpPr/>
        <p:nvPr/>
      </p:nvGrpSpPr>
      <p:grpSpPr>
        <a:xfrm>
          <a:off x="0" y="0"/>
          <a:ext cx="0" cy="0"/>
          <a:chOff x="0" y="0"/>
          <a:chExt cx="0" cy="0"/>
        </a:xfrm>
      </p:grpSpPr>
      <p:sp>
        <p:nvSpPr>
          <p:cNvPr id="7" name="Dikdörtgen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28600"/>
            <a:ext cx="8153400" cy="990600"/>
          </a:xfrm>
          <a:prstGeom prst="rect">
            <a:avLst/>
          </a:prstGeom>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612648" y="1600200"/>
            <a:ext cx="8153400" cy="4526280"/>
          </a:xfrm>
          <a:prstGeom prst="rect">
            <a:avLst/>
          </a:prstGeo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6096000" y="6248400"/>
            <a:ext cx="2667000" cy="365125"/>
          </a:xfrm>
          <a:prstGeom prst="rect">
            <a:avLst/>
          </a:prstGeom>
        </p:spPr>
        <p:txBody>
          <a:bodyPr/>
          <a:lstStyle/>
          <a:p>
            <a:endParaRPr lang="tr-TR"/>
          </a:p>
        </p:txBody>
      </p:sp>
      <p:sp>
        <p:nvSpPr>
          <p:cNvPr id="5" name="Altbilgi Yer Tutucusu 4"/>
          <p:cNvSpPr>
            <a:spLocks noGrp="1"/>
          </p:cNvSpPr>
          <p:nvPr>
            <p:ph type="ftr" sz="quarter" idx="11"/>
          </p:nvPr>
        </p:nvSpPr>
        <p:spPr>
          <a:xfrm>
            <a:off x="609600" y="6248206"/>
            <a:ext cx="5421083" cy="365125"/>
          </a:xfrm>
          <a:prstGeom prst="rect">
            <a:avLst/>
          </a:prstGeom>
        </p:spPr>
        <p:txBody>
          <a:bodyPr/>
          <a:lstStyle/>
          <a:p>
            <a:endParaRPr lang="tr-TR"/>
          </a:p>
        </p:txBody>
      </p:sp>
      <p:sp>
        <p:nvSpPr>
          <p:cNvPr id="6" name="Slayt Numarası Yer Tutucusu 5"/>
          <p:cNvSpPr>
            <a:spLocks noGrp="1"/>
          </p:cNvSpPr>
          <p:nvPr>
            <p:ph type="sldNum" sz="quarter" idx="12"/>
          </p:nvPr>
        </p:nvSpPr>
        <p:spPr>
          <a:xfrm>
            <a:off x="0" y="1272222"/>
            <a:ext cx="533400" cy="244476"/>
          </a:xfrm>
          <a:prstGeom prst="rect">
            <a:avLst/>
          </a:prstGeom>
        </p:spPr>
        <p:txBody>
          <a:bodyPr/>
          <a:lstStyle/>
          <a:p>
            <a:fld id="{72391017-8096-4689-B84C-A42413263633}" type="slidenum">
              <a:rPr lang="tr-TR" smtClean="0"/>
              <a:pPr/>
              <a:t>‹#›</a:t>
            </a:fld>
            <a:endParaRPr lang="tr-T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53200" y="609600"/>
            <a:ext cx="2057400" cy="5516563"/>
          </a:xfrm>
          <a:prstGeom prst="rect">
            <a:avLst/>
          </a:prstGeo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609600"/>
            <a:ext cx="5562600" cy="5516564"/>
          </a:xfrm>
          <a:prstGeom prst="rect">
            <a:avLst/>
          </a:prstGeo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6553200" y="6248402"/>
            <a:ext cx="2209800" cy="365125"/>
          </a:xfrm>
          <a:prstGeom prst="rect">
            <a:avLst/>
          </a:prstGeom>
        </p:spPr>
        <p:txBody>
          <a:bodyPr/>
          <a:lstStyle/>
          <a:p>
            <a:endParaRPr lang="tr-TR"/>
          </a:p>
        </p:txBody>
      </p:sp>
      <p:sp>
        <p:nvSpPr>
          <p:cNvPr id="5" name="Altbilgi Yer Tutucusu 4"/>
          <p:cNvSpPr>
            <a:spLocks noGrp="1"/>
          </p:cNvSpPr>
          <p:nvPr>
            <p:ph type="ftr" sz="quarter" idx="11"/>
          </p:nvPr>
        </p:nvSpPr>
        <p:spPr>
          <a:xfrm>
            <a:off x="457201" y="6248207"/>
            <a:ext cx="5573483" cy="365125"/>
          </a:xfrm>
          <a:prstGeom prst="rect">
            <a:avLst/>
          </a:prstGeom>
        </p:spPr>
        <p:txBody>
          <a:bodyPr/>
          <a:lstStyle/>
          <a:p>
            <a:endParaRPr lang="tr-TR"/>
          </a:p>
        </p:txBody>
      </p:sp>
      <p:sp>
        <p:nvSpPr>
          <p:cNvPr id="7" name="Dikdörtgen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Dikdörtgen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Dikdörtgen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ayt Numarası Yer Tutucusu 5"/>
          <p:cNvSpPr>
            <a:spLocks noGrp="1"/>
          </p:cNvSpPr>
          <p:nvPr>
            <p:ph type="sldNum" sz="quarter" idx="12"/>
          </p:nvPr>
        </p:nvSpPr>
        <p:spPr>
          <a:xfrm rot="5400000">
            <a:off x="5989638" y="144462"/>
            <a:ext cx="533400" cy="244476"/>
          </a:xfrm>
          <a:prstGeom prst="rect">
            <a:avLst/>
          </a:prstGeom>
        </p:spPr>
        <p:txBody>
          <a:bodyPr/>
          <a:lstStyle/>
          <a:p>
            <a:fld id="{72391017-8096-4689-B84C-A42413263633}"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prstGeom prst="rect">
            <a:avLst/>
          </a:prstGeo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a:prstGeom prst="rect">
            <a:avLst/>
          </a:prstGeo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a:xfrm>
            <a:off x="457200" y="6356350"/>
            <a:ext cx="2133600" cy="365125"/>
          </a:xfrm>
          <a:prstGeom prst="rect">
            <a:avLst/>
          </a:prstGeom>
        </p:spPr>
        <p:txBody>
          <a:bodyPr/>
          <a:lstStyle/>
          <a:p>
            <a:endParaRPr lang="tr-TR"/>
          </a:p>
        </p:txBody>
      </p:sp>
      <p:sp>
        <p:nvSpPr>
          <p:cNvPr id="19" name="18 Altbilgi Yer Tutucusu"/>
          <p:cNvSpPr>
            <a:spLocks noGrp="1"/>
          </p:cNvSpPr>
          <p:nvPr>
            <p:ph type="ftr" sz="quarter" idx="11"/>
          </p:nvPr>
        </p:nvSpPr>
        <p:spPr>
          <a:xfrm>
            <a:off x="2667000" y="6356350"/>
            <a:ext cx="3352800" cy="365125"/>
          </a:xfrm>
          <a:prstGeom prst="rect">
            <a:avLst/>
          </a:prstGeom>
        </p:spPr>
        <p:txBody>
          <a:bodyPr/>
          <a:lstStyle/>
          <a:p>
            <a:endParaRPr lang="tr-TR"/>
          </a:p>
        </p:txBody>
      </p:sp>
      <p:sp>
        <p:nvSpPr>
          <p:cNvPr id="27" name="26 Slayt Numarası Yer Tutucusu"/>
          <p:cNvSpPr>
            <a:spLocks noGrp="1"/>
          </p:cNvSpPr>
          <p:nvPr>
            <p:ph type="sldNum" sz="quarter" idx="12"/>
          </p:nvPr>
        </p:nvSpPr>
        <p:spPr>
          <a:xfrm>
            <a:off x="7924800" y="6356350"/>
            <a:ext cx="762000" cy="365125"/>
          </a:xfrm>
          <a:prstGeom prst="rect">
            <a:avLst/>
          </a:prstGeom>
        </p:spPr>
        <p:txBody>
          <a:bodyPr/>
          <a:lstStyle/>
          <a:p>
            <a:fld id="{8B28CD2E-2454-4721-B3DE-5D96FF6EBE4F}" type="slidenum">
              <a:rPr lang="tr-TR" smtClean="0"/>
              <a:pPr/>
              <a:t>‹#›</a:t>
            </a:fld>
            <a:endParaRPr lang="tr-TR"/>
          </a:p>
        </p:txBody>
      </p:sp>
    </p:spTree>
    <p:extLst>
      <p:ext uri="{BB962C8B-B14F-4D97-AF65-F5344CB8AC3E}">
        <p14:creationId xmlns:p14="http://schemas.microsoft.com/office/powerpoint/2010/main" val="2616051106"/>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12648" y="228600"/>
            <a:ext cx="8153400" cy="990600"/>
          </a:xfrm>
          <a:prstGeom prst="rect">
            <a:avLst/>
          </a:prstGeom>
        </p:spPr>
        <p:txBody>
          <a:bodyPr/>
          <a:lstStyle/>
          <a:p>
            <a:r>
              <a:rPr kumimoji="0" lang="tr-TR" smtClean="0"/>
              <a:t>Asıl başlık stili için tıklatın</a:t>
            </a:r>
            <a:endParaRPr kumimoji="0" lang="en-US"/>
          </a:p>
        </p:txBody>
      </p:sp>
      <p:sp>
        <p:nvSpPr>
          <p:cNvPr id="4" name="Veri Yer Tutucusu 3"/>
          <p:cNvSpPr>
            <a:spLocks noGrp="1"/>
          </p:cNvSpPr>
          <p:nvPr>
            <p:ph type="dt" sz="half" idx="10"/>
          </p:nvPr>
        </p:nvSpPr>
        <p:spPr>
          <a:xfrm>
            <a:off x="6096000" y="6248400"/>
            <a:ext cx="2667000" cy="365125"/>
          </a:xfrm>
          <a:prstGeom prst="rect">
            <a:avLst/>
          </a:prstGeom>
        </p:spPr>
        <p:txBody>
          <a:bodyPr/>
          <a:lstStyle/>
          <a:p>
            <a:endParaRPr lang="tr-TR"/>
          </a:p>
        </p:txBody>
      </p:sp>
      <p:sp>
        <p:nvSpPr>
          <p:cNvPr id="5" name="Altbilgi Yer Tutucusu 4"/>
          <p:cNvSpPr>
            <a:spLocks noGrp="1"/>
          </p:cNvSpPr>
          <p:nvPr>
            <p:ph type="ftr" sz="quarter" idx="11"/>
          </p:nvPr>
        </p:nvSpPr>
        <p:spPr>
          <a:xfrm>
            <a:off x="609600" y="6248206"/>
            <a:ext cx="5421083" cy="365125"/>
          </a:xfrm>
          <a:prstGeom prst="rect">
            <a:avLst/>
          </a:prstGeom>
        </p:spPr>
        <p:txBody>
          <a:bodyPr/>
          <a:lstStyle/>
          <a:p>
            <a:endParaRPr lang="tr-TR"/>
          </a:p>
        </p:txBody>
      </p:sp>
      <p:sp>
        <p:nvSpPr>
          <p:cNvPr id="6" name="Slayt Numarası Yer Tutucusu 5"/>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72391017-8096-4689-B84C-A42413263633}" type="slidenum">
              <a:rPr lang="tr-TR" smtClean="0"/>
              <a:pPr/>
              <a:t>‹#›</a:t>
            </a:fld>
            <a:endParaRPr lang="tr-TR"/>
          </a:p>
        </p:txBody>
      </p:sp>
      <p:sp>
        <p:nvSpPr>
          <p:cNvPr id="8" name="İçerik Yer Tutucusu 7"/>
          <p:cNvSpPr>
            <a:spLocks noGrp="1"/>
          </p:cNvSpPr>
          <p:nvPr>
            <p:ph sz="quarter" idx="1"/>
          </p:nvPr>
        </p:nvSpPr>
        <p:spPr>
          <a:xfrm>
            <a:off x="612648" y="1600200"/>
            <a:ext cx="8153400" cy="4495800"/>
          </a:xfrm>
          <a:prstGeom prst="rect">
            <a:avLst/>
          </a:prstGeo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371600" y="2743200"/>
            <a:ext cx="7123113" cy="1673225"/>
          </a:xfrm>
          <a:prstGeom prst="rect">
            <a:avLst/>
          </a:prstGeo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Dikdörtgen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1371600" y="1600200"/>
            <a:ext cx="7620000" cy="990600"/>
          </a:xfrm>
          <a:prstGeom prst="rect">
            <a:avLst/>
          </a:prstGeo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Veri Yer Tutucusu 11"/>
          <p:cNvSpPr>
            <a:spLocks noGrp="1"/>
          </p:cNvSpPr>
          <p:nvPr>
            <p:ph type="dt" sz="half" idx="10"/>
          </p:nvPr>
        </p:nvSpPr>
        <p:spPr>
          <a:xfrm>
            <a:off x="6096000" y="6248400"/>
            <a:ext cx="2667000" cy="365125"/>
          </a:xfrm>
          <a:prstGeom prst="rect">
            <a:avLst/>
          </a:prstGeom>
        </p:spPr>
        <p:txBody>
          <a:bodyPr/>
          <a:lstStyle/>
          <a:p>
            <a:endParaRPr lang="tr-TR"/>
          </a:p>
        </p:txBody>
      </p:sp>
      <p:sp>
        <p:nvSpPr>
          <p:cNvPr id="13" name="Slayt Numarası Yer Tutucusu 12"/>
          <p:cNvSpPr>
            <a:spLocks noGrp="1"/>
          </p:cNvSpPr>
          <p:nvPr>
            <p:ph type="sldNum" sz="quarter" idx="11"/>
          </p:nvPr>
        </p:nvSpPr>
        <p:spPr>
          <a:xfrm>
            <a:off x="0" y="1752600"/>
            <a:ext cx="1295400" cy="701676"/>
          </a:xfrm>
          <a:prstGeom prst="rect">
            <a:avLst/>
          </a:prstGeom>
        </p:spPr>
        <p:txBody>
          <a:bodyPr>
            <a:noAutofit/>
          </a:bodyPr>
          <a:lstStyle>
            <a:lvl1pPr>
              <a:defRPr sz="2400">
                <a:solidFill>
                  <a:srgbClr val="FFFFFF"/>
                </a:solidFill>
              </a:defRPr>
            </a:lvl1pPr>
          </a:lstStyle>
          <a:p>
            <a:fld id="{72391017-8096-4689-B84C-A42413263633}" type="slidenum">
              <a:rPr lang="tr-TR" smtClean="0"/>
              <a:pPr/>
              <a:t>‹#›</a:t>
            </a:fld>
            <a:endParaRPr lang="tr-TR"/>
          </a:p>
        </p:txBody>
      </p:sp>
      <p:sp>
        <p:nvSpPr>
          <p:cNvPr id="14" name="Altbilgi Yer Tutucusu 13"/>
          <p:cNvSpPr>
            <a:spLocks noGrp="1"/>
          </p:cNvSpPr>
          <p:nvPr>
            <p:ph type="ftr" sz="quarter" idx="12"/>
          </p:nvPr>
        </p:nvSpPr>
        <p:spPr>
          <a:xfrm>
            <a:off x="609600" y="6248206"/>
            <a:ext cx="5421083" cy="365125"/>
          </a:xfrm>
          <a:prstGeom prst="rect">
            <a:avLst/>
          </a:prstGeom>
        </p:spPr>
        <p:txBody>
          <a:bodyPr/>
          <a:lstStyle/>
          <a:p>
            <a:endParaRPr lang="tr-TR"/>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28600"/>
            <a:ext cx="8153400" cy="990600"/>
          </a:xfrm>
          <a:prstGeom prst="rect">
            <a:avLst/>
          </a:prstGeom>
        </p:spPr>
        <p:txBody>
          <a:bodyPr/>
          <a:lstStyle/>
          <a:p>
            <a:r>
              <a:rPr kumimoji="0" lang="tr-TR" smtClean="0"/>
              <a:t>Asıl başlık stili için tıklatın</a:t>
            </a:r>
            <a:endParaRPr kumimoji="0" lang="en-US"/>
          </a:p>
        </p:txBody>
      </p:sp>
      <p:sp>
        <p:nvSpPr>
          <p:cNvPr id="9" name="İçerik Yer Tutucusu 8"/>
          <p:cNvSpPr>
            <a:spLocks noGrp="1"/>
          </p:cNvSpPr>
          <p:nvPr>
            <p:ph sz="quarter" idx="1"/>
          </p:nvPr>
        </p:nvSpPr>
        <p:spPr>
          <a:xfrm>
            <a:off x="609600" y="1589567"/>
            <a:ext cx="3886200" cy="4572000"/>
          </a:xfrm>
          <a:prstGeom prst="rect">
            <a:avLst/>
          </a:prstGeo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844901" y="1589567"/>
            <a:ext cx="3886200" cy="4572000"/>
          </a:xfrm>
          <a:prstGeom prst="rect">
            <a:avLst/>
          </a:prstGeo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Veri Yer Tutucusu 7"/>
          <p:cNvSpPr>
            <a:spLocks noGrp="1"/>
          </p:cNvSpPr>
          <p:nvPr>
            <p:ph type="dt" sz="half" idx="15"/>
          </p:nvPr>
        </p:nvSpPr>
        <p:spPr>
          <a:xfrm>
            <a:off x="6096000" y="6248400"/>
            <a:ext cx="2667000" cy="365125"/>
          </a:xfrm>
          <a:prstGeom prst="rect">
            <a:avLst/>
          </a:prstGeom>
        </p:spPr>
        <p:txBody>
          <a:bodyPr rtlCol="0"/>
          <a:lstStyle/>
          <a:p>
            <a:endParaRPr lang="tr-TR"/>
          </a:p>
        </p:txBody>
      </p:sp>
      <p:sp>
        <p:nvSpPr>
          <p:cNvPr id="10" name="Slayt Numarası Yer Tutucusu 9"/>
          <p:cNvSpPr>
            <a:spLocks noGrp="1"/>
          </p:cNvSpPr>
          <p:nvPr>
            <p:ph type="sldNum" sz="quarter" idx="16"/>
          </p:nvPr>
        </p:nvSpPr>
        <p:spPr>
          <a:xfrm>
            <a:off x="0" y="1272222"/>
            <a:ext cx="533400" cy="244476"/>
          </a:xfrm>
          <a:prstGeom prst="rect">
            <a:avLst/>
          </a:prstGeom>
        </p:spPr>
        <p:txBody>
          <a:bodyPr rtlCol="0"/>
          <a:lstStyle/>
          <a:p>
            <a:fld id="{72391017-8096-4689-B84C-A42413263633}" type="slidenum">
              <a:rPr lang="tr-TR" smtClean="0"/>
              <a:pPr/>
              <a:t>‹#›</a:t>
            </a:fld>
            <a:endParaRPr lang="tr-TR"/>
          </a:p>
        </p:txBody>
      </p:sp>
      <p:sp>
        <p:nvSpPr>
          <p:cNvPr id="12" name="Altbilgi Yer Tutucusu 11"/>
          <p:cNvSpPr>
            <a:spLocks noGrp="1"/>
          </p:cNvSpPr>
          <p:nvPr>
            <p:ph type="ftr" sz="quarter" idx="17"/>
          </p:nvPr>
        </p:nvSpPr>
        <p:spPr>
          <a:xfrm>
            <a:off x="609600" y="6248206"/>
            <a:ext cx="5421083" cy="365125"/>
          </a:xfrm>
          <a:prstGeom prst="rect">
            <a:avLst/>
          </a:prstGeom>
        </p:spPr>
        <p:txBody>
          <a:bodyPr rtlCol="0"/>
          <a:lstStyle/>
          <a:p>
            <a:endParaRPr lang="tr-T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33400" y="273050"/>
            <a:ext cx="8153400" cy="869950"/>
          </a:xfrm>
          <a:prstGeom prst="rect">
            <a:avLst/>
          </a:prstGeom>
        </p:spPr>
        <p:txBody>
          <a:bodyPr anchor="ctr"/>
          <a:lstStyle>
            <a:lvl1pPr>
              <a:defRPr/>
            </a:lvl1pPr>
          </a:lstStyle>
          <a:p>
            <a:r>
              <a:rPr kumimoji="0" lang="tr-TR" smtClean="0"/>
              <a:t>Asıl başlık stili için tıklatın</a:t>
            </a:r>
            <a:endParaRPr kumimoji="0" lang="en-US"/>
          </a:p>
        </p:txBody>
      </p:sp>
      <p:sp>
        <p:nvSpPr>
          <p:cNvPr id="11" name="İçerik Yer Tutucusu 10"/>
          <p:cNvSpPr>
            <a:spLocks noGrp="1"/>
          </p:cNvSpPr>
          <p:nvPr>
            <p:ph sz="quarter" idx="2"/>
          </p:nvPr>
        </p:nvSpPr>
        <p:spPr>
          <a:xfrm>
            <a:off x="609600" y="2438400"/>
            <a:ext cx="3886200" cy="3581400"/>
          </a:xfrm>
          <a:prstGeom prst="rect">
            <a:avLst/>
          </a:prstGeo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800600" y="2438400"/>
            <a:ext cx="3886200" cy="3581400"/>
          </a:xfrm>
          <a:prstGeom prst="rect">
            <a:avLst/>
          </a:prstGeo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Veri Yer Tutucusu 9"/>
          <p:cNvSpPr>
            <a:spLocks noGrp="1"/>
          </p:cNvSpPr>
          <p:nvPr>
            <p:ph type="dt" sz="half" idx="15"/>
          </p:nvPr>
        </p:nvSpPr>
        <p:spPr>
          <a:xfrm>
            <a:off x="6096000" y="6248400"/>
            <a:ext cx="2667000" cy="365125"/>
          </a:xfrm>
          <a:prstGeom prst="rect">
            <a:avLst/>
          </a:prstGeom>
        </p:spPr>
        <p:txBody>
          <a:bodyPr rtlCol="0"/>
          <a:lstStyle/>
          <a:p>
            <a:endParaRPr lang="tr-TR"/>
          </a:p>
        </p:txBody>
      </p:sp>
      <p:sp>
        <p:nvSpPr>
          <p:cNvPr id="12" name="Slayt Numarası Yer Tutucusu 11"/>
          <p:cNvSpPr>
            <a:spLocks noGrp="1"/>
          </p:cNvSpPr>
          <p:nvPr>
            <p:ph type="sldNum" sz="quarter" idx="16"/>
          </p:nvPr>
        </p:nvSpPr>
        <p:spPr>
          <a:xfrm>
            <a:off x="0" y="1272222"/>
            <a:ext cx="533400" cy="244476"/>
          </a:xfrm>
          <a:prstGeom prst="rect">
            <a:avLst/>
          </a:prstGeom>
        </p:spPr>
        <p:txBody>
          <a:bodyPr rtlCol="0"/>
          <a:lstStyle/>
          <a:p>
            <a:fld id="{72391017-8096-4689-B84C-A42413263633}" type="slidenum">
              <a:rPr lang="tr-TR" smtClean="0"/>
              <a:pPr/>
              <a:t>‹#›</a:t>
            </a:fld>
            <a:endParaRPr lang="tr-TR"/>
          </a:p>
        </p:txBody>
      </p:sp>
      <p:sp>
        <p:nvSpPr>
          <p:cNvPr id="14" name="Altbilgi Yer Tutucusu 13"/>
          <p:cNvSpPr>
            <a:spLocks noGrp="1"/>
          </p:cNvSpPr>
          <p:nvPr>
            <p:ph type="ftr" sz="quarter" idx="17"/>
          </p:nvPr>
        </p:nvSpPr>
        <p:spPr>
          <a:xfrm>
            <a:off x="609600" y="6248206"/>
            <a:ext cx="5421083" cy="365125"/>
          </a:xfrm>
          <a:prstGeom prst="rect">
            <a:avLst/>
          </a:prstGeom>
        </p:spPr>
        <p:txBody>
          <a:bodyPr rtlCol="0"/>
          <a:lstStyle/>
          <a:p>
            <a:endParaRPr lang="tr-TR"/>
          </a:p>
        </p:txBody>
      </p:sp>
      <p:sp>
        <p:nvSpPr>
          <p:cNvPr id="16" name="Metin Yer Tutucusu 15"/>
          <p:cNvSpPr>
            <a:spLocks noGrp="1"/>
          </p:cNvSpPr>
          <p:nvPr>
            <p:ph type="body" sz="quarter" idx="1"/>
          </p:nvPr>
        </p:nvSpPr>
        <p:spPr>
          <a:xfrm>
            <a:off x="609600" y="1752600"/>
            <a:ext cx="3886200" cy="640080"/>
          </a:xfrm>
          <a:prstGeom prst="rect">
            <a:avLst/>
          </a:prstGeo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Metin Yer Tutucusu 14"/>
          <p:cNvSpPr>
            <a:spLocks noGrp="1"/>
          </p:cNvSpPr>
          <p:nvPr>
            <p:ph type="body" sz="quarter" idx="3"/>
          </p:nvPr>
        </p:nvSpPr>
        <p:spPr>
          <a:xfrm>
            <a:off x="4800600" y="1752600"/>
            <a:ext cx="3886200" cy="640080"/>
          </a:xfrm>
          <a:prstGeom prst="rect">
            <a:avLst/>
          </a:prstGeo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28600"/>
            <a:ext cx="8153400" cy="990600"/>
          </a:xfrm>
          <a:prstGeom prst="rect">
            <a:avLst/>
          </a:prstGeom>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a:xfrm>
            <a:off x="6096000" y="6248400"/>
            <a:ext cx="2667000" cy="365125"/>
          </a:xfrm>
          <a:prstGeom prst="rect">
            <a:avLst/>
          </a:prstGeom>
        </p:spPr>
        <p:txBody>
          <a:bodyPr/>
          <a:lstStyle/>
          <a:p>
            <a:endParaRPr lang="tr-TR"/>
          </a:p>
        </p:txBody>
      </p:sp>
      <p:sp>
        <p:nvSpPr>
          <p:cNvPr id="4" name="Altbilgi Yer Tutucusu 3"/>
          <p:cNvSpPr>
            <a:spLocks noGrp="1"/>
          </p:cNvSpPr>
          <p:nvPr>
            <p:ph type="ftr" sz="quarter" idx="11"/>
          </p:nvPr>
        </p:nvSpPr>
        <p:spPr>
          <a:xfrm>
            <a:off x="609600" y="6248206"/>
            <a:ext cx="5421083" cy="365125"/>
          </a:xfrm>
          <a:prstGeom prst="rect">
            <a:avLst/>
          </a:prstGeom>
        </p:spPr>
        <p:txBody>
          <a:bodyPr/>
          <a:lstStyle/>
          <a:p>
            <a:endParaRPr lang="tr-TR"/>
          </a:p>
        </p:txBody>
      </p:sp>
      <p:sp>
        <p:nvSpPr>
          <p:cNvPr id="5" name="Slayt Numarası Yer Tutucusu 4"/>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72391017-8096-4689-B84C-A42413263633}" type="slidenum">
              <a:rPr lang="tr-TR" smtClean="0"/>
              <a:pPr/>
              <a:t>‹#›</a:t>
            </a:fld>
            <a:endParaRPr lang="tr-T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6096000" y="6248400"/>
            <a:ext cx="2667000" cy="365125"/>
          </a:xfrm>
          <a:prstGeom prst="rect">
            <a:avLst/>
          </a:prstGeom>
        </p:spPr>
        <p:txBody>
          <a:bodyPr/>
          <a:lstStyle/>
          <a:p>
            <a:endParaRPr lang="tr-TR"/>
          </a:p>
        </p:txBody>
      </p:sp>
      <p:sp>
        <p:nvSpPr>
          <p:cNvPr id="3" name="Altbilgi Yer Tutucusu 2"/>
          <p:cNvSpPr>
            <a:spLocks noGrp="1"/>
          </p:cNvSpPr>
          <p:nvPr>
            <p:ph type="ftr" sz="quarter" idx="11"/>
          </p:nvPr>
        </p:nvSpPr>
        <p:spPr>
          <a:xfrm>
            <a:off x="609600" y="6248206"/>
            <a:ext cx="5421083" cy="365125"/>
          </a:xfrm>
          <a:prstGeom prst="rect">
            <a:avLst/>
          </a:prstGeom>
        </p:spPr>
        <p:txBody>
          <a:bodyPr/>
          <a:lstStyle/>
          <a:p>
            <a:endParaRPr lang="tr-TR"/>
          </a:p>
        </p:txBody>
      </p:sp>
      <p:sp>
        <p:nvSpPr>
          <p:cNvPr id="4" name="Slayt Numarası Yer Tutucusu 3"/>
          <p:cNvSpPr>
            <a:spLocks noGrp="1"/>
          </p:cNvSpPr>
          <p:nvPr>
            <p:ph type="sldNum" sz="quarter" idx="12"/>
          </p:nvPr>
        </p:nvSpPr>
        <p:spPr>
          <a:xfrm>
            <a:off x="0" y="6248400"/>
            <a:ext cx="533400" cy="381000"/>
          </a:xfrm>
          <a:prstGeom prst="rect">
            <a:avLst/>
          </a:prstGeom>
        </p:spPr>
        <p:txBody>
          <a:bodyPr/>
          <a:lstStyle>
            <a:lvl1pPr>
              <a:defRPr>
                <a:solidFill>
                  <a:schemeClr val="tx2"/>
                </a:solidFill>
              </a:defRPr>
            </a:lvl1pPr>
          </a:lstStyle>
          <a:p>
            <a:fld id="{72391017-8096-4689-B84C-A42413263633}" type="slidenum">
              <a:rPr lang="tr-TR" smtClean="0"/>
              <a:pPr/>
              <a:t>‹#›</a:t>
            </a:fld>
            <a:endParaRPr lang="tr-T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3050"/>
            <a:ext cx="8077200" cy="869950"/>
          </a:xfrm>
          <a:prstGeom prst="rect">
            <a:avLst/>
          </a:prstGeom>
        </p:spPr>
        <p:txBody>
          <a:bodyPr anchor="ctr"/>
          <a:lstStyle>
            <a:lvl1pPr algn="l">
              <a:buNone/>
              <a:defRPr sz="4400" b="0"/>
            </a:lvl1pPr>
          </a:lstStyle>
          <a:p>
            <a:r>
              <a:rPr kumimoji="0" lang="tr-TR" smtClean="0"/>
              <a:t>Asıl başlık stili için tıklatın</a:t>
            </a:r>
            <a:endParaRPr kumimoji="0" lang="en-US"/>
          </a:p>
        </p:txBody>
      </p:sp>
      <p:sp>
        <p:nvSpPr>
          <p:cNvPr id="5" name="Veri Yer Tutucusu 4"/>
          <p:cNvSpPr>
            <a:spLocks noGrp="1"/>
          </p:cNvSpPr>
          <p:nvPr>
            <p:ph type="dt" sz="half" idx="10"/>
          </p:nvPr>
        </p:nvSpPr>
        <p:spPr>
          <a:xfrm>
            <a:off x="6096000" y="6248400"/>
            <a:ext cx="2667000" cy="365125"/>
          </a:xfrm>
          <a:prstGeom prst="rect">
            <a:avLst/>
          </a:prstGeom>
        </p:spPr>
        <p:txBody>
          <a:bodyPr/>
          <a:lstStyle/>
          <a:p>
            <a:endParaRPr lang="tr-TR"/>
          </a:p>
        </p:txBody>
      </p:sp>
      <p:sp>
        <p:nvSpPr>
          <p:cNvPr id="6" name="Altbilgi Yer Tutucusu 5"/>
          <p:cNvSpPr>
            <a:spLocks noGrp="1"/>
          </p:cNvSpPr>
          <p:nvPr>
            <p:ph type="ftr" sz="quarter" idx="11"/>
          </p:nvPr>
        </p:nvSpPr>
        <p:spPr>
          <a:xfrm>
            <a:off x="609600" y="6248206"/>
            <a:ext cx="5421083" cy="365125"/>
          </a:xfrm>
          <a:prstGeom prst="rect">
            <a:avLst/>
          </a:prstGeom>
        </p:spPr>
        <p:txBody>
          <a:bodyPr/>
          <a:lstStyle/>
          <a:p>
            <a:endParaRPr lang="tr-TR"/>
          </a:p>
        </p:txBody>
      </p:sp>
      <p:sp>
        <p:nvSpPr>
          <p:cNvPr id="7" name="Slayt Numarası Yer Tutucusu 6"/>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72391017-8096-4689-B84C-A42413263633}" type="slidenum">
              <a:rPr lang="tr-TR" smtClean="0"/>
              <a:pPr/>
              <a:t>‹#›</a:t>
            </a:fld>
            <a:endParaRPr lang="tr-TR"/>
          </a:p>
        </p:txBody>
      </p:sp>
      <p:sp>
        <p:nvSpPr>
          <p:cNvPr id="3" name="Metin Yer Tutucusu 2"/>
          <p:cNvSpPr>
            <a:spLocks noGrp="1"/>
          </p:cNvSpPr>
          <p:nvPr>
            <p:ph type="body" idx="2"/>
          </p:nvPr>
        </p:nvSpPr>
        <p:spPr>
          <a:xfrm>
            <a:off x="609600" y="1752600"/>
            <a:ext cx="1600200" cy="4343400"/>
          </a:xfrm>
          <a:prstGeom prst="rect">
            <a:avLst/>
          </a:prstGeo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İçerik Yer Tutucusu 8"/>
          <p:cNvSpPr>
            <a:spLocks noGrp="1"/>
          </p:cNvSpPr>
          <p:nvPr>
            <p:ph sz="quarter" idx="1"/>
          </p:nvPr>
        </p:nvSpPr>
        <p:spPr>
          <a:xfrm>
            <a:off x="2362200" y="1752600"/>
            <a:ext cx="6400800" cy="4419600"/>
          </a:xfrm>
          <a:prstGeom prst="rect">
            <a:avLst/>
          </a:prstGeo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600200" y="5486400"/>
            <a:ext cx="7315200" cy="685800"/>
          </a:xfrm>
          <a:prstGeom prst="rect">
            <a:avLst/>
          </a:prstGeo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Dikdörtgen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1600200" y="4648200"/>
            <a:ext cx="7315200" cy="685800"/>
          </a:xfrm>
          <a:prstGeom prst="rect">
            <a:avLst/>
          </a:prstGeo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Dikdörtgen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Veri Yer Tutucusu 11"/>
          <p:cNvSpPr>
            <a:spLocks noGrp="1"/>
          </p:cNvSpPr>
          <p:nvPr>
            <p:ph type="dt" sz="half" idx="10"/>
          </p:nvPr>
        </p:nvSpPr>
        <p:spPr>
          <a:xfrm>
            <a:off x="6248400" y="6248400"/>
            <a:ext cx="2667000" cy="365125"/>
          </a:xfrm>
          <a:prstGeom prst="rect">
            <a:avLst/>
          </a:prstGeom>
        </p:spPr>
        <p:txBody>
          <a:bodyPr rtlCol="0"/>
          <a:lstStyle/>
          <a:p>
            <a:endParaRPr lang="tr-TR"/>
          </a:p>
        </p:txBody>
      </p:sp>
      <p:sp>
        <p:nvSpPr>
          <p:cNvPr id="13" name="Slayt Numarası Yer Tutucusu 12"/>
          <p:cNvSpPr>
            <a:spLocks noGrp="1"/>
          </p:cNvSpPr>
          <p:nvPr>
            <p:ph type="sldNum" sz="quarter" idx="11"/>
          </p:nvPr>
        </p:nvSpPr>
        <p:spPr>
          <a:xfrm>
            <a:off x="0" y="4667249"/>
            <a:ext cx="1447800" cy="663578"/>
          </a:xfrm>
          <a:prstGeom prst="rect">
            <a:avLst/>
          </a:prstGeom>
        </p:spPr>
        <p:txBody>
          <a:bodyPr rtlCol="0"/>
          <a:lstStyle>
            <a:lvl1pPr>
              <a:defRPr sz="2800"/>
            </a:lvl1pPr>
          </a:lstStyle>
          <a:p>
            <a:fld id="{72391017-8096-4689-B84C-A42413263633}" type="slidenum">
              <a:rPr lang="tr-TR" smtClean="0"/>
              <a:pPr/>
              <a:t>‹#›</a:t>
            </a:fld>
            <a:endParaRPr lang="tr-TR"/>
          </a:p>
        </p:txBody>
      </p:sp>
      <p:sp>
        <p:nvSpPr>
          <p:cNvPr id="14" name="Altbilgi Yer Tutucusu 13"/>
          <p:cNvSpPr>
            <a:spLocks noGrp="1"/>
          </p:cNvSpPr>
          <p:nvPr>
            <p:ph type="ftr" sz="quarter" idx="12"/>
          </p:nvPr>
        </p:nvSpPr>
        <p:spPr>
          <a:xfrm>
            <a:off x="1600200" y="6248206"/>
            <a:ext cx="4572000" cy="365125"/>
          </a:xfrm>
          <a:prstGeom prst="rect">
            <a:avLst/>
          </a:prstGeom>
        </p:spPr>
        <p:txBody>
          <a:bodyPr rtlCol="0"/>
          <a:lstStyle/>
          <a:p>
            <a:endParaRPr lang="tr-TR"/>
          </a:p>
        </p:txBody>
      </p:sp>
      <p:sp>
        <p:nvSpPr>
          <p:cNvPr id="3" name="Resim Yer Tutucusu 2"/>
          <p:cNvSpPr>
            <a:spLocks noGrp="1"/>
          </p:cNvSpPr>
          <p:nvPr>
            <p:ph type="pic" idx="1"/>
          </p:nvPr>
        </p:nvSpPr>
        <p:spPr>
          <a:xfrm>
            <a:off x="1560576" y="0"/>
            <a:ext cx="7583424" cy="4568952"/>
          </a:xfrm>
          <a:prstGeom prst="rect">
            <a:avLst/>
          </a:prstGeo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7" name="Dikdörtgen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eb.gov.tr/"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kaysis.gov.tr/Devlet_Teskilat_Detsi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mailto:dhgm_idari@meb.gov.tr"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evraksorgu.meb.gov.tr/" TargetMode="External"/><Relationship Id="rId2" Type="http://schemas.openxmlformats.org/officeDocument/2006/relationships/hyperlink" Target="mailto:dhgm_idari@meb.gov.tr"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2428" name="Picture 60" descr="http://dhgm.meb.gov.tr/www/images/logo_Meb.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8604" y="459467"/>
            <a:ext cx="2152196" cy="2138371"/>
          </a:xfrm>
          <a:prstGeom prst="ellipse">
            <a:avLst/>
          </a:prstGeom>
          <a:solidFill>
            <a:schemeClr val="bg2"/>
          </a:solidFill>
          <a:ln w="146050" cap="rnd" cmpd="sng">
            <a:solidFill>
              <a:schemeClr val="bg1">
                <a:lumMod val="75000"/>
                <a:alpha val="67000"/>
              </a:schemeClr>
            </a:solidFill>
            <a:prstDash val="solid"/>
            <a:bevel/>
          </a:ln>
          <a:effectLst>
            <a:outerShdw sx="1000" sy="1000" algn="bl" rotWithShape="0">
              <a:srgbClr val="000000"/>
            </a:outerShdw>
          </a:effectLst>
          <a:scene3d>
            <a:camera prst="perspectiveFront" fov="5400000"/>
            <a:lightRig rig="threePt" dir="t">
              <a:rot lat="0" lon="0" rev="19200000"/>
            </a:lightRig>
          </a:scene3d>
          <a:sp3d extrusionH="6350">
            <a:bevelT w="304800" h="152400" prst="hardEdge"/>
            <a:extrusionClr>
              <a:srgbClr val="000000"/>
            </a:extrusionClr>
          </a:sp3d>
        </p:spPr>
      </p:pic>
      <p:sp>
        <p:nvSpPr>
          <p:cNvPr id="3" name="Başlık 2"/>
          <p:cNvSpPr>
            <a:spLocks noGrp="1"/>
          </p:cNvSpPr>
          <p:nvPr>
            <p:ph type="ctrTitle" sz="quarter"/>
          </p:nvPr>
        </p:nvSpPr>
        <p:spPr>
          <a:xfrm>
            <a:off x="1943200" y="1528652"/>
            <a:ext cx="7200800" cy="2262113"/>
          </a:xfrm>
        </p:spPr>
        <p:txBody>
          <a:bodyPr>
            <a:normAutofit/>
          </a:bodyPr>
          <a:lstStyle/>
          <a:p>
            <a:pPr algn="ctr"/>
            <a:r>
              <a:rPr lang="tr-TR" sz="4400" dirty="0" smtClean="0">
                <a:solidFill>
                  <a:schemeClr val="tx1"/>
                </a:solidFill>
              </a:rPr>
              <a:t>Destek Hizmetleri Genel Müdürlüğü</a:t>
            </a:r>
            <a:br>
              <a:rPr lang="tr-TR" sz="4400" dirty="0" smtClean="0">
                <a:solidFill>
                  <a:schemeClr val="tx1"/>
                </a:solidFill>
              </a:rPr>
            </a:br>
            <a:r>
              <a:rPr lang="tr-TR" sz="4400" dirty="0" smtClean="0">
                <a:solidFill>
                  <a:schemeClr val="tx1"/>
                </a:solidFill>
              </a:rPr>
              <a:t>İdari İşler Daire Başkanlığı</a:t>
            </a:r>
            <a:endParaRPr lang="tr-TR" sz="4400" dirty="0">
              <a:solidFill>
                <a:schemeClr val="tx1"/>
              </a:solidFill>
            </a:endParaRPr>
          </a:p>
        </p:txBody>
      </p:sp>
      <p:sp>
        <p:nvSpPr>
          <p:cNvPr id="5" name="Metin kutusu 4"/>
          <p:cNvSpPr txBox="1"/>
          <p:nvPr/>
        </p:nvSpPr>
        <p:spPr>
          <a:xfrm>
            <a:off x="6303377" y="5373216"/>
            <a:ext cx="2339102" cy="923330"/>
          </a:xfrm>
          <a:prstGeom prst="rect">
            <a:avLst/>
          </a:prstGeom>
          <a:noFill/>
        </p:spPr>
        <p:txBody>
          <a:bodyPr wrap="none" rtlCol="0">
            <a:spAutoFit/>
          </a:bodyPr>
          <a:lstStyle/>
          <a:p>
            <a:pPr algn="ctr"/>
            <a:r>
              <a:rPr lang="tr-TR" dirty="0" smtClean="0"/>
              <a:t>Mikail ŞENYİĞİT</a:t>
            </a:r>
          </a:p>
          <a:p>
            <a:pPr algn="ctr"/>
            <a:r>
              <a:rPr lang="tr-TR" dirty="0" smtClean="0"/>
              <a:t>Şube Müdürü</a:t>
            </a:r>
          </a:p>
          <a:p>
            <a:pPr algn="ctr"/>
            <a:r>
              <a:rPr lang="tr-TR" dirty="0" smtClean="0"/>
              <a:t>İdari İşler Koordinatörü</a:t>
            </a:r>
            <a:endParaRPr lang="tr-TR" dirty="0"/>
          </a:p>
        </p:txBody>
      </p:sp>
      <p:sp>
        <p:nvSpPr>
          <p:cNvPr id="2" name="Altbilgi Yer Tutucusu 1"/>
          <p:cNvSpPr>
            <a:spLocks noGrp="1"/>
          </p:cNvSpPr>
          <p:nvPr>
            <p:ph type="ftr" sz="quarter" idx="11"/>
          </p:nvPr>
        </p:nvSpPr>
        <p:spPr>
          <a:xfrm>
            <a:off x="8460432" y="6315582"/>
            <a:ext cx="608856" cy="365125"/>
          </a:xfrm>
        </p:spPr>
        <p:txBody>
          <a:bodyPr/>
          <a:lstStyle/>
          <a:p>
            <a:fld id="{0687DEBB-7328-4551-B161-0BEB8C6CA0CE}" type="slidenum">
              <a:rPr lang="tr-TR" smtClean="0"/>
              <a:t>1</a:t>
            </a:fld>
            <a:endParaRPr lang="tr-TR" dirty="0"/>
          </a:p>
        </p:txBody>
      </p:sp>
    </p:spTree>
    <p:extLst>
      <p:ext uri="{BB962C8B-B14F-4D97-AF65-F5344CB8AC3E}">
        <p14:creationId xmlns:p14="http://schemas.microsoft.com/office/powerpoint/2010/main" val="2728443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10</a:t>
            </a:fld>
            <a:endParaRPr lang="tr-TR"/>
          </a:p>
        </p:txBody>
      </p:sp>
      <p:sp>
        <p:nvSpPr>
          <p:cNvPr id="4" name="İçerik Yer Tutucusu 3"/>
          <p:cNvSpPr>
            <a:spLocks noGrp="1"/>
          </p:cNvSpPr>
          <p:nvPr>
            <p:ph sz="quarter" idx="1"/>
          </p:nvPr>
        </p:nvSpPr>
        <p:spPr>
          <a:xfrm>
            <a:off x="251520" y="1565502"/>
            <a:ext cx="8442520" cy="1935506"/>
          </a:xfrm>
        </p:spPr>
        <p:txBody>
          <a:bodyPr/>
          <a:lstStyle/>
          <a:p>
            <a:pPr>
              <a:buClrTx/>
              <a:buFont typeface="Wingdings" panose="05000000000000000000" pitchFamily="2" charset="2"/>
              <a:buChar char="v"/>
            </a:pPr>
            <a:r>
              <a:rPr lang="tr-TR" dirty="0" smtClean="0"/>
              <a:t>Sayfanın üst, alt, sol ve sağ taraflarından 2.5 cm boşluk bırakılır</a:t>
            </a:r>
          </a:p>
          <a:p>
            <a:pPr>
              <a:buClrTx/>
              <a:buFont typeface="Wingdings" panose="05000000000000000000" pitchFamily="2" charset="2"/>
              <a:buChar char="v"/>
            </a:pPr>
            <a:r>
              <a:rPr lang="tr-TR" dirty="0" smtClean="0"/>
              <a:t>Yazı alanı dışına Sayfa numarası veya ek numarası dışında bir şey yazılmaz.</a:t>
            </a:r>
          </a:p>
          <a:p>
            <a:pPr marL="0" indent="0">
              <a:buClrTx/>
              <a:buNone/>
            </a:pPr>
            <a:endParaRPr lang="tr-TR" dirty="0" smtClean="0"/>
          </a:p>
        </p:txBody>
      </p:sp>
      <p:sp>
        <p:nvSpPr>
          <p:cNvPr id="5" name="Metin kutusu 4"/>
          <p:cNvSpPr txBox="1"/>
          <p:nvPr/>
        </p:nvSpPr>
        <p:spPr>
          <a:xfrm>
            <a:off x="2915816" y="980728"/>
            <a:ext cx="3024336" cy="584775"/>
          </a:xfrm>
          <a:prstGeom prst="rect">
            <a:avLst/>
          </a:prstGeom>
          <a:noFill/>
        </p:spPr>
        <p:txBody>
          <a:bodyPr wrap="square" rtlCol="0">
            <a:spAutoFit/>
          </a:bodyPr>
          <a:lstStyle/>
          <a:p>
            <a:pPr algn="ctr"/>
            <a:r>
              <a:rPr lang="tr-TR" sz="3200" dirty="0" smtClean="0">
                <a:solidFill>
                  <a:srgbClr val="FF0000"/>
                </a:solidFill>
              </a:rPr>
              <a:t>Yazı Alanı </a:t>
            </a:r>
            <a:endParaRPr lang="tr-TR" sz="3200" dirty="0">
              <a:solidFill>
                <a:srgbClr val="FF0000"/>
              </a:solidFill>
            </a:endParaRPr>
          </a:p>
        </p:txBody>
      </p:sp>
      <p:sp>
        <p:nvSpPr>
          <p:cNvPr id="6" name="İçerik Yer Tutucusu 3"/>
          <p:cNvSpPr txBox="1">
            <a:spLocks/>
          </p:cNvSpPr>
          <p:nvPr/>
        </p:nvSpPr>
        <p:spPr>
          <a:xfrm>
            <a:off x="471210" y="4517830"/>
            <a:ext cx="8370512" cy="1503458"/>
          </a:xfrm>
          <a:prstGeom prst="rect">
            <a:avLst/>
          </a:prstGeom>
        </p:spPr>
        <p:txBody>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ClrTx/>
              <a:buFont typeface="Wingdings" panose="05000000000000000000" pitchFamily="2" charset="2"/>
              <a:buChar char="v"/>
            </a:pPr>
            <a:r>
              <a:rPr lang="tr-TR" dirty="0" smtClean="0"/>
              <a:t>Belgeyi gönderen idarenin adının yazıldığı bölüm. Yazı alanının üst kısmına ortalanarak yazılır.</a:t>
            </a:r>
          </a:p>
          <a:p>
            <a:pPr marL="0" indent="0">
              <a:buClrTx/>
              <a:buFont typeface="Wingdings"/>
              <a:buNone/>
            </a:pPr>
            <a:endParaRPr lang="tr-TR" dirty="0" smtClean="0"/>
          </a:p>
        </p:txBody>
      </p:sp>
      <p:sp>
        <p:nvSpPr>
          <p:cNvPr id="7" name="Metin kutusu 6"/>
          <p:cNvSpPr txBox="1"/>
          <p:nvPr/>
        </p:nvSpPr>
        <p:spPr>
          <a:xfrm>
            <a:off x="2915816" y="3852337"/>
            <a:ext cx="2304256" cy="584775"/>
          </a:xfrm>
          <a:prstGeom prst="rect">
            <a:avLst/>
          </a:prstGeom>
          <a:noFill/>
        </p:spPr>
        <p:txBody>
          <a:bodyPr wrap="square" rtlCol="0">
            <a:spAutoFit/>
          </a:bodyPr>
          <a:lstStyle/>
          <a:p>
            <a:pPr algn="ctr"/>
            <a:r>
              <a:rPr lang="tr-TR" sz="3200" dirty="0" smtClean="0">
                <a:solidFill>
                  <a:srgbClr val="FF0000"/>
                </a:solidFill>
              </a:rPr>
              <a:t>BAŞLIK</a:t>
            </a:r>
            <a:endParaRPr lang="tr-TR" dirty="0">
              <a:solidFill>
                <a:srgbClr val="FF0000"/>
              </a:solidFill>
            </a:endParaRPr>
          </a:p>
        </p:txBody>
      </p:sp>
      <p:sp>
        <p:nvSpPr>
          <p:cNvPr id="8" name="Altbilgi Yer Tutucusu 7"/>
          <p:cNvSpPr>
            <a:spLocks noGrp="1"/>
          </p:cNvSpPr>
          <p:nvPr>
            <p:ph type="ftr" sz="quarter" idx="11"/>
          </p:nvPr>
        </p:nvSpPr>
        <p:spPr>
          <a:xfrm>
            <a:off x="8279051" y="6381328"/>
            <a:ext cx="578024" cy="365125"/>
          </a:xfrm>
        </p:spPr>
        <p:txBody>
          <a:bodyPr/>
          <a:lstStyle/>
          <a:p>
            <a:fld id="{3C890121-793C-4CAB-B924-C2E6775FF64A}" type="slidenum">
              <a:rPr lang="tr-TR" smtClean="0"/>
              <a:t>10</a:t>
            </a:fld>
            <a:endParaRPr lang="tr-TR" dirty="0"/>
          </a:p>
        </p:txBody>
      </p:sp>
    </p:spTree>
    <p:extLst>
      <p:ext uri="{BB962C8B-B14F-4D97-AF65-F5344CB8AC3E}">
        <p14:creationId xmlns:p14="http://schemas.microsoft.com/office/powerpoint/2010/main" val="225203975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11</a:t>
            </a:fld>
            <a:endParaRPr lang="tr-TR"/>
          </a:p>
        </p:txBody>
      </p:sp>
      <p:sp>
        <p:nvSpPr>
          <p:cNvPr id="6" name="İçerik Yer Tutucusu 3"/>
          <p:cNvSpPr txBox="1">
            <a:spLocks/>
          </p:cNvSpPr>
          <p:nvPr/>
        </p:nvSpPr>
        <p:spPr>
          <a:xfrm>
            <a:off x="471210" y="1421486"/>
            <a:ext cx="8370512" cy="5031850"/>
          </a:xfrm>
          <a:prstGeom prst="rect">
            <a:avLst/>
          </a:prstGeom>
        </p:spPr>
        <p:txBody>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514350" indent="-514350">
              <a:buClrTx/>
              <a:buAutoNum type="arabicPeriod"/>
            </a:pPr>
            <a:r>
              <a:rPr lang="tr-TR" dirty="0" smtClean="0"/>
              <a:t>İlk satıra T.C.</a:t>
            </a:r>
          </a:p>
          <a:p>
            <a:pPr marL="514350" indent="-514350">
              <a:buClrTx/>
              <a:buAutoNum type="arabicPeriod"/>
            </a:pPr>
            <a:r>
              <a:rPr lang="tr-TR" dirty="0" smtClean="0"/>
              <a:t>İkinci satıra idarenin adı büyük harfle</a:t>
            </a:r>
          </a:p>
          <a:p>
            <a:pPr marL="514350" indent="-514350">
              <a:buClrTx/>
              <a:buAutoNum type="arabicPeriod"/>
            </a:pPr>
            <a:r>
              <a:rPr lang="tr-TR" dirty="0" smtClean="0"/>
              <a:t>Üçüncü satıra birim adı ilk harfleri büyük diğerleri küçük harflerle.</a:t>
            </a:r>
          </a:p>
          <a:p>
            <a:pPr marL="514350" indent="-514350">
              <a:buClrTx/>
              <a:buAutoNum type="arabicPeriod"/>
            </a:pPr>
            <a:r>
              <a:rPr lang="tr-TR" dirty="0" smtClean="0"/>
              <a:t>İlgili veya bağlı idareler dördüncü satıra yazılabilir.</a:t>
            </a:r>
          </a:p>
          <a:p>
            <a:pPr marL="0" indent="0">
              <a:buClrTx/>
              <a:buFont typeface="Wingdings"/>
              <a:buNone/>
            </a:pPr>
            <a:r>
              <a:rPr lang="tr-TR" dirty="0" smtClean="0"/>
              <a:t>5. Bölge Müdürlüklerinde hangi bölge teşkilatı olduğu </a:t>
            </a:r>
          </a:p>
          <a:p>
            <a:pPr marL="0" indent="0">
              <a:buClrTx/>
              <a:buFont typeface="Wingdings"/>
              <a:buNone/>
            </a:pPr>
            <a:r>
              <a:rPr lang="tr-TR" dirty="0"/>
              <a:t> </a:t>
            </a:r>
            <a:r>
              <a:rPr lang="tr-TR" dirty="0" smtClean="0"/>
              <a:t>   yazılır.</a:t>
            </a:r>
          </a:p>
          <a:p>
            <a:pPr marL="0" indent="0">
              <a:buClrTx/>
              <a:buFont typeface="Wingdings"/>
              <a:buNone/>
            </a:pPr>
            <a:r>
              <a:rPr lang="tr-TR" dirty="0" smtClean="0"/>
              <a:t>6. Doğrudan merkezi teşkilata bağlı taşra birimlerinde </a:t>
            </a:r>
          </a:p>
          <a:p>
            <a:pPr marL="0" indent="0">
              <a:buClrTx/>
              <a:buFont typeface="Wingdings"/>
              <a:buNone/>
            </a:pPr>
            <a:r>
              <a:rPr lang="tr-TR" dirty="0"/>
              <a:t> </a:t>
            </a:r>
            <a:r>
              <a:rPr lang="tr-TR" dirty="0" smtClean="0"/>
              <a:t>   merkez ve taşra teşkilat adları birlikte yer alır.</a:t>
            </a:r>
          </a:p>
          <a:p>
            <a:pPr marL="0" indent="0">
              <a:buClrTx/>
              <a:buFont typeface="Wingdings"/>
              <a:buNone/>
            </a:pPr>
            <a:r>
              <a:rPr lang="tr-TR" dirty="0" smtClean="0"/>
              <a:t>7. Başlığın yazımında DETSİS kayıtları esas alınır.</a:t>
            </a:r>
          </a:p>
          <a:p>
            <a:pPr marL="0" indent="0">
              <a:buClrTx/>
              <a:buFont typeface="Wingdings"/>
              <a:buNone/>
            </a:pPr>
            <a:endParaRPr lang="tr-TR" dirty="0" smtClean="0"/>
          </a:p>
        </p:txBody>
      </p:sp>
      <p:sp>
        <p:nvSpPr>
          <p:cNvPr id="7" name="Metin kutusu 6"/>
          <p:cNvSpPr txBox="1"/>
          <p:nvPr/>
        </p:nvSpPr>
        <p:spPr>
          <a:xfrm>
            <a:off x="2915816" y="836712"/>
            <a:ext cx="2304256" cy="584775"/>
          </a:xfrm>
          <a:prstGeom prst="rect">
            <a:avLst/>
          </a:prstGeom>
          <a:noFill/>
        </p:spPr>
        <p:txBody>
          <a:bodyPr wrap="square" rtlCol="0">
            <a:spAutoFit/>
          </a:bodyPr>
          <a:lstStyle/>
          <a:p>
            <a:pPr algn="ctr"/>
            <a:r>
              <a:rPr lang="tr-TR" sz="3200" dirty="0" smtClean="0">
                <a:solidFill>
                  <a:srgbClr val="FF0000"/>
                </a:solidFill>
              </a:rPr>
              <a:t>BAŞLIK</a:t>
            </a:r>
            <a:endParaRPr lang="tr-TR" dirty="0">
              <a:solidFill>
                <a:srgbClr val="FF0000"/>
              </a:solidFill>
            </a:endParaRPr>
          </a:p>
        </p:txBody>
      </p:sp>
      <p:sp>
        <p:nvSpPr>
          <p:cNvPr id="8" name="Altbilgi Yer Tutucusu 7"/>
          <p:cNvSpPr>
            <a:spLocks noGrp="1"/>
          </p:cNvSpPr>
          <p:nvPr>
            <p:ph type="ftr" sz="quarter" idx="11"/>
          </p:nvPr>
        </p:nvSpPr>
        <p:spPr>
          <a:xfrm>
            <a:off x="8279051" y="6381328"/>
            <a:ext cx="578024" cy="365125"/>
          </a:xfrm>
        </p:spPr>
        <p:txBody>
          <a:bodyPr/>
          <a:lstStyle/>
          <a:p>
            <a:fld id="{3C890121-793C-4CAB-B924-C2E6775FF64A}" type="slidenum">
              <a:rPr lang="tr-TR" smtClean="0"/>
              <a:t>11</a:t>
            </a:fld>
            <a:endParaRPr lang="tr-TR" dirty="0"/>
          </a:p>
        </p:txBody>
      </p:sp>
    </p:spTree>
    <p:extLst>
      <p:ext uri="{BB962C8B-B14F-4D97-AF65-F5344CB8AC3E}">
        <p14:creationId xmlns:p14="http://schemas.microsoft.com/office/powerpoint/2010/main" val="119720778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12</a:t>
            </a:fld>
            <a:endParaRPr lang="tr-TR"/>
          </a:p>
        </p:txBody>
      </p:sp>
      <p:sp>
        <p:nvSpPr>
          <p:cNvPr id="4" name="İçerik Yer Tutucusu 3"/>
          <p:cNvSpPr>
            <a:spLocks noGrp="1"/>
          </p:cNvSpPr>
          <p:nvPr>
            <p:ph sz="quarter" idx="1"/>
          </p:nvPr>
        </p:nvSpPr>
        <p:spPr>
          <a:xfrm>
            <a:off x="323528" y="2276872"/>
            <a:ext cx="8370512" cy="1503458"/>
          </a:xfrm>
        </p:spPr>
        <p:txBody>
          <a:bodyPr/>
          <a:lstStyle/>
          <a:p>
            <a:pPr marL="0" indent="0" algn="ctr">
              <a:spcBef>
                <a:spcPts val="0"/>
              </a:spcBef>
              <a:buClrTx/>
              <a:buNone/>
            </a:pPr>
            <a:r>
              <a:rPr lang="tr-TR" dirty="0" smtClean="0">
                <a:latin typeface="Times New Roman" panose="02020603050405020304" pitchFamily="18" charset="0"/>
                <a:cs typeface="Times New Roman" panose="02020603050405020304" pitchFamily="18" charset="0"/>
              </a:rPr>
              <a:t>T.C.</a:t>
            </a:r>
          </a:p>
          <a:p>
            <a:pPr marL="0" indent="0" algn="ctr">
              <a:spcBef>
                <a:spcPts val="0"/>
              </a:spcBef>
              <a:buClrTx/>
              <a:buNone/>
            </a:pPr>
            <a:r>
              <a:rPr lang="tr-TR" dirty="0" smtClean="0">
                <a:latin typeface="Times New Roman" panose="02020603050405020304" pitchFamily="18" charset="0"/>
                <a:cs typeface="Times New Roman" panose="02020603050405020304" pitchFamily="18" charset="0"/>
              </a:rPr>
              <a:t>MİLLÎ EĞİTİM BAKANLIĞI</a:t>
            </a:r>
          </a:p>
          <a:p>
            <a:pPr marL="0" indent="0" algn="ctr">
              <a:spcBef>
                <a:spcPts val="0"/>
              </a:spcBef>
              <a:buClrTx/>
              <a:buNone/>
            </a:pPr>
            <a:r>
              <a:rPr lang="tr-TR" dirty="0" smtClean="0">
                <a:latin typeface="Times New Roman" panose="02020603050405020304" pitchFamily="18" charset="0"/>
                <a:cs typeface="Times New Roman" panose="02020603050405020304" pitchFamily="18" charset="0"/>
              </a:rPr>
              <a:t>Destek Hizmetleri Genel Müdürlüğü</a:t>
            </a:r>
          </a:p>
        </p:txBody>
      </p:sp>
      <p:sp>
        <p:nvSpPr>
          <p:cNvPr id="5" name="Metin kutusu 4"/>
          <p:cNvSpPr txBox="1"/>
          <p:nvPr/>
        </p:nvSpPr>
        <p:spPr>
          <a:xfrm>
            <a:off x="2051720" y="980728"/>
            <a:ext cx="3888432" cy="584775"/>
          </a:xfrm>
          <a:prstGeom prst="rect">
            <a:avLst/>
          </a:prstGeom>
          <a:noFill/>
        </p:spPr>
        <p:txBody>
          <a:bodyPr wrap="square" rtlCol="0">
            <a:spAutoFit/>
          </a:bodyPr>
          <a:lstStyle/>
          <a:p>
            <a:pPr algn="ctr"/>
            <a:r>
              <a:rPr lang="tr-TR" sz="3200" dirty="0" smtClean="0">
                <a:solidFill>
                  <a:srgbClr val="FF0000"/>
                </a:solidFill>
              </a:rPr>
              <a:t>BAŞLIK – Örnekler </a:t>
            </a:r>
            <a:endParaRPr lang="tr-TR" sz="3200" dirty="0">
              <a:solidFill>
                <a:srgbClr val="FF0000"/>
              </a:solidFill>
            </a:endParaRPr>
          </a:p>
        </p:txBody>
      </p:sp>
      <p:sp>
        <p:nvSpPr>
          <p:cNvPr id="8" name="Metin kutusu 7"/>
          <p:cNvSpPr txBox="1"/>
          <p:nvPr/>
        </p:nvSpPr>
        <p:spPr>
          <a:xfrm>
            <a:off x="467544" y="1772816"/>
            <a:ext cx="2142959" cy="461665"/>
          </a:xfrm>
          <a:prstGeom prst="rect">
            <a:avLst/>
          </a:prstGeom>
          <a:noFill/>
        </p:spPr>
        <p:txBody>
          <a:bodyPr wrap="none" rtlCol="0">
            <a:spAutoFit/>
          </a:bodyPr>
          <a:lstStyle/>
          <a:p>
            <a:r>
              <a:rPr lang="tr-TR" sz="2400" dirty="0" smtClean="0">
                <a:solidFill>
                  <a:srgbClr val="FF0000"/>
                </a:solidFill>
              </a:rPr>
              <a:t>Merkez Teşkilatı</a:t>
            </a:r>
            <a:endParaRPr lang="tr-TR" dirty="0">
              <a:solidFill>
                <a:srgbClr val="FF0000"/>
              </a:solidFill>
            </a:endParaRPr>
          </a:p>
        </p:txBody>
      </p:sp>
      <p:sp>
        <p:nvSpPr>
          <p:cNvPr id="9" name="Metin kutusu 8"/>
          <p:cNvSpPr txBox="1"/>
          <p:nvPr/>
        </p:nvSpPr>
        <p:spPr>
          <a:xfrm>
            <a:off x="475928" y="3910897"/>
            <a:ext cx="1878078" cy="461665"/>
          </a:xfrm>
          <a:prstGeom prst="rect">
            <a:avLst/>
          </a:prstGeom>
          <a:noFill/>
        </p:spPr>
        <p:txBody>
          <a:bodyPr wrap="none" rtlCol="0">
            <a:spAutoFit/>
          </a:bodyPr>
          <a:lstStyle/>
          <a:p>
            <a:r>
              <a:rPr lang="tr-TR" sz="2400" dirty="0" smtClean="0">
                <a:solidFill>
                  <a:srgbClr val="FF0000"/>
                </a:solidFill>
              </a:rPr>
              <a:t>Taşra Teşkilatı</a:t>
            </a:r>
            <a:endParaRPr lang="tr-TR" sz="2400" dirty="0">
              <a:solidFill>
                <a:srgbClr val="FF0000"/>
              </a:solidFill>
            </a:endParaRPr>
          </a:p>
        </p:txBody>
      </p:sp>
      <p:sp>
        <p:nvSpPr>
          <p:cNvPr id="10" name="İçerik Yer Tutucusu 3"/>
          <p:cNvSpPr txBox="1">
            <a:spLocks/>
          </p:cNvSpPr>
          <p:nvPr/>
        </p:nvSpPr>
        <p:spPr>
          <a:xfrm>
            <a:off x="475928" y="4519918"/>
            <a:ext cx="8370512" cy="1503458"/>
          </a:xfrm>
          <a:prstGeom prst="rect">
            <a:avLst/>
          </a:prstGeom>
        </p:spPr>
        <p:txBody>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gn="ctr">
              <a:spcBef>
                <a:spcPts val="0"/>
              </a:spcBef>
              <a:buClrTx/>
              <a:buFont typeface="Wingdings"/>
              <a:buNone/>
            </a:pPr>
            <a:r>
              <a:rPr lang="tr-TR" dirty="0" smtClean="0">
                <a:latin typeface="Times New Roman" panose="02020603050405020304" pitchFamily="18" charset="0"/>
                <a:cs typeface="Times New Roman" panose="02020603050405020304" pitchFamily="18" charset="0"/>
              </a:rPr>
              <a:t>T.C.</a:t>
            </a:r>
          </a:p>
          <a:p>
            <a:pPr marL="0" indent="0" algn="ctr">
              <a:spcBef>
                <a:spcPts val="0"/>
              </a:spcBef>
              <a:buClrTx/>
              <a:buFont typeface="Wingdings"/>
              <a:buNone/>
            </a:pPr>
            <a:r>
              <a:rPr lang="tr-TR" dirty="0" smtClean="0">
                <a:latin typeface="Times New Roman" panose="02020603050405020304" pitchFamily="18" charset="0"/>
                <a:cs typeface="Times New Roman" panose="02020603050405020304" pitchFamily="18" charset="0"/>
              </a:rPr>
              <a:t>ANKARA VALİLİĞİ</a:t>
            </a:r>
          </a:p>
          <a:p>
            <a:pPr marL="0" indent="0" algn="ctr">
              <a:spcBef>
                <a:spcPts val="0"/>
              </a:spcBef>
              <a:buClrTx/>
              <a:buFont typeface="Wingdings"/>
              <a:buNone/>
            </a:pPr>
            <a:r>
              <a:rPr lang="tr-TR" dirty="0" smtClean="0">
                <a:latin typeface="Times New Roman" panose="02020603050405020304" pitchFamily="18" charset="0"/>
                <a:cs typeface="Times New Roman" panose="02020603050405020304" pitchFamily="18" charset="0"/>
              </a:rPr>
              <a:t>İl Millî Eğitim Müdürlüğü</a:t>
            </a:r>
          </a:p>
        </p:txBody>
      </p:sp>
      <p:sp>
        <p:nvSpPr>
          <p:cNvPr id="6" name="Altbilgi Yer Tutucusu 5"/>
          <p:cNvSpPr>
            <a:spLocks noGrp="1"/>
          </p:cNvSpPr>
          <p:nvPr>
            <p:ph type="ftr" sz="quarter" idx="11"/>
          </p:nvPr>
        </p:nvSpPr>
        <p:spPr>
          <a:xfrm>
            <a:off x="8439508" y="6309320"/>
            <a:ext cx="434008" cy="365125"/>
          </a:xfrm>
        </p:spPr>
        <p:txBody>
          <a:bodyPr/>
          <a:lstStyle/>
          <a:p>
            <a:fld id="{307BDF75-9F65-424E-9FCF-A5A931A2EDAF}" type="slidenum">
              <a:rPr lang="tr-TR" smtClean="0"/>
              <a:t>12</a:t>
            </a:fld>
            <a:endParaRPr lang="tr-TR" dirty="0"/>
          </a:p>
        </p:txBody>
      </p:sp>
    </p:spTree>
    <p:extLst>
      <p:ext uri="{BB962C8B-B14F-4D97-AF65-F5344CB8AC3E}">
        <p14:creationId xmlns:p14="http://schemas.microsoft.com/office/powerpoint/2010/main" val="127119424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13</a:t>
            </a:fld>
            <a:endParaRPr lang="tr-TR"/>
          </a:p>
        </p:txBody>
      </p:sp>
      <p:sp>
        <p:nvSpPr>
          <p:cNvPr id="4" name="İçerik Yer Tutucusu 3"/>
          <p:cNvSpPr>
            <a:spLocks noGrp="1"/>
          </p:cNvSpPr>
          <p:nvPr>
            <p:ph sz="quarter" idx="1"/>
          </p:nvPr>
        </p:nvSpPr>
        <p:spPr>
          <a:xfrm>
            <a:off x="323528" y="2276872"/>
            <a:ext cx="8370512" cy="1503458"/>
          </a:xfrm>
        </p:spPr>
        <p:txBody>
          <a:bodyPr/>
          <a:lstStyle/>
          <a:p>
            <a:pPr marL="0" indent="0" algn="ctr">
              <a:spcBef>
                <a:spcPts val="0"/>
              </a:spcBef>
              <a:buClrTx/>
              <a:buNone/>
            </a:pPr>
            <a:r>
              <a:rPr lang="tr-TR" dirty="0" smtClean="0">
                <a:latin typeface="Times New Roman" panose="02020603050405020304" pitchFamily="18" charset="0"/>
                <a:cs typeface="Times New Roman" panose="02020603050405020304" pitchFamily="18" charset="0"/>
              </a:rPr>
              <a:t>T.C.</a:t>
            </a:r>
          </a:p>
          <a:p>
            <a:pPr marL="0" indent="0" algn="ctr">
              <a:spcBef>
                <a:spcPts val="0"/>
              </a:spcBef>
              <a:buClrTx/>
              <a:buNone/>
            </a:pPr>
            <a:r>
              <a:rPr lang="tr-TR" dirty="0" smtClean="0">
                <a:latin typeface="Times New Roman" panose="02020603050405020304" pitchFamily="18" charset="0"/>
                <a:cs typeface="Times New Roman" panose="02020603050405020304" pitchFamily="18" charset="0"/>
              </a:rPr>
              <a:t>KARAYOLLARI GENEL MÜDÜRLÜĞÜ</a:t>
            </a:r>
          </a:p>
          <a:p>
            <a:pPr marL="0" indent="0" algn="ctr">
              <a:spcBef>
                <a:spcPts val="0"/>
              </a:spcBef>
              <a:buClrTx/>
              <a:buNone/>
            </a:pPr>
            <a:r>
              <a:rPr lang="tr-TR" dirty="0" smtClean="0">
                <a:latin typeface="Times New Roman" panose="02020603050405020304" pitchFamily="18" charset="0"/>
                <a:cs typeface="Times New Roman" panose="02020603050405020304" pitchFamily="18" charset="0"/>
              </a:rPr>
              <a:t>4. Bölge Müdürlüğü</a:t>
            </a:r>
          </a:p>
        </p:txBody>
      </p:sp>
      <p:sp>
        <p:nvSpPr>
          <p:cNvPr id="5" name="Metin kutusu 4"/>
          <p:cNvSpPr txBox="1"/>
          <p:nvPr/>
        </p:nvSpPr>
        <p:spPr>
          <a:xfrm>
            <a:off x="2051720" y="980728"/>
            <a:ext cx="3888432" cy="584775"/>
          </a:xfrm>
          <a:prstGeom prst="rect">
            <a:avLst/>
          </a:prstGeom>
          <a:noFill/>
        </p:spPr>
        <p:txBody>
          <a:bodyPr wrap="square" rtlCol="0">
            <a:spAutoFit/>
          </a:bodyPr>
          <a:lstStyle/>
          <a:p>
            <a:pPr algn="ctr"/>
            <a:r>
              <a:rPr lang="tr-TR" sz="3200" dirty="0" smtClean="0">
                <a:solidFill>
                  <a:srgbClr val="FF0000"/>
                </a:solidFill>
              </a:rPr>
              <a:t>BAŞLIK – Örnekler </a:t>
            </a:r>
            <a:endParaRPr lang="tr-TR" sz="3200" dirty="0">
              <a:solidFill>
                <a:srgbClr val="FF0000"/>
              </a:solidFill>
            </a:endParaRPr>
          </a:p>
        </p:txBody>
      </p:sp>
      <p:sp>
        <p:nvSpPr>
          <p:cNvPr id="8" name="Metin kutusu 7"/>
          <p:cNvSpPr txBox="1"/>
          <p:nvPr/>
        </p:nvSpPr>
        <p:spPr>
          <a:xfrm>
            <a:off x="467544" y="1772816"/>
            <a:ext cx="2854949" cy="461665"/>
          </a:xfrm>
          <a:prstGeom prst="rect">
            <a:avLst/>
          </a:prstGeom>
          <a:noFill/>
        </p:spPr>
        <p:txBody>
          <a:bodyPr wrap="none" rtlCol="0">
            <a:spAutoFit/>
          </a:bodyPr>
          <a:lstStyle/>
          <a:p>
            <a:r>
              <a:rPr lang="tr-TR" sz="2400" dirty="0" smtClean="0">
                <a:solidFill>
                  <a:srgbClr val="FF0000"/>
                </a:solidFill>
              </a:rPr>
              <a:t>Bölge Teşkilatı İdaresi</a:t>
            </a:r>
            <a:endParaRPr lang="tr-TR" dirty="0">
              <a:solidFill>
                <a:srgbClr val="FF0000"/>
              </a:solidFill>
            </a:endParaRPr>
          </a:p>
        </p:txBody>
      </p:sp>
      <p:sp>
        <p:nvSpPr>
          <p:cNvPr id="9" name="Metin kutusu 8"/>
          <p:cNvSpPr txBox="1"/>
          <p:nvPr/>
        </p:nvSpPr>
        <p:spPr>
          <a:xfrm>
            <a:off x="475928" y="3910897"/>
            <a:ext cx="6187720" cy="461665"/>
          </a:xfrm>
          <a:prstGeom prst="rect">
            <a:avLst/>
          </a:prstGeom>
          <a:noFill/>
        </p:spPr>
        <p:txBody>
          <a:bodyPr wrap="none" rtlCol="0">
            <a:spAutoFit/>
          </a:bodyPr>
          <a:lstStyle/>
          <a:p>
            <a:r>
              <a:rPr lang="tr-TR" sz="2400" dirty="0" smtClean="0">
                <a:solidFill>
                  <a:srgbClr val="FF0000"/>
                </a:solidFill>
              </a:rPr>
              <a:t>Doğrudan Merkezi Teşkilata Bağlı Taşra Teşkilatı:</a:t>
            </a:r>
            <a:endParaRPr lang="tr-TR" sz="2400" dirty="0">
              <a:solidFill>
                <a:srgbClr val="FF0000"/>
              </a:solidFill>
            </a:endParaRPr>
          </a:p>
        </p:txBody>
      </p:sp>
      <p:sp>
        <p:nvSpPr>
          <p:cNvPr id="10" name="İçerik Yer Tutucusu 3"/>
          <p:cNvSpPr txBox="1">
            <a:spLocks/>
          </p:cNvSpPr>
          <p:nvPr/>
        </p:nvSpPr>
        <p:spPr>
          <a:xfrm>
            <a:off x="475928" y="4519918"/>
            <a:ext cx="8370512" cy="1503458"/>
          </a:xfrm>
          <a:prstGeom prst="rect">
            <a:avLst/>
          </a:prstGeom>
        </p:spPr>
        <p:txBody>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gn="ctr">
              <a:spcBef>
                <a:spcPts val="0"/>
              </a:spcBef>
              <a:buClrTx/>
              <a:buFont typeface="Wingdings"/>
              <a:buNone/>
            </a:pPr>
            <a:r>
              <a:rPr lang="tr-TR" dirty="0" smtClean="0">
                <a:latin typeface="Times New Roman" panose="02020603050405020304" pitchFamily="18" charset="0"/>
                <a:cs typeface="Times New Roman" panose="02020603050405020304" pitchFamily="18" charset="0"/>
              </a:rPr>
              <a:t>T.C.</a:t>
            </a:r>
          </a:p>
          <a:p>
            <a:pPr marL="0" indent="0" algn="ctr">
              <a:spcBef>
                <a:spcPts val="0"/>
              </a:spcBef>
              <a:buClrTx/>
              <a:buFont typeface="Wingdings"/>
              <a:buNone/>
            </a:pPr>
            <a:r>
              <a:rPr lang="tr-TR" dirty="0" smtClean="0">
                <a:latin typeface="Times New Roman" panose="02020603050405020304" pitchFamily="18" charset="0"/>
                <a:cs typeface="Times New Roman" panose="02020603050405020304" pitchFamily="18" charset="0"/>
              </a:rPr>
              <a:t>GELİR İDARESİ BAŞKANLIĞI</a:t>
            </a:r>
          </a:p>
          <a:p>
            <a:pPr marL="0" indent="0" algn="ctr">
              <a:spcBef>
                <a:spcPts val="0"/>
              </a:spcBef>
              <a:buClrTx/>
              <a:buFont typeface="Wingdings"/>
              <a:buNone/>
            </a:pPr>
            <a:r>
              <a:rPr lang="tr-TR" dirty="0" smtClean="0">
                <a:latin typeface="Times New Roman" panose="02020603050405020304" pitchFamily="18" charset="0"/>
                <a:cs typeface="Times New Roman" panose="02020603050405020304" pitchFamily="18" charset="0"/>
              </a:rPr>
              <a:t>Ankara Vergi Dairesi Başkanlığı</a:t>
            </a:r>
          </a:p>
        </p:txBody>
      </p:sp>
      <p:sp>
        <p:nvSpPr>
          <p:cNvPr id="6" name="Altbilgi Yer Tutucusu 5"/>
          <p:cNvSpPr>
            <a:spLocks noGrp="1"/>
          </p:cNvSpPr>
          <p:nvPr>
            <p:ph type="ftr" sz="quarter" idx="11"/>
          </p:nvPr>
        </p:nvSpPr>
        <p:spPr>
          <a:xfrm>
            <a:off x="8439508" y="6309320"/>
            <a:ext cx="434008" cy="365125"/>
          </a:xfrm>
        </p:spPr>
        <p:txBody>
          <a:bodyPr/>
          <a:lstStyle/>
          <a:p>
            <a:fld id="{307BDF75-9F65-424E-9FCF-A5A931A2EDAF}" type="slidenum">
              <a:rPr lang="tr-TR" smtClean="0"/>
              <a:t>13</a:t>
            </a:fld>
            <a:endParaRPr lang="tr-TR" dirty="0"/>
          </a:p>
        </p:txBody>
      </p:sp>
    </p:spTree>
    <p:extLst>
      <p:ext uri="{BB962C8B-B14F-4D97-AF65-F5344CB8AC3E}">
        <p14:creationId xmlns:p14="http://schemas.microsoft.com/office/powerpoint/2010/main" val="228552762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14</a:t>
            </a:fld>
            <a:endParaRPr lang="tr-TR"/>
          </a:p>
        </p:txBody>
      </p:sp>
      <p:sp>
        <p:nvSpPr>
          <p:cNvPr id="4" name="İçerik Yer Tutucusu 3"/>
          <p:cNvSpPr>
            <a:spLocks noGrp="1"/>
          </p:cNvSpPr>
          <p:nvPr>
            <p:ph sz="quarter" idx="1"/>
          </p:nvPr>
        </p:nvSpPr>
        <p:spPr>
          <a:xfrm>
            <a:off x="323528" y="1947663"/>
            <a:ext cx="8442520" cy="1963233"/>
          </a:xfrm>
        </p:spPr>
        <p:txBody>
          <a:bodyPr/>
          <a:lstStyle/>
          <a:p>
            <a:pPr marL="0" indent="0" algn="ctr">
              <a:spcBef>
                <a:spcPts val="0"/>
              </a:spcBef>
              <a:buClrTx/>
              <a:buNone/>
            </a:pPr>
            <a:r>
              <a:rPr lang="tr-TR" dirty="0" smtClean="0">
                <a:latin typeface="Times New Roman" panose="02020603050405020304" pitchFamily="18" charset="0"/>
                <a:cs typeface="Times New Roman" panose="02020603050405020304" pitchFamily="18" charset="0"/>
              </a:rPr>
              <a:t>T.C.</a:t>
            </a:r>
          </a:p>
          <a:p>
            <a:pPr marL="0" indent="0" algn="ctr">
              <a:spcBef>
                <a:spcPts val="0"/>
              </a:spcBef>
              <a:buClrTx/>
              <a:buNone/>
            </a:pPr>
            <a:r>
              <a:rPr lang="tr-TR" dirty="0" smtClean="0">
                <a:latin typeface="Times New Roman" panose="02020603050405020304" pitchFamily="18" charset="0"/>
                <a:cs typeface="Times New Roman" panose="02020603050405020304" pitchFamily="18" charset="0"/>
              </a:rPr>
              <a:t>BAŞBAKANLIK</a:t>
            </a:r>
          </a:p>
          <a:p>
            <a:pPr marL="0" indent="0" algn="ctr">
              <a:spcBef>
                <a:spcPts val="0"/>
              </a:spcBef>
              <a:buClrTx/>
              <a:buNone/>
            </a:pPr>
            <a:r>
              <a:rPr lang="tr-TR" dirty="0" smtClean="0">
                <a:latin typeface="Times New Roman" panose="02020603050405020304" pitchFamily="18" charset="0"/>
                <a:cs typeface="Times New Roman" panose="02020603050405020304" pitchFamily="18" charset="0"/>
              </a:rPr>
              <a:t>Hazine Müsteşarlığı</a:t>
            </a:r>
          </a:p>
          <a:p>
            <a:pPr marL="0" indent="0" algn="ctr">
              <a:spcBef>
                <a:spcPts val="0"/>
              </a:spcBef>
              <a:buClrTx/>
              <a:buNone/>
            </a:pPr>
            <a:r>
              <a:rPr lang="tr-TR" dirty="0" smtClean="0">
                <a:latin typeface="Times New Roman" panose="02020603050405020304" pitchFamily="18" charset="0"/>
                <a:cs typeface="Times New Roman" panose="02020603050405020304" pitchFamily="18" charset="0"/>
              </a:rPr>
              <a:t>Kamu Finansmanı Genel Müdürlüğü</a:t>
            </a:r>
          </a:p>
        </p:txBody>
      </p:sp>
      <p:sp>
        <p:nvSpPr>
          <p:cNvPr id="5" name="Metin kutusu 4"/>
          <p:cNvSpPr txBox="1"/>
          <p:nvPr/>
        </p:nvSpPr>
        <p:spPr>
          <a:xfrm>
            <a:off x="2051720" y="980728"/>
            <a:ext cx="3888432" cy="584775"/>
          </a:xfrm>
          <a:prstGeom prst="rect">
            <a:avLst/>
          </a:prstGeom>
          <a:noFill/>
        </p:spPr>
        <p:txBody>
          <a:bodyPr wrap="square" rtlCol="0">
            <a:spAutoFit/>
          </a:bodyPr>
          <a:lstStyle/>
          <a:p>
            <a:pPr algn="ctr"/>
            <a:r>
              <a:rPr lang="tr-TR" sz="3200" dirty="0" smtClean="0">
                <a:solidFill>
                  <a:srgbClr val="FF0000"/>
                </a:solidFill>
              </a:rPr>
              <a:t>BAŞLIK – Örnekler </a:t>
            </a:r>
            <a:endParaRPr lang="tr-TR" sz="3200" dirty="0">
              <a:solidFill>
                <a:srgbClr val="FF0000"/>
              </a:solidFill>
            </a:endParaRPr>
          </a:p>
        </p:txBody>
      </p:sp>
      <p:sp>
        <p:nvSpPr>
          <p:cNvPr id="8" name="Metin kutusu 7"/>
          <p:cNvSpPr txBox="1"/>
          <p:nvPr/>
        </p:nvSpPr>
        <p:spPr>
          <a:xfrm>
            <a:off x="462826" y="1485999"/>
            <a:ext cx="1648208" cy="461665"/>
          </a:xfrm>
          <a:prstGeom prst="rect">
            <a:avLst/>
          </a:prstGeom>
          <a:noFill/>
        </p:spPr>
        <p:txBody>
          <a:bodyPr wrap="none" rtlCol="0">
            <a:spAutoFit/>
          </a:bodyPr>
          <a:lstStyle/>
          <a:p>
            <a:r>
              <a:rPr lang="tr-TR" sz="2400" dirty="0" smtClean="0">
                <a:solidFill>
                  <a:srgbClr val="FF0000"/>
                </a:solidFill>
              </a:rPr>
              <a:t>Bağlı İdare:</a:t>
            </a:r>
            <a:endParaRPr lang="tr-TR" dirty="0">
              <a:solidFill>
                <a:srgbClr val="FF0000"/>
              </a:solidFill>
            </a:endParaRPr>
          </a:p>
        </p:txBody>
      </p:sp>
      <p:sp>
        <p:nvSpPr>
          <p:cNvPr id="10" name="İçerik Yer Tutucusu 3"/>
          <p:cNvSpPr txBox="1">
            <a:spLocks/>
          </p:cNvSpPr>
          <p:nvPr/>
        </p:nvSpPr>
        <p:spPr>
          <a:xfrm>
            <a:off x="462826" y="3933056"/>
            <a:ext cx="8383614" cy="2304256"/>
          </a:xfrm>
          <a:prstGeom prst="rect">
            <a:avLst/>
          </a:prstGeom>
        </p:spPr>
        <p:txBody>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gn="ctr">
              <a:spcBef>
                <a:spcPts val="0"/>
              </a:spcBef>
              <a:buClrTx/>
              <a:buFont typeface="Wingdings"/>
              <a:buNone/>
            </a:pPr>
            <a:r>
              <a:rPr lang="tr-TR" dirty="0" smtClean="0">
                <a:latin typeface="Times New Roman" panose="02020603050405020304" pitchFamily="18" charset="0"/>
                <a:cs typeface="Times New Roman" panose="02020603050405020304" pitchFamily="18" charset="0"/>
              </a:rPr>
              <a:t>T.C.</a:t>
            </a:r>
          </a:p>
          <a:p>
            <a:pPr marL="0" indent="0" algn="ctr">
              <a:spcBef>
                <a:spcPts val="0"/>
              </a:spcBef>
              <a:buClrTx/>
              <a:buFont typeface="Wingdings"/>
              <a:buNone/>
            </a:pPr>
            <a:r>
              <a:rPr lang="tr-TR" dirty="0" smtClean="0">
                <a:latin typeface="Times New Roman" panose="02020603050405020304" pitchFamily="18" charset="0"/>
                <a:cs typeface="Times New Roman" panose="02020603050405020304" pitchFamily="18" charset="0"/>
              </a:rPr>
              <a:t>MİLLÎ EĞİTİM BAKANLIĞI</a:t>
            </a:r>
          </a:p>
          <a:p>
            <a:pPr marL="0" indent="0" algn="ctr">
              <a:spcBef>
                <a:spcPts val="0"/>
              </a:spcBef>
              <a:buClrTx/>
              <a:buFont typeface="Wingdings"/>
              <a:buNone/>
            </a:pPr>
            <a:r>
              <a:rPr lang="tr-TR" dirty="0" smtClean="0">
                <a:latin typeface="Times New Roman" panose="02020603050405020304" pitchFamily="18" charset="0"/>
                <a:cs typeface="Times New Roman" panose="02020603050405020304" pitchFamily="18" charset="0"/>
              </a:rPr>
              <a:t>Destek Hizmetleri Genel Müdürlüğü</a:t>
            </a:r>
          </a:p>
          <a:p>
            <a:pPr marL="0" indent="0" algn="ctr">
              <a:spcBef>
                <a:spcPts val="0"/>
              </a:spcBef>
              <a:buClrTx/>
              <a:buFont typeface="Wingdings"/>
              <a:buNone/>
            </a:pPr>
            <a:r>
              <a:rPr lang="tr-TR" dirty="0" smtClean="0">
                <a:latin typeface="Times New Roman" panose="02020603050405020304" pitchFamily="18" charset="0"/>
                <a:cs typeface="Times New Roman" panose="02020603050405020304" pitchFamily="18" charset="0"/>
              </a:rPr>
              <a:t>Ders Kitapları ve Yayımlar Daire Başkanlığı</a:t>
            </a:r>
          </a:p>
          <a:p>
            <a:pPr marL="0" indent="0" algn="ctr">
              <a:spcBef>
                <a:spcPts val="0"/>
              </a:spcBef>
              <a:buClrTx/>
              <a:buFont typeface="Wingdings"/>
              <a:buNone/>
            </a:pPr>
            <a:r>
              <a:rPr lang="tr-TR" dirty="0" smtClean="0">
                <a:latin typeface="Times New Roman" panose="02020603050405020304" pitchFamily="18" charset="0"/>
                <a:cs typeface="Times New Roman" panose="02020603050405020304" pitchFamily="18" charset="0"/>
              </a:rPr>
              <a:t>Devlet Kitapları Döner Sermaye İşletmesi Müdürlüğü</a:t>
            </a:r>
          </a:p>
        </p:txBody>
      </p:sp>
      <p:sp>
        <p:nvSpPr>
          <p:cNvPr id="6" name="Altbilgi Yer Tutucusu 5"/>
          <p:cNvSpPr>
            <a:spLocks noGrp="1"/>
          </p:cNvSpPr>
          <p:nvPr>
            <p:ph type="ftr" sz="quarter" idx="11"/>
          </p:nvPr>
        </p:nvSpPr>
        <p:spPr>
          <a:xfrm>
            <a:off x="8385743" y="6298522"/>
            <a:ext cx="450571" cy="365125"/>
          </a:xfrm>
        </p:spPr>
        <p:txBody>
          <a:bodyPr/>
          <a:lstStyle/>
          <a:p>
            <a:fld id="{81942E8B-4975-443E-AE51-C39ACD8EDE73}" type="slidenum">
              <a:rPr lang="tr-TR" smtClean="0"/>
              <a:t>14</a:t>
            </a:fld>
            <a:endParaRPr lang="tr-TR" dirty="0"/>
          </a:p>
        </p:txBody>
      </p:sp>
    </p:spTree>
    <p:extLst>
      <p:ext uri="{BB962C8B-B14F-4D97-AF65-F5344CB8AC3E}">
        <p14:creationId xmlns:p14="http://schemas.microsoft.com/office/powerpoint/2010/main" val="47220007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15</a:t>
            </a:fld>
            <a:endParaRPr lang="tr-TR"/>
          </a:p>
        </p:txBody>
      </p:sp>
      <p:sp>
        <p:nvSpPr>
          <p:cNvPr id="5" name="Metin kutusu 4"/>
          <p:cNvSpPr txBox="1"/>
          <p:nvPr/>
        </p:nvSpPr>
        <p:spPr>
          <a:xfrm>
            <a:off x="2051720" y="980728"/>
            <a:ext cx="3888432" cy="584775"/>
          </a:xfrm>
          <a:prstGeom prst="rect">
            <a:avLst/>
          </a:prstGeom>
          <a:noFill/>
        </p:spPr>
        <p:txBody>
          <a:bodyPr wrap="square" rtlCol="0">
            <a:spAutoFit/>
          </a:bodyPr>
          <a:lstStyle/>
          <a:p>
            <a:pPr algn="ctr"/>
            <a:r>
              <a:rPr lang="tr-TR" sz="3200" dirty="0" smtClean="0">
                <a:solidFill>
                  <a:srgbClr val="FF0000"/>
                </a:solidFill>
              </a:rPr>
              <a:t>SAYI</a:t>
            </a:r>
            <a:endParaRPr lang="tr-TR" sz="3200" dirty="0">
              <a:solidFill>
                <a:srgbClr val="FF0000"/>
              </a:solidFill>
            </a:endParaRPr>
          </a:p>
        </p:txBody>
      </p:sp>
      <p:sp>
        <p:nvSpPr>
          <p:cNvPr id="9" name="İçerik Yer Tutucusu 3"/>
          <p:cNvSpPr>
            <a:spLocks noGrp="1"/>
          </p:cNvSpPr>
          <p:nvPr>
            <p:ph sz="quarter" idx="1"/>
          </p:nvPr>
        </p:nvSpPr>
        <p:spPr>
          <a:xfrm>
            <a:off x="323528" y="1947663"/>
            <a:ext cx="8442520" cy="1963233"/>
          </a:xfrm>
        </p:spPr>
        <p:txBody>
          <a:bodyPr/>
          <a:lstStyle/>
          <a:p>
            <a:pPr>
              <a:spcBef>
                <a:spcPts val="0"/>
              </a:spcBef>
              <a:buClrTx/>
              <a:buFont typeface="Wingdings" panose="05000000000000000000" pitchFamily="2" charset="2"/>
              <a:buChar char="q"/>
            </a:pPr>
            <a:r>
              <a:rPr lang="tr-TR" dirty="0" err="1" smtClean="0">
                <a:latin typeface="Times New Roman" panose="02020603050405020304" pitchFamily="18" charset="0"/>
                <a:cs typeface="Times New Roman" panose="02020603050405020304" pitchFamily="18" charset="0"/>
              </a:rPr>
              <a:t>DETSİS’te</a:t>
            </a:r>
            <a:r>
              <a:rPr lang="tr-TR" dirty="0" smtClean="0">
                <a:latin typeface="Times New Roman" panose="02020603050405020304" pitchFamily="18" charset="0"/>
                <a:cs typeface="Times New Roman" panose="02020603050405020304" pitchFamily="18" charset="0"/>
              </a:rPr>
              <a:t> Belirtilen Devlet Teşkilatı numarası, </a:t>
            </a:r>
          </a:p>
          <a:p>
            <a:pPr>
              <a:spcBef>
                <a:spcPts val="0"/>
              </a:spcBef>
              <a:buClrTx/>
              <a:buFont typeface="Wingdings" panose="05000000000000000000" pitchFamily="2" charset="2"/>
              <a:buChar char="q"/>
            </a:pP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tandart dosya planı kodu,</a:t>
            </a:r>
          </a:p>
          <a:p>
            <a:pPr>
              <a:spcBef>
                <a:spcPts val="0"/>
              </a:spcBef>
              <a:buClrTx/>
              <a:buFont typeface="Wingdings" panose="05000000000000000000" pitchFamily="2" charset="2"/>
              <a:buChar char="q"/>
            </a:pPr>
            <a:r>
              <a:rPr lang="tr-TR" dirty="0" smtClean="0">
                <a:latin typeface="Times New Roman" panose="02020603050405020304" pitchFamily="18" charset="0"/>
                <a:cs typeface="Times New Roman" panose="02020603050405020304" pitchFamily="18" charset="0"/>
              </a:rPr>
              <a:t>Belge kayıt numarası</a:t>
            </a:r>
          </a:p>
          <a:p>
            <a:pPr marL="0" indent="0">
              <a:spcBef>
                <a:spcPts val="0"/>
              </a:spcBef>
              <a:buClrTx/>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Aralarına kısa çizgi konulur.</a:t>
            </a:r>
            <a:endParaRPr lang="tr-TR"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363706" y="4150821"/>
            <a:ext cx="8280920" cy="1815882"/>
          </a:xfrm>
          <a:prstGeom prst="rect">
            <a:avLst/>
          </a:prstGeom>
          <a:noFill/>
        </p:spPr>
        <p:txBody>
          <a:bodyPr wrap="square" rtlCol="0">
            <a:spAutoFit/>
          </a:bodyPr>
          <a:lstStyle/>
          <a:p>
            <a:r>
              <a:rPr lang="tr-TR" sz="2800" i="1" dirty="0" smtClean="0"/>
              <a:t>Başlıktan sonra iki satır boşluk bırakılarak yazı alanının soluna yazılır.</a:t>
            </a:r>
          </a:p>
          <a:p>
            <a:r>
              <a:rPr lang="tr-TR" sz="2800" i="1" dirty="0" smtClean="0"/>
              <a:t>Elektronik belgelerin kayıt numarası başına «E» konulur.</a:t>
            </a:r>
            <a:endParaRPr lang="tr-TR" sz="2800" dirty="0" smtClean="0"/>
          </a:p>
          <a:p>
            <a:endParaRPr lang="tr-TR" sz="2800" dirty="0"/>
          </a:p>
        </p:txBody>
      </p:sp>
      <p:sp>
        <p:nvSpPr>
          <p:cNvPr id="4" name="Altbilgi Yer Tutucusu 3"/>
          <p:cNvSpPr>
            <a:spLocks noGrp="1"/>
          </p:cNvSpPr>
          <p:nvPr>
            <p:ph type="ftr" sz="quarter" idx="11"/>
          </p:nvPr>
        </p:nvSpPr>
        <p:spPr>
          <a:xfrm>
            <a:off x="8355614" y="6381328"/>
            <a:ext cx="578024" cy="365125"/>
          </a:xfrm>
        </p:spPr>
        <p:txBody>
          <a:bodyPr/>
          <a:lstStyle/>
          <a:p>
            <a:fld id="{DA194599-754B-4DD8-954D-C8934A03DB26}" type="slidenum">
              <a:rPr lang="tr-TR" smtClean="0"/>
              <a:t>15</a:t>
            </a:fld>
            <a:endParaRPr lang="tr-TR" dirty="0"/>
          </a:p>
        </p:txBody>
      </p:sp>
    </p:spTree>
    <p:extLst>
      <p:ext uri="{BB962C8B-B14F-4D97-AF65-F5344CB8AC3E}">
        <p14:creationId xmlns:p14="http://schemas.microsoft.com/office/powerpoint/2010/main" val="335553072"/>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16</a:t>
            </a:fld>
            <a:endParaRPr lang="tr-TR"/>
          </a:p>
        </p:txBody>
      </p:sp>
      <p:sp>
        <p:nvSpPr>
          <p:cNvPr id="9" name="İçerik Yer Tutucusu 3"/>
          <p:cNvSpPr>
            <a:spLocks noGrp="1"/>
          </p:cNvSpPr>
          <p:nvPr>
            <p:ph sz="quarter" idx="1"/>
          </p:nvPr>
        </p:nvSpPr>
        <p:spPr>
          <a:xfrm>
            <a:off x="251520" y="1947663"/>
            <a:ext cx="8514528" cy="977281"/>
          </a:xfrm>
        </p:spPr>
        <p:txBody>
          <a:bodyPr/>
          <a:lstStyle/>
          <a:p>
            <a:pPr marL="0" indent="0">
              <a:spcBef>
                <a:spcPts val="0"/>
              </a:spcBef>
              <a:buClrTx/>
              <a:buNone/>
            </a:pPr>
            <a:r>
              <a:rPr lang="tr-TR" sz="3600" dirty="0" smtClean="0">
                <a:latin typeface="Times New Roman" panose="02020603050405020304" pitchFamily="18" charset="0"/>
                <a:cs typeface="Times New Roman" panose="02020603050405020304" pitchFamily="18" charset="0"/>
              </a:rPr>
              <a:t>Sayı: 12345678-902-12345/123456</a:t>
            </a:r>
            <a:endParaRPr lang="tr-TR" sz="3600"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2987824" y="1124744"/>
            <a:ext cx="2561920" cy="584775"/>
          </a:xfrm>
          <a:prstGeom prst="rect">
            <a:avLst/>
          </a:prstGeom>
          <a:noFill/>
        </p:spPr>
        <p:txBody>
          <a:bodyPr wrap="none" rtlCol="0">
            <a:spAutoFit/>
          </a:bodyPr>
          <a:lstStyle/>
          <a:p>
            <a:r>
              <a:rPr lang="tr-TR" sz="3200" dirty="0" smtClean="0">
                <a:solidFill>
                  <a:srgbClr val="FF0000"/>
                </a:solidFill>
              </a:rPr>
              <a:t>Sayı Örnekleri</a:t>
            </a:r>
            <a:endParaRPr lang="tr-TR" sz="3200" dirty="0">
              <a:solidFill>
                <a:srgbClr val="FF0000"/>
              </a:solidFill>
            </a:endParaRPr>
          </a:p>
        </p:txBody>
      </p:sp>
      <p:sp>
        <p:nvSpPr>
          <p:cNvPr id="10" name="Aşağı Ok 9"/>
          <p:cNvSpPr/>
          <p:nvPr/>
        </p:nvSpPr>
        <p:spPr>
          <a:xfrm>
            <a:off x="1907704" y="2636912"/>
            <a:ext cx="216024" cy="108012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a:solidFill>
                <a:srgbClr val="00B050"/>
              </a:solidFill>
            </a:endParaRPr>
          </a:p>
        </p:txBody>
      </p:sp>
      <p:sp>
        <p:nvSpPr>
          <p:cNvPr id="12" name="Metin kutusu 11"/>
          <p:cNvSpPr txBox="1"/>
          <p:nvPr/>
        </p:nvSpPr>
        <p:spPr>
          <a:xfrm>
            <a:off x="683568" y="3707740"/>
            <a:ext cx="2520690" cy="830997"/>
          </a:xfrm>
          <a:prstGeom prst="rect">
            <a:avLst/>
          </a:prstGeom>
          <a:noFill/>
        </p:spPr>
        <p:txBody>
          <a:bodyPr wrap="none" rtlCol="0">
            <a:spAutoFit/>
          </a:bodyPr>
          <a:lstStyle/>
          <a:p>
            <a:r>
              <a:rPr lang="tr-TR" sz="2400" dirty="0" smtClean="0"/>
              <a:t>T.C. Devlet Teşkilatı</a:t>
            </a:r>
          </a:p>
          <a:p>
            <a:r>
              <a:rPr lang="tr-TR" sz="2400" dirty="0"/>
              <a:t> </a:t>
            </a:r>
            <a:r>
              <a:rPr lang="tr-TR" sz="2400" dirty="0" smtClean="0"/>
              <a:t>     Numarası</a:t>
            </a:r>
            <a:endParaRPr lang="tr-TR" sz="2400" dirty="0"/>
          </a:p>
        </p:txBody>
      </p:sp>
      <p:sp>
        <p:nvSpPr>
          <p:cNvPr id="16" name="Aşağı Ok 15"/>
          <p:cNvSpPr/>
          <p:nvPr/>
        </p:nvSpPr>
        <p:spPr>
          <a:xfrm>
            <a:off x="3491880" y="2492896"/>
            <a:ext cx="288032" cy="792088"/>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a:solidFill>
                <a:srgbClr val="00B050"/>
              </a:solidFill>
            </a:endParaRPr>
          </a:p>
        </p:txBody>
      </p:sp>
      <p:sp>
        <p:nvSpPr>
          <p:cNvPr id="17" name="Metin kutusu 16"/>
          <p:cNvSpPr txBox="1"/>
          <p:nvPr/>
        </p:nvSpPr>
        <p:spPr>
          <a:xfrm>
            <a:off x="2411760" y="3140968"/>
            <a:ext cx="2775375" cy="830997"/>
          </a:xfrm>
          <a:prstGeom prst="rect">
            <a:avLst/>
          </a:prstGeom>
          <a:noFill/>
        </p:spPr>
        <p:txBody>
          <a:bodyPr wrap="none" rtlCol="0">
            <a:spAutoFit/>
          </a:bodyPr>
          <a:lstStyle/>
          <a:p>
            <a:r>
              <a:rPr lang="tr-TR" sz="2400" dirty="0" smtClean="0"/>
              <a:t>Standart Dosya Planı</a:t>
            </a:r>
          </a:p>
          <a:p>
            <a:r>
              <a:rPr lang="tr-TR" sz="2400" dirty="0"/>
              <a:t> </a:t>
            </a:r>
            <a:r>
              <a:rPr lang="tr-TR" sz="2400" dirty="0" smtClean="0"/>
              <a:t>         Kodu</a:t>
            </a:r>
            <a:endParaRPr lang="tr-TR" sz="2400" dirty="0"/>
          </a:p>
        </p:txBody>
      </p:sp>
      <p:sp>
        <p:nvSpPr>
          <p:cNvPr id="20" name="Sol Ayraç 19"/>
          <p:cNvSpPr/>
          <p:nvPr/>
        </p:nvSpPr>
        <p:spPr>
          <a:xfrm rot="16200000">
            <a:off x="5236725" y="1452947"/>
            <a:ext cx="576065" cy="2511946"/>
          </a:xfrm>
          <a:prstGeom prst="leftBrace">
            <a:avLst>
              <a:gd name="adj1" fmla="val 8333"/>
              <a:gd name="adj2" fmla="val 50000"/>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tr-TR" sz="2000"/>
          </a:p>
        </p:txBody>
      </p:sp>
      <p:sp>
        <p:nvSpPr>
          <p:cNvPr id="21" name="Aşağı Ok 20"/>
          <p:cNvSpPr/>
          <p:nvPr/>
        </p:nvSpPr>
        <p:spPr>
          <a:xfrm>
            <a:off x="5419443" y="3068960"/>
            <a:ext cx="232677" cy="72008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a:solidFill>
                <a:srgbClr val="00B050"/>
              </a:solidFill>
            </a:endParaRPr>
          </a:p>
        </p:txBody>
      </p:sp>
      <p:sp>
        <p:nvSpPr>
          <p:cNvPr id="22" name="Metin kutusu 21"/>
          <p:cNvSpPr txBox="1"/>
          <p:nvPr/>
        </p:nvSpPr>
        <p:spPr>
          <a:xfrm>
            <a:off x="3799448" y="3789040"/>
            <a:ext cx="5237048" cy="830997"/>
          </a:xfrm>
          <a:prstGeom prst="rect">
            <a:avLst/>
          </a:prstGeom>
          <a:noFill/>
        </p:spPr>
        <p:txBody>
          <a:bodyPr wrap="square" rtlCol="0">
            <a:spAutoFit/>
          </a:bodyPr>
          <a:lstStyle/>
          <a:p>
            <a:pPr algn="ctr"/>
            <a:r>
              <a:rPr lang="tr-TR" sz="2400" dirty="0" smtClean="0"/>
              <a:t>Belge Kayıt Numarası</a:t>
            </a:r>
          </a:p>
          <a:p>
            <a:r>
              <a:rPr lang="tr-TR" sz="2400" dirty="0" smtClean="0"/>
              <a:t>(Birim Evrak Bölümü/Genel Evrak Bölümü</a:t>
            </a:r>
            <a:endParaRPr lang="tr-TR" sz="2400" dirty="0"/>
          </a:p>
        </p:txBody>
      </p:sp>
      <p:sp>
        <p:nvSpPr>
          <p:cNvPr id="5" name="Altbilgi Yer Tutucusu 4"/>
          <p:cNvSpPr>
            <a:spLocks noGrp="1"/>
          </p:cNvSpPr>
          <p:nvPr>
            <p:ph type="ftr" sz="quarter" idx="11"/>
          </p:nvPr>
        </p:nvSpPr>
        <p:spPr>
          <a:xfrm>
            <a:off x="8458472" y="6309320"/>
            <a:ext cx="578024" cy="365125"/>
          </a:xfrm>
        </p:spPr>
        <p:txBody>
          <a:bodyPr/>
          <a:lstStyle/>
          <a:p>
            <a:fld id="{0A655629-5C3F-4701-892A-8765323D73E1}" type="slidenum">
              <a:rPr lang="tr-TR" smtClean="0"/>
              <a:t>16</a:t>
            </a:fld>
            <a:endParaRPr lang="tr-TR" dirty="0"/>
          </a:p>
        </p:txBody>
      </p:sp>
    </p:spTree>
    <p:extLst>
      <p:ext uri="{BB962C8B-B14F-4D97-AF65-F5344CB8AC3E}">
        <p14:creationId xmlns:p14="http://schemas.microsoft.com/office/powerpoint/2010/main" val="340423845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12"/>
                                        </p:tgtEl>
                                      </p:cBhvr>
                                    </p:animEffect>
                                    <p:anim calcmode="lin" valueType="num">
                                      <p:cBhvr>
                                        <p:cTn id="7" dur="1000"/>
                                        <p:tgtEl>
                                          <p:spTgt spid="12"/>
                                        </p:tgtEl>
                                        <p:attrNameLst>
                                          <p:attrName>ppt_x</p:attrName>
                                        </p:attrNameLst>
                                      </p:cBhvr>
                                      <p:tavLst>
                                        <p:tav tm="0">
                                          <p:val>
                                            <p:strVal val="ppt_x"/>
                                          </p:val>
                                        </p:tav>
                                        <p:tav tm="100000">
                                          <p:val>
                                            <p:strVal val="ppt_x"/>
                                          </p:val>
                                        </p:tav>
                                      </p:tavLst>
                                    </p:anim>
                                    <p:anim calcmode="lin" valueType="num">
                                      <p:cBhvr>
                                        <p:cTn id="8" dur="1000"/>
                                        <p:tgtEl>
                                          <p:spTgt spid="12"/>
                                        </p:tgtEl>
                                        <p:attrNameLst>
                                          <p:attrName>ppt_y</p:attrName>
                                        </p:attrNameLst>
                                      </p:cBhvr>
                                      <p:tavLst>
                                        <p:tav tm="0">
                                          <p:val>
                                            <p:strVal val="ppt_y"/>
                                          </p:val>
                                        </p:tav>
                                        <p:tav tm="100000">
                                          <p:val>
                                            <p:strVal val="ppt_y+.1"/>
                                          </p:val>
                                        </p:tav>
                                      </p:tavLst>
                                    </p:anim>
                                    <p:set>
                                      <p:cBhvr>
                                        <p:cTn id="9" dur="1" fill="hold">
                                          <p:stCondLst>
                                            <p:cond delay="999"/>
                                          </p:stCondLst>
                                        </p:cTn>
                                        <p:tgtEl>
                                          <p:spTgt spid="1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500"/>
                                        <p:tgtEl>
                                          <p:spTgt spid="17"/>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7" grpId="0"/>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17</a:t>
            </a:fld>
            <a:endParaRPr lang="tr-TR"/>
          </a:p>
        </p:txBody>
      </p:sp>
      <p:sp>
        <p:nvSpPr>
          <p:cNvPr id="9" name="İçerik Yer Tutucusu 3"/>
          <p:cNvSpPr>
            <a:spLocks noGrp="1"/>
          </p:cNvSpPr>
          <p:nvPr>
            <p:ph sz="quarter" idx="1"/>
          </p:nvPr>
        </p:nvSpPr>
        <p:spPr>
          <a:xfrm>
            <a:off x="251520" y="1947663"/>
            <a:ext cx="8514528" cy="977281"/>
          </a:xfrm>
        </p:spPr>
        <p:txBody>
          <a:bodyPr/>
          <a:lstStyle/>
          <a:p>
            <a:pPr marL="0" indent="0">
              <a:spcBef>
                <a:spcPts val="0"/>
              </a:spcBef>
              <a:buClrTx/>
              <a:buNone/>
            </a:pPr>
            <a:r>
              <a:rPr lang="tr-TR" sz="3600" dirty="0" smtClean="0">
                <a:latin typeface="Times New Roman" panose="02020603050405020304" pitchFamily="18" charset="0"/>
                <a:cs typeface="Times New Roman" panose="02020603050405020304" pitchFamily="18" charset="0"/>
              </a:rPr>
              <a:t>Sayı: 53909240-20-E.4775268</a:t>
            </a:r>
            <a:endParaRPr lang="tr-TR" sz="3600"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2987824" y="1124744"/>
            <a:ext cx="2561920" cy="584775"/>
          </a:xfrm>
          <a:prstGeom prst="rect">
            <a:avLst/>
          </a:prstGeom>
          <a:noFill/>
        </p:spPr>
        <p:txBody>
          <a:bodyPr wrap="none" rtlCol="0">
            <a:spAutoFit/>
          </a:bodyPr>
          <a:lstStyle/>
          <a:p>
            <a:r>
              <a:rPr lang="tr-TR" sz="3200" dirty="0" smtClean="0">
                <a:solidFill>
                  <a:srgbClr val="FF0000"/>
                </a:solidFill>
              </a:rPr>
              <a:t>Sayı Örnekleri</a:t>
            </a:r>
            <a:endParaRPr lang="tr-TR" sz="3200" dirty="0">
              <a:solidFill>
                <a:srgbClr val="FF0000"/>
              </a:solidFill>
            </a:endParaRPr>
          </a:p>
        </p:txBody>
      </p:sp>
      <p:sp>
        <p:nvSpPr>
          <p:cNvPr id="10" name="Aşağı Ok 9"/>
          <p:cNvSpPr/>
          <p:nvPr/>
        </p:nvSpPr>
        <p:spPr>
          <a:xfrm>
            <a:off x="1907704" y="2636912"/>
            <a:ext cx="216024" cy="108012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a:solidFill>
                <a:srgbClr val="00B050"/>
              </a:solidFill>
            </a:endParaRPr>
          </a:p>
        </p:txBody>
      </p:sp>
      <p:sp>
        <p:nvSpPr>
          <p:cNvPr id="12" name="Metin kutusu 11"/>
          <p:cNvSpPr txBox="1"/>
          <p:nvPr/>
        </p:nvSpPr>
        <p:spPr>
          <a:xfrm>
            <a:off x="323528" y="3645024"/>
            <a:ext cx="2911374" cy="1569660"/>
          </a:xfrm>
          <a:prstGeom prst="rect">
            <a:avLst/>
          </a:prstGeom>
          <a:noFill/>
        </p:spPr>
        <p:txBody>
          <a:bodyPr wrap="none" rtlCol="0">
            <a:spAutoFit/>
          </a:bodyPr>
          <a:lstStyle/>
          <a:p>
            <a:r>
              <a:rPr lang="tr-TR" sz="2400" dirty="0" smtClean="0"/>
              <a:t>T.C. Devlet Teşkilatı</a:t>
            </a:r>
          </a:p>
          <a:p>
            <a:r>
              <a:rPr lang="tr-TR" sz="2400" dirty="0"/>
              <a:t> </a:t>
            </a:r>
            <a:r>
              <a:rPr lang="tr-TR" sz="2400" dirty="0" smtClean="0"/>
              <a:t>     Numarası</a:t>
            </a:r>
          </a:p>
          <a:p>
            <a:r>
              <a:rPr lang="tr-TR" sz="2400" dirty="0" smtClean="0"/>
              <a:t>(Destek </a:t>
            </a:r>
            <a:r>
              <a:rPr lang="tr-TR" sz="2400" dirty="0" err="1" smtClean="0"/>
              <a:t>Hizm</a:t>
            </a:r>
            <a:r>
              <a:rPr lang="tr-TR" sz="2400" dirty="0" smtClean="0"/>
              <a:t>. Gn. Md.</a:t>
            </a:r>
          </a:p>
          <a:p>
            <a:r>
              <a:rPr lang="tr-TR" sz="2400" dirty="0" smtClean="0"/>
              <a:t>İdari İşler Daire Bşk.)</a:t>
            </a:r>
            <a:endParaRPr lang="tr-TR" sz="2400" dirty="0"/>
          </a:p>
        </p:txBody>
      </p:sp>
      <p:sp>
        <p:nvSpPr>
          <p:cNvPr id="16" name="Aşağı Ok 15"/>
          <p:cNvSpPr/>
          <p:nvPr/>
        </p:nvSpPr>
        <p:spPr>
          <a:xfrm>
            <a:off x="3491880" y="2492896"/>
            <a:ext cx="288032" cy="792088"/>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a:solidFill>
                <a:srgbClr val="00B050"/>
              </a:solidFill>
            </a:endParaRPr>
          </a:p>
        </p:txBody>
      </p:sp>
      <p:sp>
        <p:nvSpPr>
          <p:cNvPr id="17" name="Metin kutusu 16"/>
          <p:cNvSpPr txBox="1"/>
          <p:nvPr/>
        </p:nvSpPr>
        <p:spPr>
          <a:xfrm>
            <a:off x="2411760" y="3140968"/>
            <a:ext cx="2775375" cy="830997"/>
          </a:xfrm>
          <a:prstGeom prst="rect">
            <a:avLst/>
          </a:prstGeom>
          <a:noFill/>
        </p:spPr>
        <p:txBody>
          <a:bodyPr wrap="none" rtlCol="0">
            <a:spAutoFit/>
          </a:bodyPr>
          <a:lstStyle/>
          <a:p>
            <a:r>
              <a:rPr lang="tr-TR" sz="2400" dirty="0" smtClean="0"/>
              <a:t>Standart Dosya Planı</a:t>
            </a:r>
          </a:p>
          <a:p>
            <a:r>
              <a:rPr lang="tr-TR" sz="2400" dirty="0"/>
              <a:t> </a:t>
            </a:r>
            <a:r>
              <a:rPr lang="tr-TR" sz="2400" dirty="0" smtClean="0"/>
              <a:t>         Kodu (Olurlar)</a:t>
            </a:r>
            <a:endParaRPr lang="tr-TR" sz="2400" dirty="0"/>
          </a:p>
        </p:txBody>
      </p:sp>
      <p:sp>
        <p:nvSpPr>
          <p:cNvPr id="20" name="Sol Ayraç 19"/>
          <p:cNvSpPr/>
          <p:nvPr/>
        </p:nvSpPr>
        <p:spPr>
          <a:xfrm rot="16200000">
            <a:off x="5236725" y="1452947"/>
            <a:ext cx="576065" cy="2511946"/>
          </a:xfrm>
          <a:prstGeom prst="leftBrace">
            <a:avLst>
              <a:gd name="adj1" fmla="val 8333"/>
              <a:gd name="adj2" fmla="val 50000"/>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tr-TR" sz="2000"/>
          </a:p>
        </p:txBody>
      </p:sp>
      <p:sp>
        <p:nvSpPr>
          <p:cNvPr id="21" name="Aşağı Ok 20"/>
          <p:cNvSpPr/>
          <p:nvPr/>
        </p:nvSpPr>
        <p:spPr>
          <a:xfrm>
            <a:off x="5419443" y="3068960"/>
            <a:ext cx="232677" cy="72008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a:solidFill>
                <a:srgbClr val="00B050"/>
              </a:solidFill>
            </a:endParaRPr>
          </a:p>
        </p:txBody>
      </p:sp>
      <p:sp>
        <p:nvSpPr>
          <p:cNvPr id="22" name="Metin kutusu 21"/>
          <p:cNvSpPr txBox="1"/>
          <p:nvPr/>
        </p:nvSpPr>
        <p:spPr>
          <a:xfrm>
            <a:off x="3871456" y="4182179"/>
            <a:ext cx="5237048" cy="830997"/>
          </a:xfrm>
          <a:prstGeom prst="rect">
            <a:avLst/>
          </a:prstGeom>
          <a:noFill/>
        </p:spPr>
        <p:txBody>
          <a:bodyPr wrap="square" rtlCol="0">
            <a:spAutoFit/>
          </a:bodyPr>
          <a:lstStyle/>
          <a:p>
            <a:pPr algn="ctr"/>
            <a:r>
              <a:rPr lang="tr-TR" sz="2400" dirty="0" smtClean="0"/>
              <a:t>Belge Kayıt Numarası</a:t>
            </a:r>
          </a:p>
          <a:p>
            <a:r>
              <a:rPr lang="tr-TR" sz="2400" dirty="0" smtClean="0"/>
              <a:t>(Elektronik imza ile hazırlanıp, sayı almış)</a:t>
            </a:r>
            <a:endParaRPr lang="tr-TR" sz="2400" dirty="0"/>
          </a:p>
        </p:txBody>
      </p:sp>
      <p:sp>
        <p:nvSpPr>
          <p:cNvPr id="5" name="Altbilgi Yer Tutucusu 4"/>
          <p:cNvSpPr>
            <a:spLocks noGrp="1"/>
          </p:cNvSpPr>
          <p:nvPr>
            <p:ph type="ftr" sz="quarter" idx="11"/>
          </p:nvPr>
        </p:nvSpPr>
        <p:spPr>
          <a:xfrm>
            <a:off x="8244408" y="6309320"/>
            <a:ext cx="506016" cy="365125"/>
          </a:xfrm>
        </p:spPr>
        <p:txBody>
          <a:bodyPr/>
          <a:lstStyle/>
          <a:p>
            <a:fld id="{D8312D2D-1D4B-42CC-BFB1-57B95B2B5DEB}" type="slidenum">
              <a:rPr lang="tr-TR" smtClean="0"/>
              <a:t>17</a:t>
            </a:fld>
            <a:endParaRPr lang="tr-TR" dirty="0"/>
          </a:p>
        </p:txBody>
      </p:sp>
    </p:spTree>
    <p:extLst>
      <p:ext uri="{BB962C8B-B14F-4D97-AF65-F5344CB8AC3E}">
        <p14:creationId xmlns:p14="http://schemas.microsoft.com/office/powerpoint/2010/main" val="257986995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12"/>
                                        </p:tgtEl>
                                      </p:cBhvr>
                                    </p:animEffect>
                                    <p:anim calcmode="lin" valueType="num">
                                      <p:cBhvr>
                                        <p:cTn id="7" dur="1000"/>
                                        <p:tgtEl>
                                          <p:spTgt spid="12"/>
                                        </p:tgtEl>
                                        <p:attrNameLst>
                                          <p:attrName>ppt_x</p:attrName>
                                        </p:attrNameLst>
                                      </p:cBhvr>
                                      <p:tavLst>
                                        <p:tav tm="0">
                                          <p:val>
                                            <p:strVal val="ppt_x"/>
                                          </p:val>
                                        </p:tav>
                                        <p:tav tm="100000">
                                          <p:val>
                                            <p:strVal val="ppt_x"/>
                                          </p:val>
                                        </p:tav>
                                      </p:tavLst>
                                    </p:anim>
                                    <p:anim calcmode="lin" valueType="num">
                                      <p:cBhvr>
                                        <p:cTn id="8" dur="1000"/>
                                        <p:tgtEl>
                                          <p:spTgt spid="12"/>
                                        </p:tgtEl>
                                        <p:attrNameLst>
                                          <p:attrName>ppt_y</p:attrName>
                                        </p:attrNameLst>
                                      </p:cBhvr>
                                      <p:tavLst>
                                        <p:tav tm="0">
                                          <p:val>
                                            <p:strVal val="ppt_y"/>
                                          </p:val>
                                        </p:tav>
                                        <p:tav tm="100000">
                                          <p:val>
                                            <p:strVal val="ppt_y+.1"/>
                                          </p:val>
                                        </p:tav>
                                      </p:tavLst>
                                    </p:anim>
                                    <p:set>
                                      <p:cBhvr>
                                        <p:cTn id="9" dur="1" fill="hold">
                                          <p:stCondLst>
                                            <p:cond delay="999"/>
                                          </p:stCondLst>
                                        </p:cTn>
                                        <p:tgtEl>
                                          <p:spTgt spid="1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500"/>
                                        <p:tgtEl>
                                          <p:spTgt spid="17"/>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7"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18</a:t>
            </a:fld>
            <a:endParaRPr lang="tr-TR"/>
          </a:p>
        </p:txBody>
      </p:sp>
      <p:sp>
        <p:nvSpPr>
          <p:cNvPr id="9" name="İçerik Yer Tutucusu 3"/>
          <p:cNvSpPr>
            <a:spLocks noGrp="1"/>
          </p:cNvSpPr>
          <p:nvPr>
            <p:ph sz="quarter" idx="1"/>
          </p:nvPr>
        </p:nvSpPr>
        <p:spPr>
          <a:xfrm>
            <a:off x="251520" y="3387823"/>
            <a:ext cx="8514528" cy="977281"/>
          </a:xfrm>
        </p:spPr>
        <p:txBody>
          <a:bodyPr/>
          <a:lstStyle/>
          <a:p>
            <a:pPr marL="0" indent="0">
              <a:spcBef>
                <a:spcPts val="0"/>
              </a:spcBef>
              <a:buClrTx/>
              <a:buNone/>
            </a:pPr>
            <a:r>
              <a:rPr lang="tr-TR" sz="3600" dirty="0" smtClean="0">
                <a:latin typeface="Times New Roman" panose="02020603050405020304" pitchFamily="18" charset="0"/>
                <a:cs typeface="Times New Roman" panose="02020603050405020304" pitchFamily="18" charset="0"/>
                <a:hlinkClick r:id="rId2"/>
              </a:rPr>
              <a:t>https://kaysis.gov.tr/Devlet_Teskilat_Detsis</a:t>
            </a:r>
            <a:endParaRPr lang="tr-TR" sz="3600" dirty="0" smtClean="0">
              <a:latin typeface="Times New Roman" panose="02020603050405020304" pitchFamily="18" charset="0"/>
              <a:cs typeface="Times New Roman" panose="02020603050405020304" pitchFamily="18" charset="0"/>
            </a:endParaRPr>
          </a:p>
          <a:p>
            <a:pPr marL="0" indent="0">
              <a:spcBef>
                <a:spcPts val="0"/>
              </a:spcBef>
              <a:buClrTx/>
              <a:buNone/>
            </a:pPr>
            <a:endParaRPr lang="tr-TR" sz="3600"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395536" y="1412776"/>
            <a:ext cx="2556265" cy="584775"/>
          </a:xfrm>
          <a:prstGeom prst="rect">
            <a:avLst/>
          </a:prstGeom>
          <a:noFill/>
        </p:spPr>
        <p:txBody>
          <a:bodyPr wrap="square" rtlCol="0">
            <a:spAutoFit/>
          </a:bodyPr>
          <a:lstStyle/>
          <a:p>
            <a:r>
              <a:rPr lang="tr-TR" sz="3200" dirty="0" smtClean="0">
                <a:solidFill>
                  <a:srgbClr val="FF0000"/>
                </a:solidFill>
              </a:rPr>
              <a:t>DETSİS Nedir?</a:t>
            </a:r>
            <a:endParaRPr lang="tr-TR" sz="3200" dirty="0">
              <a:solidFill>
                <a:srgbClr val="FF0000"/>
              </a:solidFill>
            </a:endParaRPr>
          </a:p>
        </p:txBody>
      </p:sp>
      <p:sp>
        <p:nvSpPr>
          <p:cNvPr id="5" name="Metin kutusu 4"/>
          <p:cNvSpPr txBox="1"/>
          <p:nvPr/>
        </p:nvSpPr>
        <p:spPr>
          <a:xfrm>
            <a:off x="395536" y="2340169"/>
            <a:ext cx="6215548" cy="584775"/>
          </a:xfrm>
          <a:prstGeom prst="rect">
            <a:avLst/>
          </a:prstGeom>
          <a:noFill/>
        </p:spPr>
        <p:txBody>
          <a:bodyPr wrap="none" rtlCol="0">
            <a:spAutoFit/>
          </a:bodyPr>
          <a:lstStyle/>
          <a:p>
            <a:r>
              <a:rPr lang="tr-TR" sz="3200" dirty="0" smtClean="0"/>
              <a:t>Devlet Teşkilatı Merkezi Kayıt Sistemi</a:t>
            </a:r>
            <a:endParaRPr lang="tr-TR" sz="3200" dirty="0"/>
          </a:p>
        </p:txBody>
      </p:sp>
      <p:sp>
        <p:nvSpPr>
          <p:cNvPr id="6" name="Altbilgi Yer Tutucusu 5"/>
          <p:cNvSpPr>
            <a:spLocks noGrp="1"/>
          </p:cNvSpPr>
          <p:nvPr>
            <p:ph type="ftr" sz="quarter" idx="11"/>
          </p:nvPr>
        </p:nvSpPr>
        <p:spPr>
          <a:xfrm>
            <a:off x="8460432" y="6309320"/>
            <a:ext cx="434008" cy="365125"/>
          </a:xfrm>
        </p:spPr>
        <p:txBody>
          <a:bodyPr/>
          <a:lstStyle/>
          <a:p>
            <a:fld id="{4DCDC3B6-4030-41F3-A4EB-FF43A8811BFD}" type="slidenum">
              <a:rPr lang="tr-TR" smtClean="0"/>
              <a:t>18</a:t>
            </a:fld>
            <a:endParaRPr lang="tr-TR" dirty="0"/>
          </a:p>
        </p:txBody>
      </p:sp>
    </p:spTree>
    <p:extLst>
      <p:ext uri="{BB962C8B-B14F-4D97-AF65-F5344CB8AC3E}">
        <p14:creationId xmlns:p14="http://schemas.microsoft.com/office/powerpoint/2010/main" val="219093631"/>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19</a:t>
            </a:fld>
            <a:endParaRPr lang="tr-TR"/>
          </a:p>
        </p:txBody>
      </p:sp>
      <p:sp>
        <p:nvSpPr>
          <p:cNvPr id="4" name="Metin kutusu 3"/>
          <p:cNvSpPr txBox="1"/>
          <p:nvPr/>
        </p:nvSpPr>
        <p:spPr>
          <a:xfrm>
            <a:off x="395535" y="1120388"/>
            <a:ext cx="7992889" cy="584775"/>
          </a:xfrm>
          <a:prstGeom prst="rect">
            <a:avLst/>
          </a:prstGeom>
          <a:noFill/>
        </p:spPr>
        <p:txBody>
          <a:bodyPr wrap="square" rtlCol="0">
            <a:spAutoFit/>
          </a:bodyPr>
          <a:lstStyle/>
          <a:p>
            <a:r>
              <a:rPr lang="tr-TR" sz="3200" dirty="0" err="1" smtClean="0">
                <a:solidFill>
                  <a:srgbClr val="FF0000"/>
                </a:solidFill>
              </a:rPr>
              <a:t>DETSİS’te</a:t>
            </a:r>
            <a:r>
              <a:rPr lang="tr-TR" sz="3200" dirty="0" smtClean="0">
                <a:solidFill>
                  <a:srgbClr val="FF0000"/>
                </a:solidFill>
              </a:rPr>
              <a:t> Hangi Bilgiler Yer Alır?</a:t>
            </a:r>
            <a:endParaRPr lang="tr-TR" sz="3200" dirty="0">
              <a:solidFill>
                <a:srgbClr val="FF0000"/>
              </a:solidFill>
            </a:endParaRPr>
          </a:p>
        </p:txBody>
      </p:sp>
      <p:sp>
        <p:nvSpPr>
          <p:cNvPr id="5" name="Metin kutusu 4"/>
          <p:cNvSpPr txBox="1"/>
          <p:nvPr/>
        </p:nvSpPr>
        <p:spPr>
          <a:xfrm>
            <a:off x="827584" y="1844824"/>
            <a:ext cx="3515450" cy="4524315"/>
          </a:xfrm>
          <a:prstGeom prst="rect">
            <a:avLst/>
          </a:prstGeom>
          <a:noFill/>
        </p:spPr>
        <p:txBody>
          <a:bodyPr wrap="none" rtlCol="0">
            <a:spAutoFit/>
          </a:bodyPr>
          <a:lstStyle/>
          <a:p>
            <a:pPr marL="514350" indent="-514350">
              <a:buAutoNum type="arabicPeriod"/>
            </a:pPr>
            <a:r>
              <a:rPr lang="tr-TR" sz="3200" dirty="0" smtClean="0"/>
              <a:t>DETSİS Numarası</a:t>
            </a:r>
          </a:p>
          <a:p>
            <a:pPr marL="514350" indent="-514350">
              <a:buAutoNum type="arabicPeriod"/>
            </a:pPr>
            <a:r>
              <a:rPr lang="tr-TR" sz="3200" dirty="0"/>
              <a:t>Kurum Adı</a:t>
            </a:r>
            <a:endParaRPr lang="tr-TR" sz="3200" dirty="0" smtClean="0"/>
          </a:p>
          <a:p>
            <a:pPr marL="514350" indent="-514350">
              <a:buAutoNum type="arabicPeriod"/>
            </a:pPr>
            <a:r>
              <a:rPr lang="tr-TR" sz="3200" dirty="0" smtClean="0"/>
              <a:t>Statüsü</a:t>
            </a:r>
          </a:p>
          <a:p>
            <a:pPr marL="514350" indent="-514350">
              <a:buAutoNum type="arabicPeriod"/>
            </a:pPr>
            <a:r>
              <a:rPr lang="tr-TR" sz="3200" dirty="0" smtClean="0"/>
              <a:t>İnternet Adresi</a:t>
            </a:r>
          </a:p>
          <a:p>
            <a:pPr marL="514350" indent="-514350">
              <a:buAutoNum type="arabicPeriod"/>
            </a:pPr>
            <a:r>
              <a:rPr lang="tr-TR" sz="3200" dirty="0" smtClean="0"/>
              <a:t>Telefon Numarası</a:t>
            </a:r>
          </a:p>
          <a:p>
            <a:pPr marL="514350" indent="-514350">
              <a:buAutoNum type="arabicPeriod"/>
            </a:pPr>
            <a:r>
              <a:rPr lang="tr-TR" sz="3200" dirty="0" smtClean="0"/>
              <a:t>Faks Numarası</a:t>
            </a:r>
          </a:p>
          <a:p>
            <a:pPr marL="514350" indent="-514350">
              <a:buAutoNum type="arabicPeriod"/>
            </a:pPr>
            <a:r>
              <a:rPr lang="tr-TR" sz="3200" dirty="0" smtClean="0"/>
              <a:t>Adresi</a:t>
            </a:r>
          </a:p>
          <a:p>
            <a:pPr marL="514350" indent="-514350">
              <a:buAutoNum type="arabicPeriod"/>
            </a:pPr>
            <a:endParaRPr lang="tr-TR" sz="3200" dirty="0"/>
          </a:p>
          <a:p>
            <a:r>
              <a:rPr lang="tr-TR" sz="3200" dirty="0"/>
              <a:t>g</a:t>
            </a:r>
            <a:r>
              <a:rPr lang="tr-TR" sz="3200" dirty="0" smtClean="0"/>
              <a:t>ibi bilgiler yer alır.</a:t>
            </a:r>
            <a:endParaRPr lang="tr-TR" sz="3200" dirty="0"/>
          </a:p>
        </p:txBody>
      </p:sp>
      <p:sp>
        <p:nvSpPr>
          <p:cNvPr id="6" name="Altbilgi Yer Tutucusu 5"/>
          <p:cNvSpPr>
            <a:spLocks noGrp="1"/>
          </p:cNvSpPr>
          <p:nvPr>
            <p:ph type="ftr" sz="quarter" idx="11"/>
          </p:nvPr>
        </p:nvSpPr>
        <p:spPr>
          <a:xfrm>
            <a:off x="8460432" y="6309320"/>
            <a:ext cx="434008" cy="365125"/>
          </a:xfrm>
        </p:spPr>
        <p:txBody>
          <a:bodyPr/>
          <a:lstStyle/>
          <a:p>
            <a:fld id="{4DCDC3B6-4030-41F3-A4EB-FF43A8811BFD}" type="slidenum">
              <a:rPr lang="tr-TR" smtClean="0"/>
              <a:t>19</a:t>
            </a:fld>
            <a:endParaRPr lang="tr-TR" dirty="0"/>
          </a:p>
        </p:txBody>
      </p:sp>
    </p:spTree>
    <p:extLst>
      <p:ext uri="{BB962C8B-B14F-4D97-AF65-F5344CB8AC3E}">
        <p14:creationId xmlns:p14="http://schemas.microsoft.com/office/powerpoint/2010/main" val="408548850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600" b="1" dirty="0" smtClean="0">
                <a:solidFill>
                  <a:schemeClr val="bg1"/>
                </a:solidFill>
                <a:latin typeface="Arial" panose="020B0604020202020204" pitchFamily="34" charset="0"/>
                <a:cs typeface="Arial" panose="020B0604020202020204" pitchFamily="34" charset="0"/>
              </a:rPr>
              <a:t>Resmi Yazışma Kuralları</a:t>
            </a:r>
            <a:endParaRPr lang="tr-TR" sz="3600" b="1" dirty="0">
              <a:solidFill>
                <a:schemeClr val="bg1"/>
              </a:solidFill>
              <a:latin typeface="Arial" panose="020B0604020202020204" pitchFamily="34" charset="0"/>
              <a:cs typeface="Arial" panose="020B0604020202020204" pitchFamily="34" charset="0"/>
            </a:endParaRPr>
          </a:p>
        </p:txBody>
      </p:sp>
      <p:sp>
        <p:nvSpPr>
          <p:cNvPr id="4" name="İçerik Yer Tutucusu 3"/>
          <p:cNvSpPr>
            <a:spLocks noGrp="1"/>
          </p:cNvSpPr>
          <p:nvPr>
            <p:ph sz="quarter" idx="1"/>
          </p:nvPr>
        </p:nvSpPr>
        <p:spPr>
          <a:xfrm>
            <a:off x="467544" y="1628800"/>
            <a:ext cx="8289712" cy="3744416"/>
          </a:xfrm>
        </p:spPr>
        <p:txBody>
          <a:bodyPr/>
          <a:lstStyle/>
          <a:p>
            <a:endParaRPr lang="tr-TR" dirty="0"/>
          </a:p>
          <a:p>
            <a:r>
              <a:rPr lang="tr-TR" dirty="0" smtClean="0"/>
              <a:t>Bakanlar Kurulunun 15.12.2014 tarih ve 2014/7074 sayılı Kararı </a:t>
            </a:r>
          </a:p>
          <a:p>
            <a:r>
              <a:rPr lang="tr-TR" dirty="0" smtClean="0"/>
              <a:t>Resmi </a:t>
            </a:r>
            <a:r>
              <a:rPr lang="tr-TR" dirty="0" err="1" smtClean="0"/>
              <a:t>Gazete’de</a:t>
            </a:r>
            <a:r>
              <a:rPr lang="tr-TR" dirty="0" smtClean="0"/>
              <a:t> 02.02.2015 tarihli ve 29255 sayı ile yayımlanmıştır.</a:t>
            </a:r>
          </a:p>
          <a:p>
            <a:r>
              <a:rPr lang="tr-TR" dirty="0" smtClean="0"/>
              <a:t>18/10/2004 tarihli ve 2004/8125 sayılı Yönetmelik yürürlükten kaldırılmıştır.</a:t>
            </a:r>
            <a:endParaRPr lang="tr-TR" dirty="0"/>
          </a:p>
        </p:txBody>
      </p:sp>
      <p:sp>
        <p:nvSpPr>
          <p:cNvPr id="3" name="Dikdörtgen 2"/>
          <p:cNvSpPr/>
          <p:nvPr/>
        </p:nvSpPr>
        <p:spPr>
          <a:xfrm>
            <a:off x="467544" y="1124744"/>
            <a:ext cx="8280920" cy="400110"/>
          </a:xfrm>
          <a:prstGeom prst="rect">
            <a:avLst/>
          </a:prstGeom>
        </p:spPr>
        <p:txBody>
          <a:bodyPr wrap="square">
            <a:spAutoFit/>
          </a:bodyPr>
          <a:lstStyle/>
          <a:p>
            <a:pPr marL="46038" indent="-46038" algn="ctr">
              <a:buNone/>
            </a:pPr>
            <a:r>
              <a:rPr lang="tr-TR" sz="2000" b="1" dirty="0" smtClean="0">
                <a:solidFill>
                  <a:srgbClr val="FF0000"/>
                </a:solidFill>
                <a:latin typeface="Arial" pitchFamily="34" charset="0"/>
                <a:cs typeface="Arial" pitchFamily="34" charset="0"/>
              </a:rPr>
              <a:t>YÖNETMELİK</a:t>
            </a:r>
            <a:endParaRPr lang="tr-TR" sz="2000" b="1" dirty="0">
              <a:solidFill>
                <a:srgbClr val="FF0000"/>
              </a:solidFill>
              <a:latin typeface="Arial" pitchFamily="34" charset="0"/>
              <a:cs typeface="Arial" pitchFamily="34" charset="0"/>
            </a:endParaRPr>
          </a:p>
        </p:txBody>
      </p:sp>
      <p:sp>
        <p:nvSpPr>
          <p:cNvPr id="5" name="Slayt Numarası Yer Tutucusu 4"/>
          <p:cNvSpPr>
            <a:spLocks noGrp="1"/>
          </p:cNvSpPr>
          <p:nvPr>
            <p:ph type="sldNum" sz="quarter" idx="12"/>
          </p:nvPr>
        </p:nvSpPr>
        <p:spPr/>
        <p:txBody>
          <a:bodyPr/>
          <a:lstStyle/>
          <a:p>
            <a:fld id="{72391017-8096-4689-B84C-A42413263633}" type="slidenum">
              <a:rPr lang="tr-TR" smtClean="0"/>
              <a:pPr/>
              <a:t>2</a:t>
            </a:fld>
            <a:endParaRPr lang="tr-TR"/>
          </a:p>
        </p:txBody>
      </p:sp>
      <p:sp>
        <p:nvSpPr>
          <p:cNvPr id="6" name="Altbilgi Yer Tutucusu 5"/>
          <p:cNvSpPr>
            <a:spLocks noGrp="1"/>
          </p:cNvSpPr>
          <p:nvPr>
            <p:ph type="ftr" sz="quarter" idx="11"/>
          </p:nvPr>
        </p:nvSpPr>
        <p:spPr>
          <a:xfrm>
            <a:off x="8172400" y="6237312"/>
            <a:ext cx="740563" cy="365125"/>
          </a:xfrm>
        </p:spPr>
        <p:txBody>
          <a:bodyPr/>
          <a:lstStyle/>
          <a:p>
            <a:fld id="{8863AEBC-18A3-4342-BB8A-6E3955EC3E46}" type="slidenum">
              <a:rPr lang="tr-TR" smtClean="0"/>
              <a:t>2</a:t>
            </a:fld>
            <a:endParaRPr lang="tr-TR" dirty="0"/>
          </a:p>
        </p:txBody>
      </p:sp>
    </p:spTree>
    <p:extLst>
      <p:ext uri="{BB962C8B-B14F-4D97-AF65-F5344CB8AC3E}">
        <p14:creationId xmlns:p14="http://schemas.microsoft.com/office/powerpoint/2010/main" val="519133880"/>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20</a:t>
            </a:fld>
            <a:endParaRPr lang="tr-TR"/>
          </a:p>
        </p:txBody>
      </p:sp>
      <p:sp>
        <p:nvSpPr>
          <p:cNvPr id="6" name="Altbilgi Yer Tutucusu 5"/>
          <p:cNvSpPr>
            <a:spLocks noGrp="1"/>
          </p:cNvSpPr>
          <p:nvPr>
            <p:ph type="ftr" sz="quarter" idx="11"/>
          </p:nvPr>
        </p:nvSpPr>
        <p:spPr>
          <a:xfrm>
            <a:off x="8460432" y="6309320"/>
            <a:ext cx="434008" cy="365125"/>
          </a:xfrm>
        </p:spPr>
        <p:txBody>
          <a:bodyPr/>
          <a:lstStyle/>
          <a:p>
            <a:fld id="{4DCDC3B6-4030-41F3-A4EB-FF43A8811BFD}" type="slidenum">
              <a:rPr lang="tr-TR" smtClean="0"/>
              <a:t>20</a:t>
            </a:fld>
            <a:endParaRPr lang="tr-TR" dirty="0"/>
          </a:p>
        </p:txBody>
      </p:sp>
      <p:sp>
        <p:nvSpPr>
          <p:cNvPr id="7" name="Metin kutusu 6"/>
          <p:cNvSpPr txBox="1"/>
          <p:nvPr/>
        </p:nvSpPr>
        <p:spPr>
          <a:xfrm>
            <a:off x="467544" y="1124744"/>
            <a:ext cx="7947278" cy="584775"/>
          </a:xfrm>
          <a:prstGeom prst="rect">
            <a:avLst/>
          </a:prstGeom>
          <a:noFill/>
        </p:spPr>
        <p:txBody>
          <a:bodyPr wrap="square" rtlCol="0">
            <a:spAutoFit/>
          </a:bodyPr>
          <a:lstStyle/>
          <a:p>
            <a:pPr algn="ctr"/>
            <a:r>
              <a:rPr lang="tr-TR" sz="3200" dirty="0" err="1" smtClean="0">
                <a:solidFill>
                  <a:srgbClr val="FF0000"/>
                </a:solidFill>
              </a:rPr>
              <a:t>Detsis’te</a:t>
            </a:r>
            <a:r>
              <a:rPr lang="tr-TR" sz="3200" dirty="0" smtClean="0">
                <a:solidFill>
                  <a:srgbClr val="FF0000"/>
                </a:solidFill>
              </a:rPr>
              <a:t> Kurumumuz Numaraları</a:t>
            </a:r>
            <a:endParaRPr lang="tr-TR" sz="3200" dirty="0">
              <a:solidFill>
                <a:srgbClr val="FF0000"/>
              </a:solidFill>
            </a:endParaRPr>
          </a:p>
        </p:txBody>
      </p:sp>
      <p:sp>
        <p:nvSpPr>
          <p:cNvPr id="8" name="Metin kutusu 7"/>
          <p:cNvSpPr txBox="1"/>
          <p:nvPr/>
        </p:nvSpPr>
        <p:spPr>
          <a:xfrm>
            <a:off x="395536" y="1772816"/>
            <a:ext cx="8352928" cy="4832092"/>
          </a:xfrm>
          <a:prstGeom prst="rect">
            <a:avLst/>
          </a:prstGeom>
          <a:noFill/>
        </p:spPr>
        <p:txBody>
          <a:bodyPr wrap="square" rtlCol="0">
            <a:spAutoFit/>
          </a:bodyPr>
          <a:lstStyle/>
          <a:p>
            <a:r>
              <a:rPr lang="tr-TR" sz="2000" b="1" dirty="0" smtClean="0">
                <a:latin typeface="Courier New" panose="02070309020205020404" pitchFamily="49" charset="0"/>
                <a:cs typeface="Courier New" panose="02070309020205020404" pitchFamily="49" charset="0"/>
              </a:rPr>
              <a:t>Destek Hizmetleri Genel Müdürlüğü     : 15820065</a:t>
            </a:r>
          </a:p>
          <a:p>
            <a:endParaRPr lang="tr-TR" sz="2000" b="1" dirty="0" smtClean="0">
              <a:latin typeface="Courier New" panose="02070309020205020404" pitchFamily="49" charset="0"/>
              <a:cs typeface="Courier New" panose="02070309020205020404" pitchFamily="49" charset="0"/>
            </a:endParaRPr>
          </a:p>
          <a:p>
            <a:r>
              <a:rPr lang="tr-TR" sz="2000" b="1" dirty="0" smtClean="0">
                <a:latin typeface="Courier New" panose="02070309020205020404" pitchFamily="49" charset="0"/>
                <a:cs typeface="Courier New" panose="02070309020205020404" pitchFamily="49" charset="0"/>
              </a:rPr>
              <a:t>Özel Büro                             : 54135754</a:t>
            </a:r>
          </a:p>
          <a:p>
            <a:endParaRPr lang="tr-TR" sz="2000" b="1" dirty="0" smtClean="0">
              <a:latin typeface="Courier New" panose="02070309020205020404" pitchFamily="49" charset="0"/>
              <a:cs typeface="Courier New" panose="02070309020205020404" pitchFamily="49" charset="0"/>
            </a:endParaRPr>
          </a:p>
          <a:p>
            <a:r>
              <a:rPr lang="tr-TR" sz="2000" b="1" dirty="0" smtClean="0">
                <a:latin typeface="Courier New" panose="02070309020205020404" pitchFamily="49" charset="0"/>
                <a:cs typeface="Courier New" panose="02070309020205020404" pitchFamily="49" charset="0"/>
              </a:rPr>
              <a:t>İdari İşler Daire Başkanlığı          : 53909240</a:t>
            </a:r>
          </a:p>
          <a:p>
            <a:endParaRPr lang="tr-TR" sz="2000" b="1" dirty="0" smtClean="0">
              <a:latin typeface="Courier New" panose="02070309020205020404" pitchFamily="49" charset="0"/>
              <a:cs typeface="Courier New" panose="02070309020205020404" pitchFamily="49" charset="0"/>
            </a:endParaRPr>
          </a:p>
          <a:p>
            <a:r>
              <a:rPr lang="tr-TR" sz="2000" b="1" dirty="0" smtClean="0">
                <a:latin typeface="Courier New" panose="02070309020205020404" pitchFamily="49" charset="0"/>
                <a:cs typeface="Courier New" panose="02070309020205020404" pitchFamily="49" charset="0"/>
              </a:rPr>
              <a:t>Satın Alma Daire Başkanlığı           : 98208728</a:t>
            </a:r>
          </a:p>
          <a:p>
            <a:endParaRPr lang="tr-TR" sz="2000" b="1" dirty="0" smtClean="0">
              <a:latin typeface="Courier New" panose="02070309020205020404" pitchFamily="49" charset="0"/>
              <a:cs typeface="Courier New" panose="02070309020205020404" pitchFamily="49" charset="0"/>
            </a:endParaRPr>
          </a:p>
          <a:p>
            <a:r>
              <a:rPr lang="tr-TR" sz="2000" b="1" dirty="0" smtClean="0">
                <a:latin typeface="Courier New" panose="02070309020205020404" pitchFamily="49" charset="0"/>
                <a:cs typeface="Courier New" panose="02070309020205020404" pitchFamily="49" charset="0"/>
              </a:rPr>
              <a:t>Mali Hizmetler Daire Başkanlığı       : 79523799</a:t>
            </a:r>
          </a:p>
          <a:p>
            <a:endParaRPr lang="tr-TR" sz="2000" b="1" dirty="0" smtClean="0">
              <a:latin typeface="Courier New" panose="02070309020205020404" pitchFamily="49" charset="0"/>
              <a:cs typeface="Courier New" panose="02070309020205020404" pitchFamily="49" charset="0"/>
            </a:endParaRPr>
          </a:p>
          <a:p>
            <a:r>
              <a:rPr lang="tr-TR" sz="2000" b="1" dirty="0" smtClean="0">
                <a:latin typeface="Courier New" panose="02070309020205020404" pitchFamily="49" charset="0"/>
                <a:cs typeface="Courier New" panose="02070309020205020404" pitchFamily="49" charset="0"/>
              </a:rPr>
              <a:t>Ders Kitapları ve Yayımlar Daire Bşk. : 76198665</a:t>
            </a:r>
          </a:p>
          <a:p>
            <a:endParaRPr lang="tr-TR" sz="2000" b="1" dirty="0" smtClean="0">
              <a:latin typeface="Courier New" panose="02070309020205020404" pitchFamily="49" charset="0"/>
              <a:cs typeface="Courier New" panose="02070309020205020404" pitchFamily="49" charset="0"/>
            </a:endParaRPr>
          </a:p>
          <a:p>
            <a:r>
              <a:rPr lang="tr-TR" sz="2000" b="1" dirty="0" smtClean="0">
                <a:latin typeface="Courier New" panose="02070309020205020404" pitchFamily="49" charset="0"/>
                <a:cs typeface="Courier New" panose="02070309020205020404" pitchFamily="49" charset="0"/>
              </a:rPr>
              <a:t>Sosyal Tesisler ve İşletmeler D. Bşk. : 90349432</a:t>
            </a:r>
          </a:p>
          <a:p>
            <a:endParaRPr lang="tr-TR" sz="2400" dirty="0" smtClean="0"/>
          </a:p>
          <a:p>
            <a:endParaRPr lang="tr-TR" sz="2400" dirty="0" smtClean="0"/>
          </a:p>
        </p:txBody>
      </p:sp>
    </p:spTree>
    <p:extLst>
      <p:ext uri="{BB962C8B-B14F-4D97-AF65-F5344CB8AC3E}">
        <p14:creationId xmlns:p14="http://schemas.microsoft.com/office/powerpoint/2010/main" val="23279889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21</a:t>
            </a:fld>
            <a:endParaRPr lang="tr-TR"/>
          </a:p>
        </p:txBody>
      </p:sp>
      <p:sp>
        <p:nvSpPr>
          <p:cNvPr id="4" name="Metin kutusu 3"/>
          <p:cNvSpPr txBox="1"/>
          <p:nvPr/>
        </p:nvSpPr>
        <p:spPr>
          <a:xfrm>
            <a:off x="611559" y="1404065"/>
            <a:ext cx="7200801" cy="584775"/>
          </a:xfrm>
          <a:prstGeom prst="rect">
            <a:avLst/>
          </a:prstGeom>
          <a:noFill/>
        </p:spPr>
        <p:txBody>
          <a:bodyPr wrap="square" rtlCol="0">
            <a:spAutoFit/>
          </a:bodyPr>
          <a:lstStyle/>
          <a:p>
            <a:r>
              <a:rPr lang="tr-TR" sz="3200" dirty="0" err="1" smtClean="0">
                <a:solidFill>
                  <a:srgbClr val="FF0000"/>
                </a:solidFill>
              </a:rPr>
              <a:t>DETSİS’te</a:t>
            </a:r>
            <a:r>
              <a:rPr lang="tr-TR" sz="3200" dirty="0" smtClean="0">
                <a:solidFill>
                  <a:srgbClr val="FF0000"/>
                </a:solidFill>
              </a:rPr>
              <a:t> Değişiklik Yapılabilir mi?</a:t>
            </a:r>
            <a:endParaRPr lang="tr-TR" sz="3200" dirty="0">
              <a:solidFill>
                <a:srgbClr val="FF0000"/>
              </a:solidFill>
            </a:endParaRPr>
          </a:p>
        </p:txBody>
      </p:sp>
      <p:sp>
        <p:nvSpPr>
          <p:cNvPr id="5" name="Metin kutusu 4"/>
          <p:cNvSpPr txBox="1"/>
          <p:nvPr/>
        </p:nvSpPr>
        <p:spPr>
          <a:xfrm>
            <a:off x="539552" y="2420888"/>
            <a:ext cx="7920880" cy="1569660"/>
          </a:xfrm>
          <a:prstGeom prst="rect">
            <a:avLst/>
          </a:prstGeom>
          <a:noFill/>
        </p:spPr>
        <p:txBody>
          <a:bodyPr wrap="square" rtlCol="0">
            <a:spAutoFit/>
          </a:bodyPr>
          <a:lstStyle/>
          <a:p>
            <a:r>
              <a:rPr lang="tr-TR" sz="3200" dirty="0" smtClean="0"/>
              <a:t>Kurumların Teşkilat yapısında değişiklik olması durumunda Strateji Geliştirme Başkanlığı aracılığı ile yapılır.</a:t>
            </a:r>
            <a:endParaRPr lang="tr-TR" sz="3200" dirty="0"/>
          </a:p>
        </p:txBody>
      </p:sp>
      <p:sp>
        <p:nvSpPr>
          <p:cNvPr id="6" name="Altbilgi Yer Tutucusu 5"/>
          <p:cNvSpPr>
            <a:spLocks noGrp="1"/>
          </p:cNvSpPr>
          <p:nvPr>
            <p:ph type="ftr" sz="quarter" idx="11"/>
          </p:nvPr>
        </p:nvSpPr>
        <p:spPr>
          <a:xfrm>
            <a:off x="8460432" y="6309320"/>
            <a:ext cx="434008" cy="365125"/>
          </a:xfrm>
        </p:spPr>
        <p:txBody>
          <a:bodyPr/>
          <a:lstStyle/>
          <a:p>
            <a:fld id="{4DCDC3B6-4030-41F3-A4EB-FF43A8811BFD}" type="slidenum">
              <a:rPr lang="tr-TR" smtClean="0"/>
              <a:t>21</a:t>
            </a:fld>
            <a:endParaRPr lang="tr-TR" dirty="0"/>
          </a:p>
        </p:txBody>
      </p:sp>
    </p:spTree>
    <p:extLst>
      <p:ext uri="{BB962C8B-B14F-4D97-AF65-F5344CB8AC3E}">
        <p14:creationId xmlns:p14="http://schemas.microsoft.com/office/powerpoint/2010/main" val="2563085018"/>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22</a:t>
            </a:fld>
            <a:endParaRPr lang="tr-TR"/>
          </a:p>
        </p:txBody>
      </p:sp>
      <p:sp>
        <p:nvSpPr>
          <p:cNvPr id="4" name="Metin kutusu 3"/>
          <p:cNvSpPr txBox="1"/>
          <p:nvPr/>
        </p:nvSpPr>
        <p:spPr>
          <a:xfrm>
            <a:off x="395536" y="1052736"/>
            <a:ext cx="6215548" cy="584775"/>
          </a:xfrm>
          <a:prstGeom prst="rect">
            <a:avLst/>
          </a:prstGeom>
          <a:noFill/>
        </p:spPr>
        <p:txBody>
          <a:bodyPr wrap="square" rtlCol="0">
            <a:spAutoFit/>
          </a:bodyPr>
          <a:lstStyle/>
          <a:p>
            <a:r>
              <a:rPr lang="tr-TR" sz="3200" dirty="0" smtClean="0">
                <a:solidFill>
                  <a:srgbClr val="FF0000"/>
                </a:solidFill>
              </a:rPr>
              <a:t>Standart Dosya Planı</a:t>
            </a:r>
            <a:endParaRPr lang="tr-TR" sz="3200" dirty="0">
              <a:solidFill>
                <a:srgbClr val="FF0000"/>
              </a:solidFill>
            </a:endParaRPr>
          </a:p>
        </p:txBody>
      </p:sp>
      <p:sp>
        <p:nvSpPr>
          <p:cNvPr id="5" name="Metin kutusu 4"/>
          <p:cNvSpPr txBox="1"/>
          <p:nvPr/>
        </p:nvSpPr>
        <p:spPr>
          <a:xfrm>
            <a:off x="251520" y="1628800"/>
            <a:ext cx="8352928" cy="1569660"/>
          </a:xfrm>
          <a:prstGeom prst="rect">
            <a:avLst/>
          </a:prstGeom>
          <a:noFill/>
        </p:spPr>
        <p:txBody>
          <a:bodyPr wrap="square" rtlCol="0">
            <a:spAutoFit/>
          </a:bodyPr>
          <a:lstStyle/>
          <a:p>
            <a:r>
              <a:rPr lang="tr-TR" sz="3200" dirty="0" smtClean="0"/>
              <a:t>Konularına göre kategorize edilmiş kodlardan oluşur. Yazışmalarda konusuna göre ilgili kod kullanılır.</a:t>
            </a:r>
            <a:endParaRPr lang="tr-TR" sz="3200" dirty="0"/>
          </a:p>
        </p:txBody>
      </p:sp>
      <p:sp>
        <p:nvSpPr>
          <p:cNvPr id="8" name="Metin kutusu 7"/>
          <p:cNvSpPr txBox="1"/>
          <p:nvPr/>
        </p:nvSpPr>
        <p:spPr>
          <a:xfrm>
            <a:off x="539552" y="3212976"/>
            <a:ext cx="7344383" cy="3785652"/>
          </a:xfrm>
          <a:prstGeom prst="rect">
            <a:avLst/>
          </a:prstGeom>
          <a:noFill/>
        </p:spPr>
        <p:txBody>
          <a:bodyPr wrap="none" rtlCol="0">
            <a:spAutoFit/>
          </a:bodyPr>
          <a:lstStyle/>
          <a:p>
            <a:r>
              <a:rPr lang="tr-TR" sz="2400" dirty="0" smtClean="0"/>
              <a:t>000-099- GENEL KONULUR</a:t>
            </a:r>
          </a:p>
          <a:p>
            <a:r>
              <a:rPr lang="tr-TR" sz="2400" dirty="0" smtClean="0"/>
              <a:t>100-499- MİLLİ EĞİTİM BAKANLIĞI HİZMET FAALİYETLERİ</a:t>
            </a:r>
          </a:p>
          <a:p>
            <a:r>
              <a:rPr lang="tr-TR" sz="2400" dirty="0"/>
              <a:t> </a:t>
            </a:r>
            <a:r>
              <a:rPr lang="tr-TR" sz="2400" dirty="0" smtClean="0"/>
              <a:t>          100-199 EĞİTİM ÖĞRETİM İŞLERİ</a:t>
            </a:r>
          </a:p>
          <a:p>
            <a:r>
              <a:rPr lang="tr-TR" sz="2400" dirty="0"/>
              <a:t> </a:t>
            </a:r>
            <a:r>
              <a:rPr lang="tr-TR" sz="2400" dirty="0" smtClean="0"/>
              <a:t>          200-299 ÖĞRENCİ İŞLERİ</a:t>
            </a:r>
          </a:p>
          <a:p>
            <a:r>
              <a:rPr lang="tr-TR" sz="2400" dirty="0" smtClean="0"/>
              <a:t>600-699 DANIŞMA-DENETİMLE İLGİLİ FAALİYETLER</a:t>
            </a:r>
          </a:p>
          <a:p>
            <a:r>
              <a:rPr lang="tr-TR" sz="2400" dirty="0"/>
              <a:t> </a:t>
            </a:r>
            <a:r>
              <a:rPr lang="tr-TR" sz="2400" dirty="0" smtClean="0"/>
              <a:t>          620-639 BASIN VE HALKLA İLİŞKİLER İŞLERİ</a:t>
            </a:r>
          </a:p>
          <a:p>
            <a:r>
              <a:rPr lang="tr-TR" sz="2400" dirty="0"/>
              <a:t> </a:t>
            </a:r>
            <a:r>
              <a:rPr lang="tr-TR" sz="2400" dirty="0" smtClean="0"/>
              <a:t>          640-659 HUKUK İŞLERİ</a:t>
            </a:r>
          </a:p>
          <a:p>
            <a:r>
              <a:rPr lang="tr-TR" sz="2400" dirty="0" smtClean="0"/>
              <a:t>700-999 YARDIMCI HİZMETLERLE İLGİLİ FAALİYETLER</a:t>
            </a:r>
          </a:p>
          <a:p>
            <a:r>
              <a:rPr lang="tr-TR" sz="2400" dirty="0"/>
              <a:t> </a:t>
            </a:r>
            <a:r>
              <a:rPr lang="tr-TR" sz="2400" dirty="0" smtClean="0"/>
              <a:t>           900-929 PERSONELLE İLGİLİ İŞLER</a:t>
            </a:r>
          </a:p>
          <a:p>
            <a:endParaRPr lang="tr-TR" sz="2400" dirty="0"/>
          </a:p>
        </p:txBody>
      </p:sp>
      <p:sp>
        <p:nvSpPr>
          <p:cNvPr id="6" name="Altbilgi Yer Tutucusu 5"/>
          <p:cNvSpPr>
            <a:spLocks noGrp="1"/>
          </p:cNvSpPr>
          <p:nvPr>
            <p:ph type="ftr" sz="quarter" idx="11"/>
          </p:nvPr>
        </p:nvSpPr>
        <p:spPr>
          <a:xfrm>
            <a:off x="8341962" y="6309320"/>
            <a:ext cx="524972" cy="365125"/>
          </a:xfrm>
        </p:spPr>
        <p:txBody>
          <a:bodyPr/>
          <a:lstStyle/>
          <a:p>
            <a:fld id="{5CE3AA09-E6EA-419A-9ACE-CCA6D9358328}" type="slidenum">
              <a:rPr lang="tr-TR" smtClean="0"/>
              <a:t>22</a:t>
            </a:fld>
            <a:endParaRPr lang="tr-TR" dirty="0"/>
          </a:p>
        </p:txBody>
      </p:sp>
    </p:spTree>
    <p:extLst>
      <p:ext uri="{BB962C8B-B14F-4D97-AF65-F5344CB8AC3E}">
        <p14:creationId xmlns:p14="http://schemas.microsoft.com/office/powerpoint/2010/main" val="936759709"/>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23</a:t>
            </a:fld>
            <a:endParaRPr lang="tr-TR"/>
          </a:p>
        </p:txBody>
      </p:sp>
      <p:sp>
        <p:nvSpPr>
          <p:cNvPr id="4" name="Metin kutusu 3"/>
          <p:cNvSpPr txBox="1"/>
          <p:nvPr/>
        </p:nvSpPr>
        <p:spPr>
          <a:xfrm>
            <a:off x="395536" y="1052736"/>
            <a:ext cx="6215548" cy="584775"/>
          </a:xfrm>
          <a:prstGeom prst="rect">
            <a:avLst/>
          </a:prstGeom>
          <a:noFill/>
        </p:spPr>
        <p:txBody>
          <a:bodyPr wrap="square" rtlCol="0">
            <a:spAutoFit/>
          </a:bodyPr>
          <a:lstStyle/>
          <a:p>
            <a:r>
              <a:rPr lang="tr-TR" sz="3200" dirty="0" smtClean="0">
                <a:solidFill>
                  <a:srgbClr val="FF0000"/>
                </a:solidFill>
              </a:rPr>
              <a:t>Standart Dosya Planı İle;</a:t>
            </a:r>
            <a:endParaRPr lang="tr-TR" sz="3200" dirty="0">
              <a:solidFill>
                <a:srgbClr val="FF0000"/>
              </a:solidFill>
            </a:endParaRPr>
          </a:p>
        </p:txBody>
      </p:sp>
      <p:sp>
        <p:nvSpPr>
          <p:cNvPr id="5" name="Metin kutusu 4"/>
          <p:cNvSpPr txBox="1"/>
          <p:nvPr/>
        </p:nvSpPr>
        <p:spPr>
          <a:xfrm>
            <a:off x="251520" y="1628800"/>
            <a:ext cx="8352928" cy="5509200"/>
          </a:xfrm>
          <a:prstGeom prst="rect">
            <a:avLst/>
          </a:prstGeom>
          <a:noFill/>
        </p:spPr>
        <p:txBody>
          <a:bodyPr wrap="square" rtlCol="0">
            <a:spAutoFit/>
          </a:bodyPr>
          <a:lstStyle/>
          <a:p>
            <a:pPr marL="514350" indent="-514350">
              <a:buAutoNum type="arabicPeriod"/>
            </a:pPr>
            <a:r>
              <a:rPr lang="tr-TR" sz="3200" dirty="0" smtClean="0"/>
              <a:t>Aynı Konudaki belgeler tüm kurumlarda aynı numara ile kodlanmış olur.</a:t>
            </a:r>
          </a:p>
          <a:p>
            <a:pPr marL="514350" indent="-514350">
              <a:buAutoNum type="arabicPeriod"/>
            </a:pPr>
            <a:r>
              <a:rPr lang="tr-TR" sz="3200" dirty="0" smtClean="0"/>
              <a:t>Aranılan belgeye kolay ve hızlı ulaşılmasını sağlar.</a:t>
            </a:r>
          </a:p>
          <a:p>
            <a:pPr marL="514350" indent="-514350">
              <a:buAutoNum type="arabicPeriod"/>
            </a:pPr>
            <a:r>
              <a:rPr lang="tr-TR" sz="3200" dirty="0" smtClean="0"/>
              <a:t>Kurumlar arasında düzenli, süratli, etkili ve verimli bir evrak dosya ve haberleşme sisteminin kurulmasında bütünlük sağlar.</a:t>
            </a:r>
          </a:p>
          <a:p>
            <a:pPr marL="514350" indent="-514350">
              <a:buAutoNum type="arabicPeriod"/>
            </a:pPr>
            <a:r>
              <a:rPr lang="tr-TR" sz="3200" dirty="0" smtClean="0"/>
              <a:t>Evrak ve yazışma otomasyonu ve bilgi ağı oluşumuna alt yapı oluşturur.</a:t>
            </a:r>
          </a:p>
          <a:p>
            <a:pPr marL="514350" indent="-514350">
              <a:buAutoNum type="arabicPeriod"/>
            </a:pPr>
            <a:endParaRPr lang="tr-TR" sz="3200" dirty="0" smtClean="0"/>
          </a:p>
          <a:p>
            <a:pPr marL="514350" indent="-514350">
              <a:buAutoNum type="arabicPeriod"/>
            </a:pPr>
            <a:endParaRPr lang="tr-TR" sz="3200" dirty="0"/>
          </a:p>
        </p:txBody>
      </p:sp>
      <p:sp>
        <p:nvSpPr>
          <p:cNvPr id="6" name="Altbilgi Yer Tutucusu 5"/>
          <p:cNvSpPr>
            <a:spLocks noGrp="1"/>
          </p:cNvSpPr>
          <p:nvPr>
            <p:ph type="ftr" sz="quarter" idx="11"/>
          </p:nvPr>
        </p:nvSpPr>
        <p:spPr>
          <a:xfrm>
            <a:off x="8341962" y="6309320"/>
            <a:ext cx="524972" cy="365125"/>
          </a:xfrm>
        </p:spPr>
        <p:txBody>
          <a:bodyPr/>
          <a:lstStyle/>
          <a:p>
            <a:fld id="{5CE3AA09-E6EA-419A-9ACE-CCA6D9358328}" type="slidenum">
              <a:rPr lang="tr-TR" smtClean="0"/>
              <a:t>23</a:t>
            </a:fld>
            <a:endParaRPr lang="tr-TR" dirty="0"/>
          </a:p>
        </p:txBody>
      </p:sp>
    </p:spTree>
    <p:extLst>
      <p:ext uri="{BB962C8B-B14F-4D97-AF65-F5344CB8AC3E}">
        <p14:creationId xmlns:p14="http://schemas.microsoft.com/office/powerpoint/2010/main" val="3275483945"/>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24</a:t>
            </a:fld>
            <a:endParaRPr lang="tr-TR"/>
          </a:p>
        </p:txBody>
      </p:sp>
      <p:sp>
        <p:nvSpPr>
          <p:cNvPr id="4" name="Metin kutusu 3"/>
          <p:cNvSpPr txBox="1"/>
          <p:nvPr/>
        </p:nvSpPr>
        <p:spPr>
          <a:xfrm>
            <a:off x="395536" y="1052736"/>
            <a:ext cx="6215548" cy="584775"/>
          </a:xfrm>
          <a:prstGeom prst="rect">
            <a:avLst/>
          </a:prstGeom>
          <a:noFill/>
        </p:spPr>
        <p:txBody>
          <a:bodyPr wrap="square" rtlCol="0">
            <a:spAutoFit/>
          </a:bodyPr>
          <a:lstStyle/>
          <a:p>
            <a:r>
              <a:rPr lang="tr-TR" sz="3200" dirty="0" smtClean="0">
                <a:solidFill>
                  <a:srgbClr val="FF0000"/>
                </a:solidFill>
              </a:rPr>
              <a:t>Standart Dosya Planı İle;</a:t>
            </a:r>
            <a:endParaRPr lang="tr-TR" sz="3200" dirty="0">
              <a:solidFill>
                <a:srgbClr val="FF0000"/>
              </a:solidFill>
            </a:endParaRPr>
          </a:p>
        </p:txBody>
      </p:sp>
      <p:sp>
        <p:nvSpPr>
          <p:cNvPr id="5" name="Metin kutusu 4"/>
          <p:cNvSpPr txBox="1"/>
          <p:nvPr/>
        </p:nvSpPr>
        <p:spPr>
          <a:xfrm>
            <a:off x="251520" y="1628800"/>
            <a:ext cx="8352928" cy="4524315"/>
          </a:xfrm>
          <a:prstGeom prst="rect">
            <a:avLst/>
          </a:prstGeom>
          <a:noFill/>
        </p:spPr>
        <p:txBody>
          <a:bodyPr wrap="square" rtlCol="0">
            <a:spAutoFit/>
          </a:bodyPr>
          <a:lstStyle/>
          <a:p>
            <a:pPr marL="514350" indent="-514350">
              <a:buFont typeface="+mj-lt"/>
              <a:buAutoNum type="arabicPeriod" startAt="5"/>
            </a:pPr>
            <a:r>
              <a:rPr lang="tr-TR" sz="3200" dirty="0" smtClean="0"/>
              <a:t>Kurum içi ve kurumlar arası evrak akışı ve bilgi alışverişinin düzenli ve hızlı yapılmasını sağlayarak verimliliği artırır.</a:t>
            </a:r>
          </a:p>
          <a:p>
            <a:pPr marL="514350" indent="-514350">
              <a:buAutoNum type="arabicPeriod" startAt="5"/>
            </a:pPr>
            <a:r>
              <a:rPr lang="tr-TR" sz="3200" dirty="0" smtClean="0"/>
              <a:t>Belgelerin arşivde ayıklanması, tasnifi, yerleşimi ve hizmete sunulmasında kolaylık.</a:t>
            </a:r>
          </a:p>
          <a:p>
            <a:pPr marL="514350" indent="-514350">
              <a:buAutoNum type="arabicPeriod" startAt="5"/>
            </a:pPr>
            <a:r>
              <a:rPr lang="tr-TR" sz="3200" dirty="0" smtClean="0"/>
              <a:t>İş takibinde kolaylık.</a:t>
            </a:r>
          </a:p>
          <a:p>
            <a:endParaRPr lang="tr-TR" sz="3200" dirty="0" smtClean="0"/>
          </a:p>
          <a:p>
            <a:pPr marL="514350" indent="-514350">
              <a:buAutoNum type="arabicPeriod" startAt="5"/>
            </a:pPr>
            <a:endParaRPr lang="tr-TR" sz="3200" dirty="0" smtClean="0"/>
          </a:p>
          <a:p>
            <a:pPr marL="514350" indent="-514350">
              <a:buAutoNum type="arabicPeriod" startAt="5"/>
            </a:pPr>
            <a:endParaRPr lang="tr-TR" sz="3200" dirty="0"/>
          </a:p>
        </p:txBody>
      </p:sp>
      <p:sp>
        <p:nvSpPr>
          <p:cNvPr id="6" name="Altbilgi Yer Tutucusu 5"/>
          <p:cNvSpPr>
            <a:spLocks noGrp="1"/>
          </p:cNvSpPr>
          <p:nvPr>
            <p:ph type="ftr" sz="quarter" idx="11"/>
          </p:nvPr>
        </p:nvSpPr>
        <p:spPr>
          <a:xfrm>
            <a:off x="8341962" y="6309320"/>
            <a:ext cx="524972" cy="365125"/>
          </a:xfrm>
        </p:spPr>
        <p:txBody>
          <a:bodyPr/>
          <a:lstStyle/>
          <a:p>
            <a:fld id="{5CE3AA09-E6EA-419A-9ACE-CCA6D9358328}" type="slidenum">
              <a:rPr lang="tr-TR" smtClean="0"/>
              <a:t>24</a:t>
            </a:fld>
            <a:endParaRPr lang="tr-TR" dirty="0"/>
          </a:p>
        </p:txBody>
      </p:sp>
    </p:spTree>
    <p:extLst>
      <p:ext uri="{BB962C8B-B14F-4D97-AF65-F5344CB8AC3E}">
        <p14:creationId xmlns:p14="http://schemas.microsoft.com/office/powerpoint/2010/main" val="2454763167"/>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25</a:t>
            </a:fld>
            <a:endParaRPr lang="tr-TR"/>
          </a:p>
        </p:txBody>
      </p:sp>
      <p:sp>
        <p:nvSpPr>
          <p:cNvPr id="4" name="Metin kutusu 3"/>
          <p:cNvSpPr txBox="1"/>
          <p:nvPr/>
        </p:nvSpPr>
        <p:spPr>
          <a:xfrm>
            <a:off x="395536" y="1052736"/>
            <a:ext cx="6215548" cy="584775"/>
          </a:xfrm>
          <a:prstGeom prst="rect">
            <a:avLst/>
          </a:prstGeom>
          <a:noFill/>
        </p:spPr>
        <p:txBody>
          <a:bodyPr wrap="square" rtlCol="0">
            <a:spAutoFit/>
          </a:bodyPr>
          <a:lstStyle/>
          <a:p>
            <a:r>
              <a:rPr lang="tr-TR" sz="3200" dirty="0" smtClean="0">
                <a:solidFill>
                  <a:srgbClr val="FF0000"/>
                </a:solidFill>
              </a:rPr>
              <a:t>Standart Dosya Örnekleri;</a:t>
            </a:r>
            <a:endParaRPr lang="tr-TR" sz="3200" dirty="0">
              <a:solidFill>
                <a:srgbClr val="FF0000"/>
              </a:solidFill>
            </a:endParaRPr>
          </a:p>
        </p:txBody>
      </p:sp>
      <p:sp>
        <p:nvSpPr>
          <p:cNvPr id="5" name="Metin kutusu 4"/>
          <p:cNvSpPr txBox="1"/>
          <p:nvPr/>
        </p:nvSpPr>
        <p:spPr>
          <a:xfrm>
            <a:off x="179512" y="1628800"/>
            <a:ext cx="8712968" cy="5463034"/>
          </a:xfrm>
          <a:prstGeom prst="rect">
            <a:avLst/>
          </a:prstGeom>
          <a:noFill/>
        </p:spPr>
        <p:txBody>
          <a:bodyPr wrap="square" rtlCol="0">
            <a:spAutoFit/>
          </a:bodyPr>
          <a:lstStyle/>
          <a:p>
            <a:r>
              <a:rPr lang="tr-TR" sz="3200" dirty="0" smtClean="0"/>
              <a:t>724.13.DE: Almanya İle Enerji konusunda İşbirliği</a:t>
            </a:r>
          </a:p>
          <a:p>
            <a:endParaRPr lang="tr-TR" sz="3200" dirty="0"/>
          </a:p>
          <a:p>
            <a:r>
              <a:rPr lang="tr-TR" sz="3200" dirty="0" smtClean="0"/>
              <a:t>724.13.IQ Irak ile Enerji Konusunda İşbirliği</a:t>
            </a:r>
          </a:p>
          <a:p>
            <a:endParaRPr lang="tr-TR" sz="3200" dirty="0"/>
          </a:p>
          <a:p>
            <a:r>
              <a:rPr lang="tr-TR" sz="3200" dirty="0" smtClean="0"/>
              <a:t>622.01.06: </a:t>
            </a:r>
            <a:r>
              <a:rPr lang="tr-TR" sz="2900" dirty="0" smtClean="0"/>
              <a:t>Vatandaşların Talep ve Şikayetleri (Ankara)</a:t>
            </a:r>
          </a:p>
          <a:p>
            <a:endParaRPr lang="tr-TR" sz="2900" dirty="0" smtClean="0"/>
          </a:p>
          <a:p>
            <a:r>
              <a:rPr lang="tr-TR" sz="3200" dirty="0" smtClean="0"/>
              <a:t>622.01.66: </a:t>
            </a:r>
            <a:r>
              <a:rPr lang="tr-TR" sz="2900" dirty="0" smtClean="0"/>
              <a:t>Vatandaşların Talep ve Şikayetleri(Yozgat)</a:t>
            </a:r>
          </a:p>
          <a:p>
            <a:endParaRPr lang="tr-TR" sz="3200" dirty="0" smtClean="0"/>
          </a:p>
          <a:p>
            <a:endParaRPr lang="tr-TR" sz="3200" dirty="0" smtClean="0"/>
          </a:p>
          <a:p>
            <a:pPr marL="514350" indent="-514350">
              <a:buAutoNum type="arabicPeriod" startAt="5"/>
            </a:pPr>
            <a:endParaRPr lang="tr-TR" sz="3200" dirty="0" smtClean="0"/>
          </a:p>
          <a:p>
            <a:pPr marL="514350" indent="-514350">
              <a:buAutoNum type="arabicPeriod" startAt="5"/>
            </a:pPr>
            <a:endParaRPr lang="tr-TR" sz="3200" dirty="0"/>
          </a:p>
        </p:txBody>
      </p:sp>
      <p:sp>
        <p:nvSpPr>
          <p:cNvPr id="6" name="Altbilgi Yer Tutucusu 5"/>
          <p:cNvSpPr>
            <a:spLocks noGrp="1"/>
          </p:cNvSpPr>
          <p:nvPr>
            <p:ph type="ftr" sz="quarter" idx="11"/>
          </p:nvPr>
        </p:nvSpPr>
        <p:spPr>
          <a:xfrm>
            <a:off x="8341962" y="6309320"/>
            <a:ext cx="524972" cy="365125"/>
          </a:xfrm>
        </p:spPr>
        <p:txBody>
          <a:bodyPr/>
          <a:lstStyle/>
          <a:p>
            <a:fld id="{5CE3AA09-E6EA-419A-9ACE-CCA6D9358328}" type="slidenum">
              <a:rPr lang="tr-TR" smtClean="0"/>
              <a:t>25</a:t>
            </a:fld>
            <a:endParaRPr lang="tr-TR" dirty="0"/>
          </a:p>
        </p:txBody>
      </p:sp>
    </p:spTree>
    <p:extLst>
      <p:ext uri="{BB962C8B-B14F-4D97-AF65-F5344CB8AC3E}">
        <p14:creationId xmlns:p14="http://schemas.microsoft.com/office/powerpoint/2010/main" val="3525399979"/>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26</a:t>
            </a:fld>
            <a:endParaRPr lang="tr-TR"/>
          </a:p>
        </p:txBody>
      </p:sp>
      <p:sp>
        <p:nvSpPr>
          <p:cNvPr id="4" name="Metin kutusu 3"/>
          <p:cNvSpPr txBox="1"/>
          <p:nvPr/>
        </p:nvSpPr>
        <p:spPr>
          <a:xfrm>
            <a:off x="395536" y="1052736"/>
            <a:ext cx="6215548" cy="584775"/>
          </a:xfrm>
          <a:prstGeom prst="rect">
            <a:avLst/>
          </a:prstGeom>
          <a:noFill/>
        </p:spPr>
        <p:txBody>
          <a:bodyPr wrap="square" rtlCol="0">
            <a:spAutoFit/>
          </a:bodyPr>
          <a:lstStyle/>
          <a:p>
            <a:r>
              <a:rPr lang="tr-TR" sz="3200" dirty="0" smtClean="0">
                <a:solidFill>
                  <a:srgbClr val="FF0000"/>
                </a:solidFill>
              </a:rPr>
              <a:t>Klasör Etiketi;</a:t>
            </a:r>
            <a:endParaRPr lang="tr-TR" sz="3200" dirty="0">
              <a:solidFill>
                <a:srgbClr val="FF0000"/>
              </a:solidFill>
            </a:endParaRPr>
          </a:p>
        </p:txBody>
      </p:sp>
      <p:sp>
        <p:nvSpPr>
          <p:cNvPr id="6" name="Altbilgi Yer Tutucusu 5"/>
          <p:cNvSpPr>
            <a:spLocks noGrp="1"/>
          </p:cNvSpPr>
          <p:nvPr>
            <p:ph type="ftr" sz="quarter" idx="11"/>
          </p:nvPr>
        </p:nvSpPr>
        <p:spPr>
          <a:xfrm>
            <a:off x="8341962" y="6309320"/>
            <a:ext cx="524972" cy="365125"/>
          </a:xfrm>
        </p:spPr>
        <p:txBody>
          <a:bodyPr/>
          <a:lstStyle/>
          <a:p>
            <a:fld id="{5CE3AA09-E6EA-419A-9ACE-CCA6D9358328}" type="slidenum">
              <a:rPr lang="tr-TR" smtClean="0"/>
              <a:t>26</a:t>
            </a:fld>
            <a:endParaRPr lang="tr-TR" dirty="0"/>
          </a:p>
        </p:txBody>
      </p:sp>
      <p:graphicFrame>
        <p:nvGraphicFramePr>
          <p:cNvPr id="8" name="Tablo 7"/>
          <p:cNvGraphicFramePr>
            <a:graphicFrameLocks noGrp="1"/>
          </p:cNvGraphicFramePr>
          <p:nvPr>
            <p:extLst>
              <p:ext uri="{D42A27DB-BD31-4B8C-83A1-F6EECF244321}">
                <p14:modId xmlns:p14="http://schemas.microsoft.com/office/powerpoint/2010/main" val="101029688"/>
              </p:ext>
            </p:extLst>
          </p:nvPr>
        </p:nvGraphicFramePr>
        <p:xfrm>
          <a:off x="1524000" y="1772817"/>
          <a:ext cx="3192016" cy="4966882"/>
        </p:xfrm>
        <a:graphic>
          <a:graphicData uri="http://schemas.openxmlformats.org/drawingml/2006/table">
            <a:tbl>
              <a:tblPr firstRow="1" bandRow="1">
                <a:tableStyleId>{21E4AEA4-8DFA-4A89-87EB-49C32662AFE0}</a:tableStyleId>
              </a:tblPr>
              <a:tblGrid>
                <a:gridCol w="3192016"/>
              </a:tblGrid>
              <a:tr h="712292">
                <a:tc>
                  <a:txBody>
                    <a:bodyPr/>
                    <a:lstStyle/>
                    <a:p>
                      <a:pPr algn="ctr"/>
                      <a:r>
                        <a:rPr lang="tr-TR" dirty="0" smtClean="0">
                          <a:solidFill>
                            <a:sysClr val="windowText" lastClr="000000"/>
                          </a:solidFill>
                        </a:rPr>
                        <a:t>T.C.</a:t>
                      </a:r>
                    </a:p>
                    <a:p>
                      <a:pPr algn="ctr"/>
                      <a:r>
                        <a:rPr lang="tr-TR" dirty="0" smtClean="0">
                          <a:solidFill>
                            <a:sysClr val="windowText" lastClr="000000"/>
                          </a:solidFill>
                        </a:rPr>
                        <a:t>MİLLİ EĞİTİM BAKANLIĞI</a:t>
                      </a:r>
                      <a:endParaRPr lang="tr-TR"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7070">
                <a:tc>
                  <a:txBody>
                    <a:bodyPr/>
                    <a:lstStyle/>
                    <a:p>
                      <a:pPr algn="ctr"/>
                      <a:r>
                        <a:rPr lang="tr-TR" sz="2800" b="1" dirty="0" smtClean="0">
                          <a:solidFill>
                            <a:sysClr val="windowText" lastClr="000000"/>
                          </a:solidFill>
                        </a:rPr>
                        <a:t>10.11</a:t>
                      </a:r>
                      <a:endParaRPr lang="tr-TR" sz="28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3040">
                <a:tc>
                  <a:txBody>
                    <a:bodyPr/>
                    <a:lstStyle/>
                    <a:p>
                      <a:pPr algn="ctr"/>
                      <a:r>
                        <a:rPr lang="tr-TR" sz="2800" b="1" dirty="0" smtClean="0">
                          <a:solidFill>
                            <a:sysClr val="windowText" lastClr="000000"/>
                          </a:solidFill>
                        </a:rPr>
                        <a:t>622.01</a:t>
                      </a:r>
                      <a:endParaRPr lang="tr-TR" sz="28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20045">
                <a:tc>
                  <a:txBody>
                    <a:bodyPr/>
                    <a:lstStyle/>
                    <a:p>
                      <a:pPr algn="ctr"/>
                      <a:endParaRPr lang="tr-TR" dirty="0" smtClean="0">
                        <a:solidFill>
                          <a:sysClr val="windowText" lastClr="000000"/>
                        </a:solidFill>
                      </a:endParaRPr>
                    </a:p>
                    <a:p>
                      <a:pPr algn="ctr"/>
                      <a:r>
                        <a:rPr lang="tr-TR" sz="2800" b="1" dirty="0" smtClean="0">
                          <a:solidFill>
                            <a:sysClr val="windowText" lastClr="000000"/>
                          </a:solidFill>
                        </a:rPr>
                        <a:t>VATANDAŞLARIN </a:t>
                      </a:r>
                    </a:p>
                    <a:p>
                      <a:pPr algn="ctr"/>
                      <a:r>
                        <a:rPr lang="tr-TR" sz="2800" b="1" dirty="0" smtClean="0">
                          <a:solidFill>
                            <a:sysClr val="windowText" lastClr="000000"/>
                          </a:solidFill>
                        </a:rPr>
                        <a:t>TALEP </a:t>
                      </a:r>
                    </a:p>
                    <a:p>
                      <a:pPr algn="ctr"/>
                      <a:r>
                        <a:rPr lang="tr-TR" sz="2800" b="1" dirty="0" smtClean="0">
                          <a:solidFill>
                            <a:sysClr val="windowText" lastClr="000000"/>
                          </a:solidFill>
                        </a:rPr>
                        <a:t>VE </a:t>
                      </a:r>
                    </a:p>
                    <a:p>
                      <a:pPr algn="ctr"/>
                      <a:r>
                        <a:rPr lang="tr-TR" sz="2800" b="1" dirty="0" smtClean="0">
                          <a:solidFill>
                            <a:sysClr val="windowText" lastClr="000000"/>
                          </a:solidFill>
                        </a:rPr>
                        <a:t>ŞİKAYETLERİ</a:t>
                      </a:r>
                      <a:endParaRPr lang="tr-TR" sz="28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34435">
                <a:tc>
                  <a:txBody>
                    <a:bodyPr/>
                    <a:lstStyle/>
                    <a:p>
                      <a:pPr algn="ctr"/>
                      <a:endParaRPr lang="tr-TR" sz="1200" b="1" dirty="0" smtClean="0">
                        <a:solidFill>
                          <a:sysClr val="windowText" lastClr="000000"/>
                        </a:solidFill>
                      </a:endParaRPr>
                    </a:p>
                    <a:p>
                      <a:pPr algn="ctr"/>
                      <a:r>
                        <a:rPr lang="tr-TR" sz="2800" b="1" dirty="0" smtClean="0">
                          <a:solidFill>
                            <a:sysClr val="windowText" lastClr="000000"/>
                          </a:solidFill>
                        </a:rPr>
                        <a:t>2017</a:t>
                      </a:r>
                      <a:endParaRPr lang="tr-TR" sz="28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Sağ Ok 8"/>
          <p:cNvSpPr/>
          <p:nvPr/>
        </p:nvSpPr>
        <p:spPr>
          <a:xfrm>
            <a:off x="4788024" y="2060848"/>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Sağ Ok 9"/>
          <p:cNvSpPr/>
          <p:nvPr/>
        </p:nvSpPr>
        <p:spPr>
          <a:xfrm>
            <a:off x="4788024" y="2708920"/>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Sağ Ok 10"/>
          <p:cNvSpPr/>
          <p:nvPr/>
        </p:nvSpPr>
        <p:spPr>
          <a:xfrm>
            <a:off x="4788024" y="3212976"/>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Sağ Ok 11"/>
          <p:cNvSpPr/>
          <p:nvPr/>
        </p:nvSpPr>
        <p:spPr>
          <a:xfrm>
            <a:off x="4788024" y="4437112"/>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Sağ Ok 12"/>
          <p:cNvSpPr/>
          <p:nvPr/>
        </p:nvSpPr>
        <p:spPr>
          <a:xfrm>
            <a:off x="4788024" y="6237312"/>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Metin kutusu 13"/>
          <p:cNvSpPr txBox="1"/>
          <p:nvPr/>
        </p:nvSpPr>
        <p:spPr>
          <a:xfrm>
            <a:off x="5724128" y="1844824"/>
            <a:ext cx="2016224" cy="523220"/>
          </a:xfrm>
          <a:prstGeom prst="rect">
            <a:avLst/>
          </a:prstGeom>
          <a:noFill/>
        </p:spPr>
        <p:txBody>
          <a:bodyPr wrap="square" rtlCol="0">
            <a:spAutoFit/>
          </a:bodyPr>
          <a:lstStyle/>
          <a:p>
            <a:r>
              <a:rPr lang="tr-TR" sz="2800" b="1" dirty="0" smtClean="0"/>
              <a:t>Kurum Adı</a:t>
            </a:r>
            <a:endParaRPr lang="tr-TR" sz="2800" b="1" dirty="0"/>
          </a:p>
        </p:txBody>
      </p:sp>
      <p:sp>
        <p:nvSpPr>
          <p:cNvPr id="15" name="Metin kutusu 14"/>
          <p:cNvSpPr txBox="1"/>
          <p:nvPr/>
        </p:nvSpPr>
        <p:spPr>
          <a:xfrm>
            <a:off x="5796136" y="2545740"/>
            <a:ext cx="3240360" cy="461665"/>
          </a:xfrm>
          <a:prstGeom prst="rect">
            <a:avLst/>
          </a:prstGeom>
          <a:noFill/>
        </p:spPr>
        <p:txBody>
          <a:bodyPr wrap="square" rtlCol="0">
            <a:spAutoFit/>
          </a:bodyPr>
          <a:lstStyle/>
          <a:p>
            <a:r>
              <a:rPr lang="tr-TR" sz="2400" b="1" dirty="0" smtClean="0"/>
              <a:t>Birim Kodu(</a:t>
            </a:r>
            <a:r>
              <a:rPr lang="tr-TR" sz="2400" b="1" dirty="0" err="1" smtClean="0"/>
              <a:t>Detsis</a:t>
            </a:r>
            <a:r>
              <a:rPr lang="tr-TR" sz="2400" b="1" dirty="0" smtClean="0"/>
              <a:t> No)</a:t>
            </a:r>
            <a:endParaRPr lang="tr-TR" sz="2400" b="1" dirty="0"/>
          </a:p>
        </p:txBody>
      </p:sp>
      <p:sp>
        <p:nvSpPr>
          <p:cNvPr id="16" name="Metin kutusu 15"/>
          <p:cNvSpPr txBox="1"/>
          <p:nvPr/>
        </p:nvSpPr>
        <p:spPr>
          <a:xfrm>
            <a:off x="5796136" y="2996952"/>
            <a:ext cx="2808312" cy="523220"/>
          </a:xfrm>
          <a:prstGeom prst="rect">
            <a:avLst/>
          </a:prstGeom>
          <a:noFill/>
        </p:spPr>
        <p:txBody>
          <a:bodyPr wrap="square" rtlCol="0">
            <a:spAutoFit/>
          </a:bodyPr>
          <a:lstStyle/>
          <a:p>
            <a:r>
              <a:rPr lang="tr-TR" sz="2800" b="1" dirty="0" smtClean="0"/>
              <a:t>Dosya Numarası</a:t>
            </a:r>
            <a:endParaRPr lang="tr-TR" sz="2800" b="1" dirty="0"/>
          </a:p>
        </p:txBody>
      </p:sp>
      <p:sp>
        <p:nvSpPr>
          <p:cNvPr id="17" name="Metin kutusu 16"/>
          <p:cNvSpPr txBox="1"/>
          <p:nvPr/>
        </p:nvSpPr>
        <p:spPr>
          <a:xfrm>
            <a:off x="5796136" y="4273932"/>
            <a:ext cx="2016224" cy="523220"/>
          </a:xfrm>
          <a:prstGeom prst="rect">
            <a:avLst/>
          </a:prstGeom>
          <a:noFill/>
        </p:spPr>
        <p:txBody>
          <a:bodyPr wrap="square" rtlCol="0">
            <a:spAutoFit/>
          </a:bodyPr>
          <a:lstStyle/>
          <a:p>
            <a:r>
              <a:rPr lang="tr-TR" sz="2800" b="1" dirty="0" smtClean="0"/>
              <a:t>Konu Adı</a:t>
            </a:r>
            <a:endParaRPr lang="tr-TR" sz="2800" b="1" dirty="0"/>
          </a:p>
        </p:txBody>
      </p:sp>
      <p:sp>
        <p:nvSpPr>
          <p:cNvPr id="18" name="Metin kutusu 17"/>
          <p:cNvSpPr txBox="1"/>
          <p:nvPr/>
        </p:nvSpPr>
        <p:spPr>
          <a:xfrm>
            <a:off x="5876528" y="6002124"/>
            <a:ext cx="2016224" cy="523220"/>
          </a:xfrm>
          <a:prstGeom prst="rect">
            <a:avLst/>
          </a:prstGeom>
          <a:noFill/>
        </p:spPr>
        <p:txBody>
          <a:bodyPr wrap="square" rtlCol="0">
            <a:spAutoFit/>
          </a:bodyPr>
          <a:lstStyle/>
          <a:p>
            <a:r>
              <a:rPr lang="tr-TR" sz="2800" b="1" dirty="0" smtClean="0"/>
              <a:t>Dosya Yılı</a:t>
            </a:r>
            <a:endParaRPr lang="tr-TR" sz="2800" b="1" dirty="0"/>
          </a:p>
        </p:txBody>
      </p:sp>
    </p:spTree>
    <p:extLst>
      <p:ext uri="{BB962C8B-B14F-4D97-AF65-F5344CB8AC3E}">
        <p14:creationId xmlns:p14="http://schemas.microsoft.com/office/powerpoint/2010/main" val="1733158509"/>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27</a:t>
            </a:fld>
            <a:endParaRPr lang="tr-TR"/>
          </a:p>
        </p:txBody>
      </p:sp>
      <p:sp>
        <p:nvSpPr>
          <p:cNvPr id="4" name="Metin kutusu 3"/>
          <p:cNvSpPr txBox="1"/>
          <p:nvPr/>
        </p:nvSpPr>
        <p:spPr>
          <a:xfrm>
            <a:off x="395536" y="1052736"/>
            <a:ext cx="6215548" cy="584775"/>
          </a:xfrm>
          <a:prstGeom prst="rect">
            <a:avLst/>
          </a:prstGeom>
          <a:noFill/>
        </p:spPr>
        <p:txBody>
          <a:bodyPr wrap="square" rtlCol="0">
            <a:spAutoFit/>
          </a:bodyPr>
          <a:lstStyle/>
          <a:p>
            <a:r>
              <a:rPr lang="tr-TR" sz="3200" dirty="0" smtClean="0">
                <a:solidFill>
                  <a:srgbClr val="FF0000"/>
                </a:solidFill>
              </a:rPr>
              <a:t>TARİH:</a:t>
            </a:r>
            <a:endParaRPr lang="tr-TR" sz="3200" dirty="0">
              <a:solidFill>
                <a:srgbClr val="FF0000"/>
              </a:solidFill>
            </a:endParaRPr>
          </a:p>
        </p:txBody>
      </p:sp>
      <p:sp>
        <p:nvSpPr>
          <p:cNvPr id="5" name="Metin kutusu 4"/>
          <p:cNvSpPr txBox="1"/>
          <p:nvPr/>
        </p:nvSpPr>
        <p:spPr>
          <a:xfrm>
            <a:off x="251520" y="1628800"/>
            <a:ext cx="8352928" cy="4524315"/>
          </a:xfrm>
          <a:prstGeom prst="rect">
            <a:avLst/>
          </a:prstGeom>
          <a:noFill/>
        </p:spPr>
        <p:txBody>
          <a:bodyPr wrap="square" rtlCol="0">
            <a:spAutoFit/>
          </a:bodyPr>
          <a:lstStyle/>
          <a:p>
            <a:pPr marL="457200" indent="-457200">
              <a:buFont typeface="Arial" panose="020B0604020202020204" pitchFamily="34" charset="0"/>
              <a:buChar char="•"/>
            </a:pPr>
            <a:r>
              <a:rPr lang="tr-TR" sz="3200" dirty="0" smtClean="0"/>
              <a:t>Sayının verildiği </a:t>
            </a:r>
            <a:r>
              <a:rPr lang="tr-TR" sz="3200" dirty="0" err="1" smtClean="0">
                <a:solidFill>
                  <a:srgbClr val="FF0000"/>
                </a:solidFill>
              </a:rPr>
              <a:t>ZAMAN</a:t>
            </a:r>
            <a:r>
              <a:rPr lang="tr-TR" sz="3200" dirty="0" err="1" smtClean="0"/>
              <a:t>’ı</a:t>
            </a:r>
            <a:r>
              <a:rPr lang="tr-TR" sz="3200" dirty="0" smtClean="0"/>
              <a:t> belirtir.</a:t>
            </a:r>
          </a:p>
          <a:p>
            <a:pPr marL="457200" indent="-457200">
              <a:buFont typeface="Arial" panose="020B0604020202020204" pitchFamily="34" charset="0"/>
              <a:buChar char="•"/>
            </a:pPr>
            <a:r>
              <a:rPr lang="tr-TR" sz="3200" dirty="0" smtClean="0"/>
              <a:t>Sayı ile aynı satırda yazı alanının en sağında yer alır.</a:t>
            </a:r>
          </a:p>
          <a:p>
            <a:pPr marL="457200" indent="-457200">
              <a:buFont typeface="Arial" panose="020B0604020202020204" pitchFamily="34" charset="0"/>
              <a:buChar char="•"/>
            </a:pPr>
            <a:r>
              <a:rPr lang="tr-TR" sz="3200" dirty="0" smtClean="0"/>
              <a:t>Tutanak, rapor, tebliğ/tebellüğ gibi belgelerde metnin bitiminde yer alabilir.</a:t>
            </a:r>
          </a:p>
          <a:p>
            <a:pPr marL="457200" indent="-457200">
              <a:buFont typeface="Arial" panose="020B0604020202020204" pitchFamily="34" charset="0"/>
              <a:buChar char="•"/>
            </a:pPr>
            <a:r>
              <a:rPr lang="tr-TR" sz="3200" dirty="0" smtClean="0"/>
              <a:t>Gün, ay ve yıl olarak yazılır. Gün ve ay iki haneli yıl ise dört haneli yazılır.</a:t>
            </a:r>
          </a:p>
          <a:p>
            <a:pPr marL="457200" indent="-457200">
              <a:buFont typeface="Arial" panose="020B0604020202020204" pitchFamily="34" charset="0"/>
              <a:buChar char="•"/>
            </a:pPr>
            <a:r>
              <a:rPr lang="tr-TR" sz="3200" dirty="0" smtClean="0"/>
              <a:t>Ay adı harfle yazılabilir. Bu durumda araya herhangi bir işaret konulmaz.</a:t>
            </a:r>
          </a:p>
        </p:txBody>
      </p:sp>
      <p:sp>
        <p:nvSpPr>
          <p:cNvPr id="8" name="Altbilgi Yer Tutucusu 7"/>
          <p:cNvSpPr>
            <a:spLocks noGrp="1"/>
          </p:cNvSpPr>
          <p:nvPr>
            <p:ph type="ftr" sz="quarter" idx="11"/>
          </p:nvPr>
        </p:nvSpPr>
        <p:spPr>
          <a:xfrm>
            <a:off x="8369925" y="6266929"/>
            <a:ext cx="469045" cy="365125"/>
          </a:xfrm>
        </p:spPr>
        <p:txBody>
          <a:bodyPr/>
          <a:lstStyle/>
          <a:p>
            <a:fld id="{0ECD0ABA-1ECB-4EDC-8FD0-664DB83BC674}" type="slidenum">
              <a:rPr lang="tr-TR" smtClean="0"/>
              <a:t>27</a:t>
            </a:fld>
            <a:endParaRPr lang="tr-TR" dirty="0"/>
          </a:p>
        </p:txBody>
      </p:sp>
    </p:spTree>
    <p:extLst>
      <p:ext uri="{BB962C8B-B14F-4D97-AF65-F5344CB8AC3E}">
        <p14:creationId xmlns:p14="http://schemas.microsoft.com/office/powerpoint/2010/main" val="465453842"/>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28</a:t>
            </a:fld>
            <a:endParaRPr lang="tr-TR"/>
          </a:p>
        </p:txBody>
      </p:sp>
      <p:sp>
        <p:nvSpPr>
          <p:cNvPr id="4" name="Metin kutusu 3"/>
          <p:cNvSpPr txBox="1"/>
          <p:nvPr/>
        </p:nvSpPr>
        <p:spPr>
          <a:xfrm>
            <a:off x="395536" y="1052736"/>
            <a:ext cx="6215548" cy="584775"/>
          </a:xfrm>
          <a:prstGeom prst="rect">
            <a:avLst/>
          </a:prstGeom>
          <a:noFill/>
        </p:spPr>
        <p:txBody>
          <a:bodyPr wrap="square" rtlCol="0">
            <a:spAutoFit/>
          </a:bodyPr>
          <a:lstStyle/>
          <a:p>
            <a:r>
              <a:rPr lang="tr-TR" sz="3200" dirty="0" smtClean="0">
                <a:solidFill>
                  <a:srgbClr val="FF0000"/>
                </a:solidFill>
              </a:rPr>
              <a:t>TARİH:</a:t>
            </a:r>
            <a:endParaRPr lang="tr-TR" sz="3200" dirty="0">
              <a:solidFill>
                <a:srgbClr val="FF0000"/>
              </a:solidFill>
            </a:endParaRPr>
          </a:p>
        </p:txBody>
      </p:sp>
      <p:sp>
        <p:nvSpPr>
          <p:cNvPr id="5" name="Metin kutusu 4"/>
          <p:cNvSpPr txBox="1"/>
          <p:nvPr/>
        </p:nvSpPr>
        <p:spPr>
          <a:xfrm>
            <a:off x="251520" y="1628800"/>
            <a:ext cx="8352928" cy="584775"/>
          </a:xfrm>
          <a:prstGeom prst="rect">
            <a:avLst/>
          </a:prstGeom>
          <a:noFill/>
        </p:spPr>
        <p:txBody>
          <a:bodyPr wrap="square" rtlCol="0">
            <a:spAutoFit/>
          </a:bodyPr>
          <a:lstStyle/>
          <a:p>
            <a:r>
              <a:rPr lang="tr-TR" sz="3200" dirty="0" smtClean="0"/>
              <a:t>Yazım şekilleri:</a:t>
            </a:r>
            <a:endParaRPr lang="tr-TR" sz="3200" dirty="0"/>
          </a:p>
        </p:txBody>
      </p:sp>
      <p:sp>
        <p:nvSpPr>
          <p:cNvPr id="7" name="Metin kutusu 6"/>
          <p:cNvSpPr txBox="1"/>
          <p:nvPr/>
        </p:nvSpPr>
        <p:spPr>
          <a:xfrm>
            <a:off x="403920" y="2924944"/>
            <a:ext cx="8352928" cy="2693045"/>
          </a:xfrm>
          <a:prstGeom prst="rect">
            <a:avLst/>
          </a:prstGeom>
          <a:noFill/>
        </p:spPr>
        <p:txBody>
          <a:bodyPr wrap="square" rtlCol="0">
            <a:spAutoFit/>
          </a:bodyPr>
          <a:lstStyle/>
          <a:p>
            <a:pPr algn="r"/>
            <a:r>
              <a:rPr lang="tr-TR" sz="3200" dirty="0" smtClean="0">
                <a:solidFill>
                  <a:srgbClr val="FF0000"/>
                </a:solidFill>
              </a:rPr>
              <a:t>18.07.2016</a:t>
            </a:r>
          </a:p>
          <a:p>
            <a:pPr algn="r"/>
            <a:endParaRPr lang="tr-TR" sz="1400" dirty="0" smtClean="0">
              <a:solidFill>
                <a:srgbClr val="FF0000"/>
              </a:solidFill>
            </a:endParaRPr>
          </a:p>
          <a:p>
            <a:pPr algn="r"/>
            <a:r>
              <a:rPr lang="tr-TR" sz="3200" dirty="0" smtClean="0">
                <a:solidFill>
                  <a:srgbClr val="FF0000"/>
                </a:solidFill>
              </a:rPr>
              <a:t>18/07/2016</a:t>
            </a:r>
          </a:p>
          <a:p>
            <a:pPr algn="r"/>
            <a:endParaRPr lang="tr-TR" sz="1100" dirty="0" smtClean="0">
              <a:solidFill>
                <a:srgbClr val="FF0000"/>
              </a:solidFill>
            </a:endParaRPr>
          </a:p>
          <a:p>
            <a:pPr algn="r"/>
            <a:r>
              <a:rPr lang="tr-TR" sz="3200" dirty="0" smtClean="0">
                <a:solidFill>
                  <a:srgbClr val="FF0000"/>
                </a:solidFill>
              </a:rPr>
              <a:t>18 Temmuz 2016</a:t>
            </a:r>
          </a:p>
          <a:p>
            <a:pPr algn="r"/>
            <a:endParaRPr lang="tr-TR" sz="1600" dirty="0" smtClean="0">
              <a:solidFill>
                <a:srgbClr val="FF0000"/>
              </a:solidFill>
            </a:endParaRPr>
          </a:p>
          <a:p>
            <a:pPr algn="r"/>
            <a:r>
              <a:rPr lang="tr-TR" sz="3200" dirty="0" smtClean="0">
                <a:solidFill>
                  <a:srgbClr val="FF0000"/>
                </a:solidFill>
              </a:rPr>
              <a:t>18 TEMMUZ 2016</a:t>
            </a:r>
            <a:endParaRPr lang="tr-TR" sz="3200" dirty="0">
              <a:solidFill>
                <a:srgbClr val="FF0000"/>
              </a:solidFill>
            </a:endParaRPr>
          </a:p>
        </p:txBody>
      </p:sp>
      <p:sp>
        <p:nvSpPr>
          <p:cNvPr id="6" name="Metin kutusu 5"/>
          <p:cNvSpPr txBox="1"/>
          <p:nvPr/>
        </p:nvSpPr>
        <p:spPr>
          <a:xfrm>
            <a:off x="860885" y="5805264"/>
            <a:ext cx="7134197" cy="461665"/>
          </a:xfrm>
          <a:prstGeom prst="rect">
            <a:avLst/>
          </a:prstGeom>
          <a:noFill/>
        </p:spPr>
        <p:txBody>
          <a:bodyPr wrap="none" rtlCol="0">
            <a:spAutoFit/>
          </a:bodyPr>
          <a:lstStyle/>
          <a:p>
            <a:r>
              <a:rPr lang="tr-TR" sz="2400" dirty="0" smtClean="0"/>
              <a:t>YAZMA ŞEKİLLERİNDEN HERHANGİ BİRİ KULLANILABİLİR</a:t>
            </a:r>
            <a:endParaRPr lang="tr-TR" sz="2400" dirty="0"/>
          </a:p>
        </p:txBody>
      </p:sp>
      <p:sp>
        <p:nvSpPr>
          <p:cNvPr id="8" name="Altbilgi Yer Tutucusu 7"/>
          <p:cNvSpPr>
            <a:spLocks noGrp="1"/>
          </p:cNvSpPr>
          <p:nvPr>
            <p:ph type="ftr" sz="quarter" idx="11"/>
          </p:nvPr>
        </p:nvSpPr>
        <p:spPr>
          <a:xfrm>
            <a:off x="8369925" y="6266929"/>
            <a:ext cx="469045" cy="365125"/>
          </a:xfrm>
        </p:spPr>
        <p:txBody>
          <a:bodyPr/>
          <a:lstStyle/>
          <a:p>
            <a:fld id="{0ECD0ABA-1ECB-4EDC-8FD0-664DB83BC674}" type="slidenum">
              <a:rPr lang="tr-TR" smtClean="0"/>
              <a:t>28</a:t>
            </a:fld>
            <a:endParaRPr lang="tr-TR" dirty="0"/>
          </a:p>
        </p:txBody>
      </p:sp>
    </p:spTree>
    <p:extLst>
      <p:ext uri="{BB962C8B-B14F-4D97-AF65-F5344CB8AC3E}">
        <p14:creationId xmlns:p14="http://schemas.microsoft.com/office/powerpoint/2010/main" val="27838126"/>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29</a:t>
            </a:fld>
            <a:endParaRPr lang="tr-TR"/>
          </a:p>
        </p:txBody>
      </p:sp>
      <p:sp>
        <p:nvSpPr>
          <p:cNvPr id="4" name="Metin kutusu 3"/>
          <p:cNvSpPr txBox="1"/>
          <p:nvPr/>
        </p:nvSpPr>
        <p:spPr>
          <a:xfrm>
            <a:off x="395536" y="1052736"/>
            <a:ext cx="6215548" cy="584775"/>
          </a:xfrm>
          <a:prstGeom prst="rect">
            <a:avLst/>
          </a:prstGeom>
          <a:noFill/>
        </p:spPr>
        <p:txBody>
          <a:bodyPr wrap="square" rtlCol="0">
            <a:spAutoFit/>
          </a:bodyPr>
          <a:lstStyle/>
          <a:p>
            <a:r>
              <a:rPr lang="tr-TR" sz="3200" dirty="0" smtClean="0">
                <a:solidFill>
                  <a:srgbClr val="FF0000"/>
                </a:solidFill>
              </a:rPr>
              <a:t>KONU:</a:t>
            </a:r>
            <a:endParaRPr lang="tr-TR" sz="3200" dirty="0">
              <a:solidFill>
                <a:srgbClr val="FF0000"/>
              </a:solidFill>
            </a:endParaRPr>
          </a:p>
        </p:txBody>
      </p:sp>
      <p:sp>
        <p:nvSpPr>
          <p:cNvPr id="5" name="Metin kutusu 4"/>
          <p:cNvSpPr txBox="1"/>
          <p:nvPr/>
        </p:nvSpPr>
        <p:spPr>
          <a:xfrm>
            <a:off x="251520" y="1628800"/>
            <a:ext cx="8352928" cy="584775"/>
          </a:xfrm>
          <a:prstGeom prst="rect">
            <a:avLst/>
          </a:prstGeom>
          <a:noFill/>
        </p:spPr>
        <p:txBody>
          <a:bodyPr wrap="square" rtlCol="0">
            <a:spAutoFit/>
          </a:bodyPr>
          <a:lstStyle/>
          <a:p>
            <a:r>
              <a:rPr lang="tr-TR" sz="3200" dirty="0" smtClean="0"/>
              <a:t>Sayı yan başlığının bir alt satırına yazılır</a:t>
            </a:r>
            <a:endParaRPr lang="tr-TR" sz="3200" dirty="0"/>
          </a:p>
        </p:txBody>
      </p:sp>
      <p:sp>
        <p:nvSpPr>
          <p:cNvPr id="8" name="Metin kutusu 7"/>
          <p:cNvSpPr txBox="1"/>
          <p:nvPr/>
        </p:nvSpPr>
        <p:spPr>
          <a:xfrm>
            <a:off x="403920" y="2412177"/>
            <a:ext cx="8352928" cy="3046988"/>
          </a:xfrm>
          <a:prstGeom prst="rect">
            <a:avLst/>
          </a:prstGeom>
          <a:noFill/>
        </p:spPr>
        <p:txBody>
          <a:bodyPr wrap="square" rtlCol="0">
            <a:spAutoFit/>
          </a:bodyPr>
          <a:lstStyle/>
          <a:p>
            <a:pPr marL="457200" indent="-457200">
              <a:buFont typeface="Arial" panose="020B0604020202020204" pitchFamily="34" charset="0"/>
              <a:buChar char="•"/>
            </a:pPr>
            <a:r>
              <a:rPr lang="tr-TR" sz="3200" dirty="0" smtClean="0"/>
              <a:t>Yazı alanının dikey ortasını geçemez</a:t>
            </a:r>
          </a:p>
          <a:p>
            <a:pPr marL="457200" indent="-457200">
              <a:buFont typeface="Arial" panose="020B0604020202020204" pitchFamily="34" charset="0"/>
              <a:buChar char="•"/>
            </a:pPr>
            <a:r>
              <a:rPr lang="tr-TR" sz="3200" dirty="0" smtClean="0"/>
              <a:t>Her kelimesi büyük harfle başlar</a:t>
            </a:r>
          </a:p>
          <a:p>
            <a:pPr marL="457200" indent="-457200">
              <a:buFont typeface="Arial" panose="020B0604020202020204" pitchFamily="34" charset="0"/>
              <a:buChar char="•"/>
            </a:pPr>
            <a:r>
              <a:rPr lang="tr-TR" sz="3200" dirty="0" smtClean="0"/>
              <a:t>Sonuna herhangi bir noktalama işareti konmaz</a:t>
            </a:r>
          </a:p>
          <a:p>
            <a:pPr marL="457200" indent="-457200">
              <a:buFont typeface="Arial" panose="020B0604020202020204" pitchFamily="34" charset="0"/>
              <a:buChar char="•"/>
            </a:pPr>
            <a:r>
              <a:rPr lang="tr-TR" sz="3200" dirty="0" smtClean="0"/>
              <a:t>Birden fazla satır olabilir.</a:t>
            </a:r>
          </a:p>
          <a:p>
            <a:pPr marL="457200" indent="-457200">
              <a:buFont typeface="Arial" panose="020B0604020202020204" pitchFamily="34" charset="0"/>
              <a:buChar char="•"/>
            </a:pPr>
            <a:r>
              <a:rPr lang="tr-TR" sz="3200" dirty="0" smtClean="0"/>
              <a:t>Bir satırdan fazla olursa «Konu» başlığının altı boş bırakılarak yazılır.</a:t>
            </a:r>
            <a:endParaRPr lang="tr-TR" sz="3200" dirty="0"/>
          </a:p>
        </p:txBody>
      </p:sp>
      <p:sp>
        <p:nvSpPr>
          <p:cNvPr id="6" name="Altbilgi Yer Tutucusu 5"/>
          <p:cNvSpPr>
            <a:spLocks noGrp="1"/>
          </p:cNvSpPr>
          <p:nvPr>
            <p:ph type="ftr" sz="quarter" idx="11"/>
          </p:nvPr>
        </p:nvSpPr>
        <p:spPr>
          <a:xfrm>
            <a:off x="8343158" y="6309320"/>
            <a:ext cx="522579" cy="365125"/>
          </a:xfrm>
        </p:spPr>
        <p:txBody>
          <a:bodyPr/>
          <a:lstStyle/>
          <a:p>
            <a:fld id="{DF655E03-D2A6-4BC2-BC79-09251802B17B}" type="slidenum">
              <a:rPr lang="tr-TR" smtClean="0"/>
              <a:t>29</a:t>
            </a:fld>
            <a:endParaRPr lang="tr-TR" dirty="0"/>
          </a:p>
        </p:txBody>
      </p:sp>
    </p:spTree>
    <p:extLst>
      <p:ext uri="{BB962C8B-B14F-4D97-AF65-F5344CB8AC3E}">
        <p14:creationId xmlns:p14="http://schemas.microsoft.com/office/powerpoint/2010/main" val="424042669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3</a:t>
            </a:fld>
            <a:endParaRPr lang="tr-TR"/>
          </a:p>
        </p:txBody>
      </p:sp>
      <p:sp>
        <p:nvSpPr>
          <p:cNvPr id="4" name="İçerik Yer Tutucusu 3"/>
          <p:cNvSpPr>
            <a:spLocks noGrp="1"/>
          </p:cNvSpPr>
          <p:nvPr>
            <p:ph sz="quarter" idx="1"/>
          </p:nvPr>
        </p:nvSpPr>
        <p:spPr>
          <a:xfrm>
            <a:off x="611560" y="2204864"/>
            <a:ext cx="8082480" cy="3960440"/>
          </a:xfrm>
        </p:spPr>
        <p:txBody>
          <a:bodyPr/>
          <a:lstStyle/>
          <a:p>
            <a:pPr>
              <a:buClrTx/>
              <a:buFont typeface="Wingdings" panose="05000000000000000000" pitchFamily="2" charset="2"/>
              <a:buChar char="Ø"/>
            </a:pPr>
            <a:r>
              <a:rPr lang="tr-TR" dirty="0" smtClean="0"/>
              <a:t>Fiziksel olarak yada elektronik imza kullanılarak yapılan resmi yazışmalara ilişkin kuralları belirlemek,</a:t>
            </a:r>
          </a:p>
          <a:p>
            <a:pPr>
              <a:buClrTx/>
              <a:buFont typeface="Wingdings" panose="05000000000000000000" pitchFamily="2" charset="2"/>
              <a:buChar char="Ø"/>
            </a:pPr>
            <a:r>
              <a:rPr lang="tr-TR" dirty="0" smtClean="0"/>
              <a:t>Bilgi, belge veya doküman alışverişinin hızlı ve güvenli bir şekilde yürütülmesini sağlamak</a:t>
            </a:r>
          </a:p>
          <a:p>
            <a:pPr>
              <a:buClrTx/>
              <a:buFont typeface="Wingdings" panose="05000000000000000000" pitchFamily="2" charset="2"/>
              <a:buChar char="Ø"/>
            </a:pPr>
            <a:endParaRPr lang="tr-TR" dirty="0"/>
          </a:p>
          <a:p>
            <a:pPr>
              <a:buClrTx/>
              <a:buFont typeface="Wingdings" panose="05000000000000000000" pitchFamily="2" charset="2"/>
              <a:buChar char="Ø"/>
            </a:pPr>
            <a:r>
              <a:rPr lang="tr-TR" dirty="0" smtClean="0"/>
              <a:t>Bütün kamu kurum ve kuruluşlarını kapsar</a:t>
            </a:r>
          </a:p>
        </p:txBody>
      </p:sp>
      <p:sp>
        <p:nvSpPr>
          <p:cNvPr id="5" name="Metin kutusu 4"/>
          <p:cNvSpPr txBox="1"/>
          <p:nvPr/>
        </p:nvSpPr>
        <p:spPr>
          <a:xfrm>
            <a:off x="2987824" y="1412776"/>
            <a:ext cx="3002360" cy="584775"/>
          </a:xfrm>
          <a:prstGeom prst="rect">
            <a:avLst/>
          </a:prstGeom>
          <a:noFill/>
        </p:spPr>
        <p:txBody>
          <a:bodyPr wrap="none" rtlCol="0">
            <a:spAutoFit/>
          </a:bodyPr>
          <a:lstStyle/>
          <a:p>
            <a:r>
              <a:rPr lang="tr-TR" sz="3200" dirty="0" smtClean="0">
                <a:solidFill>
                  <a:srgbClr val="FF0000"/>
                </a:solidFill>
              </a:rPr>
              <a:t>Amaç ve Kapsam</a:t>
            </a:r>
            <a:endParaRPr lang="tr-TR" dirty="0">
              <a:solidFill>
                <a:srgbClr val="FF0000"/>
              </a:solidFill>
            </a:endParaRPr>
          </a:p>
        </p:txBody>
      </p:sp>
      <p:sp>
        <p:nvSpPr>
          <p:cNvPr id="6" name="Altbilgi Yer Tutucusu 5"/>
          <p:cNvSpPr>
            <a:spLocks noGrp="1"/>
          </p:cNvSpPr>
          <p:nvPr>
            <p:ph type="ftr" sz="quarter" idx="11"/>
          </p:nvPr>
        </p:nvSpPr>
        <p:spPr>
          <a:xfrm>
            <a:off x="8172400" y="6309320"/>
            <a:ext cx="810611" cy="365125"/>
          </a:xfrm>
        </p:spPr>
        <p:txBody>
          <a:bodyPr/>
          <a:lstStyle/>
          <a:p>
            <a:fld id="{1EFBC5B9-A11C-4444-9E30-F2E567050240}" type="slidenum">
              <a:rPr lang="tr-TR" smtClean="0"/>
              <a:t>3</a:t>
            </a:fld>
            <a:endParaRPr lang="tr-TR" dirty="0"/>
          </a:p>
        </p:txBody>
      </p:sp>
    </p:spTree>
    <p:extLst>
      <p:ext uri="{BB962C8B-B14F-4D97-AF65-F5344CB8AC3E}">
        <p14:creationId xmlns:p14="http://schemas.microsoft.com/office/powerpoint/2010/main" val="3153111874"/>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30</a:t>
            </a:fld>
            <a:endParaRPr lang="tr-TR"/>
          </a:p>
        </p:txBody>
      </p:sp>
      <p:sp>
        <p:nvSpPr>
          <p:cNvPr id="4" name="Metin kutusu 3"/>
          <p:cNvSpPr txBox="1"/>
          <p:nvPr/>
        </p:nvSpPr>
        <p:spPr>
          <a:xfrm>
            <a:off x="395536" y="908720"/>
            <a:ext cx="6215548" cy="584775"/>
          </a:xfrm>
          <a:prstGeom prst="rect">
            <a:avLst/>
          </a:prstGeom>
          <a:noFill/>
        </p:spPr>
        <p:txBody>
          <a:bodyPr wrap="square" rtlCol="0">
            <a:spAutoFit/>
          </a:bodyPr>
          <a:lstStyle/>
          <a:p>
            <a:r>
              <a:rPr lang="tr-TR" sz="3200" dirty="0" smtClean="0">
                <a:solidFill>
                  <a:srgbClr val="FF0000"/>
                </a:solidFill>
              </a:rPr>
              <a:t>MUHATAP:</a:t>
            </a:r>
            <a:endParaRPr lang="tr-TR" sz="3200" dirty="0">
              <a:solidFill>
                <a:srgbClr val="FF0000"/>
              </a:solidFill>
            </a:endParaRPr>
          </a:p>
        </p:txBody>
      </p:sp>
      <p:sp>
        <p:nvSpPr>
          <p:cNvPr id="5" name="Metin kutusu 4"/>
          <p:cNvSpPr txBox="1"/>
          <p:nvPr/>
        </p:nvSpPr>
        <p:spPr>
          <a:xfrm>
            <a:off x="251520" y="1340768"/>
            <a:ext cx="8352928" cy="584775"/>
          </a:xfrm>
          <a:prstGeom prst="rect">
            <a:avLst/>
          </a:prstGeom>
          <a:noFill/>
        </p:spPr>
        <p:txBody>
          <a:bodyPr wrap="square" rtlCol="0">
            <a:spAutoFit/>
          </a:bodyPr>
          <a:lstStyle/>
          <a:p>
            <a:r>
              <a:rPr lang="tr-TR" sz="3200" dirty="0" smtClean="0"/>
              <a:t>Belgenin gönderildiği yer ismidir</a:t>
            </a:r>
            <a:endParaRPr lang="tr-TR" sz="3200" dirty="0"/>
          </a:p>
        </p:txBody>
      </p:sp>
      <p:sp>
        <p:nvSpPr>
          <p:cNvPr id="8" name="Metin kutusu 7"/>
          <p:cNvSpPr txBox="1"/>
          <p:nvPr/>
        </p:nvSpPr>
        <p:spPr>
          <a:xfrm>
            <a:off x="403920" y="1844824"/>
            <a:ext cx="8352928" cy="5016758"/>
          </a:xfrm>
          <a:prstGeom prst="rect">
            <a:avLst/>
          </a:prstGeom>
          <a:noFill/>
        </p:spPr>
        <p:txBody>
          <a:bodyPr wrap="square" rtlCol="0">
            <a:spAutoFit/>
          </a:bodyPr>
          <a:lstStyle/>
          <a:p>
            <a:pPr marL="457200" indent="-457200">
              <a:buFont typeface="Wingdings" panose="05000000000000000000" pitchFamily="2" charset="2"/>
              <a:buChar char="v"/>
            </a:pPr>
            <a:r>
              <a:rPr lang="tr-TR" sz="3200" dirty="0" err="1" smtClean="0"/>
              <a:t>Konu’dan</a:t>
            </a:r>
            <a:r>
              <a:rPr lang="tr-TR" sz="3200" dirty="0" smtClean="0"/>
              <a:t> sonra 2 yada 4 satır boşluk bırakılarak ve sayfaya ortalanarak yazılır.</a:t>
            </a:r>
          </a:p>
          <a:p>
            <a:pPr marL="457200" indent="-457200">
              <a:buFont typeface="Wingdings" panose="05000000000000000000" pitchFamily="2" charset="2"/>
              <a:buChar char="v"/>
            </a:pPr>
            <a:r>
              <a:rPr lang="tr-TR" sz="3200" dirty="0" smtClean="0"/>
              <a:t>İdare yada özel hukuk tüzel kişisi ise büyük harflerle yazılır.</a:t>
            </a:r>
          </a:p>
          <a:p>
            <a:pPr marL="457200" indent="-457200">
              <a:buFont typeface="Wingdings" panose="05000000000000000000" pitchFamily="2" charset="2"/>
              <a:buChar char="v"/>
            </a:pPr>
            <a:r>
              <a:rPr lang="tr-TR" sz="3200" dirty="0" smtClean="0"/>
              <a:t>Alt birim yazılacaksa parantez içerisinde ilk harfleri büyük olacak şekilde yazılır</a:t>
            </a:r>
          </a:p>
          <a:p>
            <a:pPr marL="457200" indent="-457200">
              <a:buFont typeface="Wingdings" panose="05000000000000000000" pitchFamily="2" charset="2"/>
              <a:buChar char="v"/>
            </a:pPr>
            <a:r>
              <a:rPr lang="tr-TR" sz="3200" dirty="0" smtClean="0"/>
              <a:t>Gerçek kişi ise ismin baş tarafına «Sayın» ifadesi eklenir ve soyadı büyük harfle yazılır.</a:t>
            </a:r>
          </a:p>
          <a:p>
            <a:pPr marL="457200" indent="-457200">
              <a:buFont typeface="Wingdings" panose="05000000000000000000" pitchFamily="2" charset="2"/>
              <a:buChar char="v"/>
            </a:pPr>
            <a:r>
              <a:rPr lang="tr-TR" sz="3200" dirty="0" smtClean="0"/>
              <a:t>Birden fazla birime gedecekse «</a:t>
            </a:r>
            <a:r>
              <a:rPr lang="tr-TR" sz="3200" dirty="0" smtClean="0">
                <a:solidFill>
                  <a:srgbClr val="FF0000"/>
                </a:solidFill>
              </a:rPr>
              <a:t>DAĞITIM YERLERİNE</a:t>
            </a:r>
            <a:r>
              <a:rPr lang="tr-TR" sz="3200" dirty="0" smtClean="0"/>
              <a:t>» ibaresi yazılır</a:t>
            </a:r>
          </a:p>
        </p:txBody>
      </p:sp>
      <p:sp>
        <p:nvSpPr>
          <p:cNvPr id="6" name="Altbilgi Yer Tutucusu 5"/>
          <p:cNvSpPr>
            <a:spLocks noGrp="1"/>
          </p:cNvSpPr>
          <p:nvPr>
            <p:ph type="ftr" sz="quarter" idx="11"/>
          </p:nvPr>
        </p:nvSpPr>
        <p:spPr>
          <a:xfrm>
            <a:off x="8006449" y="6309320"/>
            <a:ext cx="594587" cy="365125"/>
          </a:xfrm>
        </p:spPr>
        <p:txBody>
          <a:bodyPr/>
          <a:lstStyle/>
          <a:p>
            <a:fld id="{7BCD29B8-90F0-4C8A-9375-C8699906E1ED}" type="slidenum">
              <a:rPr lang="tr-TR" smtClean="0"/>
              <a:t>30</a:t>
            </a:fld>
            <a:endParaRPr lang="tr-TR" dirty="0"/>
          </a:p>
        </p:txBody>
      </p:sp>
    </p:spTree>
    <p:extLst>
      <p:ext uri="{BB962C8B-B14F-4D97-AF65-F5344CB8AC3E}">
        <p14:creationId xmlns:p14="http://schemas.microsoft.com/office/powerpoint/2010/main" val="3734301882"/>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4" name="Metin kutusu 3"/>
          <p:cNvSpPr txBox="1"/>
          <p:nvPr/>
        </p:nvSpPr>
        <p:spPr>
          <a:xfrm>
            <a:off x="395536" y="908720"/>
            <a:ext cx="6215548" cy="584775"/>
          </a:xfrm>
          <a:prstGeom prst="rect">
            <a:avLst/>
          </a:prstGeom>
          <a:noFill/>
        </p:spPr>
        <p:txBody>
          <a:bodyPr wrap="square" rtlCol="0">
            <a:spAutoFit/>
          </a:bodyPr>
          <a:lstStyle/>
          <a:p>
            <a:r>
              <a:rPr lang="tr-TR" sz="3200" dirty="0" smtClean="0">
                <a:solidFill>
                  <a:srgbClr val="FF0000"/>
                </a:solidFill>
              </a:rPr>
              <a:t>MUHATAP:</a:t>
            </a:r>
            <a:endParaRPr lang="tr-TR" sz="3200" dirty="0">
              <a:solidFill>
                <a:srgbClr val="FF0000"/>
              </a:solidFill>
            </a:endParaRPr>
          </a:p>
        </p:txBody>
      </p:sp>
      <p:sp>
        <p:nvSpPr>
          <p:cNvPr id="8" name="Metin kutusu 7"/>
          <p:cNvSpPr txBox="1"/>
          <p:nvPr/>
        </p:nvSpPr>
        <p:spPr>
          <a:xfrm>
            <a:off x="403920" y="1844824"/>
            <a:ext cx="8352928" cy="2554545"/>
          </a:xfrm>
          <a:prstGeom prst="rect">
            <a:avLst/>
          </a:prstGeom>
          <a:noFill/>
        </p:spPr>
        <p:txBody>
          <a:bodyPr wrap="square" rtlCol="0">
            <a:spAutoFit/>
          </a:bodyPr>
          <a:lstStyle/>
          <a:p>
            <a:pPr marL="457200" indent="-457200" algn="just">
              <a:buFont typeface="Wingdings" panose="05000000000000000000" pitchFamily="2" charset="2"/>
              <a:buChar char="v"/>
            </a:pPr>
            <a:r>
              <a:rPr lang="tr-TR" sz="3200" dirty="0" smtClean="0"/>
              <a:t>Belgenin gideceği yerin adresi, muhatap satırının altına satır ortalanarak, ilk harfleri büyük diğerleri küçük harflerle yazılır.</a:t>
            </a:r>
          </a:p>
          <a:p>
            <a:pPr algn="just"/>
            <a:r>
              <a:rPr lang="tr-TR" sz="3200" dirty="0" smtClean="0"/>
              <a:t>    Adres bilgisi uzun olması halinde birden fazla</a:t>
            </a:r>
          </a:p>
          <a:p>
            <a:pPr algn="just"/>
            <a:r>
              <a:rPr lang="tr-TR" sz="3200" dirty="0" smtClean="0"/>
              <a:t>    satıra yazılabilir.</a:t>
            </a:r>
          </a:p>
        </p:txBody>
      </p:sp>
      <p:sp>
        <p:nvSpPr>
          <p:cNvPr id="6" name="Altbilgi Yer Tutucusu 5"/>
          <p:cNvSpPr>
            <a:spLocks noGrp="1"/>
          </p:cNvSpPr>
          <p:nvPr>
            <p:ph type="ftr" sz="quarter" idx="11"/>
          </p:nvPr>
        </p:nvSpPr>
        <p:spPr>
          <a:xfrm>
            <a:off x="8006449" y="6309320"/>
            <a:ext cx="594587" cy="365125"/>
          </a:xfrm>
        </p:spPr>
        <p:txBody>
          <a:bodyPr/>
          <a:lstStyle/>
          <a:p>
            <a:fld id="{7BCD29B8-90F0-4C8A-9375-C8699906E1ED}" type="slidenum">
              <a:rPr lang="tr-TR" smtClean="0"/>
              <a:t>31</a:t>
            </a:fld>
            <a:endParaRPr lang="tr-TR" dirty="0"/>
          </a:p>
        </p:txBody>
      </p:sp>
    </p:spTree>
    <p:extLst>
      <p:ext uri="{BB962C8B-B14F-4D97-AF65-F5344CB8AC3E}">
        <p14:creationId xmlns:p14="http://schemas.microsoft.com/office/powerpoint/2010/main" val="3832025922"/>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32</a:t>
            </a:fld>
            <a:endParaRPr lang="tr-TR"/>
          </a:p>
        </p:txBody>
      </p:sp>
      <p:sp>
        <p:nvSpPr>
          <p:cNvPr id="4" name="Metin kutusu 3"/>
          <p:cNvSpPr txBox="1"/>
          <p:nvPr/>
        </p:nvSpPr>
        <p:spPr>
          <a:xfrm>
            <a:off x="395536" y="1052736"/>
            <a:ext cx="6215548" cy="584775"/>
          </a:xfrm>
          <a:prstGeom prst="rect">
            <a:avLst/>
          </a:prstGeom>
          <a:noFill/>
        </p:spPr>
        <p:txBody>
          <a:bodyPr wrap="square" rtlCol="0">
            <a:spAutoFit/>
          </a:bodyPr>
          <a:lstStyle/>
          <a:p>
            <a:r>
              <a:rPr lang="tr-TR" sz="3200" dirty="0" smtClean="0">
                <a:solidFill>
                  <a:srgbClr val="FF0000"/>
                </a:solidFill>
              </a:rPr>
              <a:t>MUHATAP-(Örnek):</a:t>
            </a:r>
            <a:endParaRPr lang="tr-TR" sz="3200" dirty="0">
              <a:solidFill>
                <a:srgbClr val="FF0000"/>
              </a:solidFill>
            </a:endParaRPr>
          </a:p>
        </p:txBody>
      </p:sp>
      <p:sp>
        <p:nvSpPr>
          <p:cNvPr id="5" name="Metin kutusu 4"/>
          <p:cNvSpPr txBox="1"/>
          <p:nvPr/>
        </p:nvSpPr>
        <p:spPr>
          <a:xfrm>
            <a:off x="251520" y="1628800"/>
            <a:ext cx="8352928" cy="584775"/>
          </a:xfrm>
          <a:prstGeom prst="rect">
            <a:avLst/>
          </a:prstGeom>
          <a:noFill/>
        </p:spPr>
        <p:txBody>
          <a:bodyPr wrap="square" rtlCol="0">
            <a:spAutoFit/>
          </a:bodyPr>
          <a:lstStyle/>
          <a:p>
            <a:pPr algn="ctr"/>
            <a:r>
              <a:rPr lang="tr-TR" sz="3200" dirty="0" smtClean="0"/>
              <a:t>ADALET BAKANLIĞINA</a:t>
            </a:r>
            <a:endParaRPr lang="tr-TR" sz="3200" dirty="0"/>
          </a:p>
        </p:txBody>
      </p:sp>
      <p:sp>
        <p:nvSpPr>
          <p:cNvPr id="7" name="Metin kutusu 6"/>
          <p:cNvSpPr txBox="1"/>
          <p:nvPr/>
        </p:nvSpPr>
        <p:spPr>
          <a:xfrm>
            <a:off x="403920" y="2556193"/>
            <a:ext cx="8352928" cy="1077218"/>
          </a:xfrm>
          <a:prstGeom prst="rect">
            <a:avLst/>
          </a:prstGeom>
          <a:noFill/>
        </p:spPr>
        <p:txBody>
          <a:bodyPr wrap="square" rtlCol="0">
            <a:spAutoFit/>
          </a:bodyPr>
          <a:lstStyle/>
          <a:p>
            <a:pPr algn="ctr"/>
            <a:r>
              <a:rPr lang="tr-TR" sz="3200" dirty="0" smtClean="0"/>
              <a:t>ADALET BAKANLIĞINA</a:t>
            </a:r>
          </a:p>
          <a:p>
            <a:pPr algn="ctr"/>
            <a:r>
              <a:rPr lang="tr-TR" sz="3200" dirty="0" smtClean="0"/>
              <a:t>(Personel Genel Müdürlüğü)</a:t>
            </a:r>
            <a:endParaRPr lang="tr-TR" sz="3200" dirty="0"/>
          </a:p>
        </p:txBody>
      </p:sp>
      <p:sp>
        <p:nvSpPr>
          <p:cNvPr id="9" name="Metin kutusu 8"/>
          <p:cNvSpPr txBox="1"/>
          <p:nvPr/>
        </p:nvSpPr>
        <p:spPr>
          <a:xfrm>
            <a:off x="556320" y="4005064"/>
            <a:ext cx="8352928" cy="584775"/>
          </a:xfrm>
          <a:prstGeom prst="rect">
            <a:avLst/>
          </a:prstGeom>
          <a:noFill/>
        </p:spPr>
        <p:txBody>
          <a:bodyPr wrap="square" rtlCol="0">
            <a:spAutoFit/>
          </a:bodyPr>
          <a:lstStyle/>
          <a:p>
            <a:pPr algn="ctr"/>
            <a:r>
              <a:rPr lang="tr-TR" sz="3200" dirty="0" smtClean="0"/>
              <a:t>BAŞBAKANLIĞA</a:t>
            </a:r>
          </a:p>
        </p:txBody>
      </p:sp>
      <p:sp>
        <p:nvSpPr>
          <p:cNvPr id="10" name="Metin kutusu 9"/>
          <p:cNvSpPr txBox="1"/>
          <p:nvPr/>
        </p:nvSpPr>
        <p:spPr>
          <a:xfrm>
            <a:off x="708720" y="5220489"/>
            <a:ext cx="8352928" cy="1077218"/>
          </a:xfrm>
          <a:prstGeom prst="rect">
            <a:avLst/>
          </a:prstGeom>
          <a:noFill/>
        </p:spPr>
        <p:txBody>
          <a:bodyPr wrap="square" rtlCol="0">
            <a:spAutoFit/>
          </a:bodyPr>
          <a:lstStyle/>
          <a:p>
            <a:pPr algn="ctr"/>
            <a:r>
              <a:rPr lang="tr-TR" sz="3200" dirty="0" smtClean="0"/>
              <a:t>BAŞBAKAN YARDIMCILIĞINA</a:t>
            </a:r>
          </a:p>
          <a:p>
            <a:pPr algn="ctr"/>
            <a:r>
              <a:rPr lang="tr-TR" sz="3200" dirty="0" smtClean="0"/>
              <a:t>(Sayın Numan KURTULMUŞ)</a:t>
            </a:r>
          </a:p>
        </p:txBody>
      </p:sp>
      <p:sp>
        <p:nvSpPr>
          <p:cNvPr id="6" name="Altbilgi Yer Tutucusu 5"/>
          <p:cNvSpPr>
            <a:spLocks noGrp="1"/>
          </p:cNvSpPr>
          <p:nvPr>
            <p:ph type="ftr" sz="quarter" idx="11"/>
          </p:nvPr>
        </p:nvSpPr>
        <p:spPr>
          <a:xfrm>
            <a:off x="7986379" y="6264952"/>
            <a:ext cx="738603" cy="365125"/>
          </a:xfrm>
        </p:spPr>
        <p:txBody>
          <a:bodyPr/>
          <a:lstStyle/>
          <a:p>
            <a:fld id="{5AC1120E-64BF-4D82-A871-C5920229FF8C}" type="slidenum">
              <a:rPr lang="tr-TR" smtClean="0"/>
              <a:t>32</a:t>
            </a:fld>
            <a:endParaRPr lang="tr-TR" dirty="0"/>
          </a:p>
        </p:txBody>
      </p:sp>
    </p:spTree>
    <p:extLst>
      <p:ext uri="{BB962C8B-B14F-4D97-AF65-F5344CB8AC3E}">
        <p14:creationId xmlns:p14="http://schemas.microsoft.com/office/powerpoint/2010/main" val="10169585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33</a:t>
            </a:fld>
            <a:endParaRPr lang="tr-TR"/>
          </a:p>
        </p:txBody>
      </p:sp>
      <p:sp>
        <p:nvSpPr>
          <p:cNvPr id="4" name="Metin kutusu 3"/>
          <p:cNvSpPr txBox="1"/>
          <p:nvPr/>
        </p:nvSpPr>
        <p:spPr>
          <a:xfrm>
            <a:off x="395536" y="1052736"/>
            <a:ext cx="6215548" cy="584775"/>
          </a:xfrm>
          <a:prstGeom prst="rect">
            <a:avLst/>
          </a:prstGeom>
          <a:noFill/>
        </p:spPr>
        <p:txBody>
          <a:bodyPr wrap="square" rtlCol="0">
            <a:spAutoFit/>
          </a:bodyPr>
          <a:lstStyle/>
          <a:p>
            <a:r>
              <a:rPr lang="tr-TR" sz="3200" dirty="0" smtClean="0">
                <a:solidFill>
                  <a:srgbClr val="FF0000"/>
                </a:solidFill>
              </a:rPr>
              <a:t>MUHATAP-(Örnek):</a:t>
            </a:r>
            <a:endParaRPr lang="tr-TR" sz="3200" dirty="0">
              <a:solidFill>
                <a:srgbClr val="FF0000"/>
              </a:solidFill>
            </a:endParaRPr>
          </a:p>
        </p:txBody>
      </p:sp>
      <p:sp>
        <p:nvSpPr>
          <p:cNvPr id="5" name="Metin kutusu 4"/>
          <p:cNvSpPr txBox="1"/>
          <p:nvPr/>
        </p:nvSpPr>
        <p:spPr>
          <a:xfrm>
            <a:off x="251520" y="1700808"/>
            <a:ext cx="8352928" cy="1569660"/>
          </a:xfrm>
          <a:prstGeom prst="rect">
            <a:avLst/>
          </a:prstGeom>
          <a:noFill/>
        </p:spPr>
        <p:txBody>
          <a:bodyPr wrap="square" rtlCol="0">
            <a:spAutoFit/>
          </a:bodyPr>
          <a:lstStyle/>
          <a:p>
            <a:pPr algn="ctr"/>
            <a:r>
              <a:rPr lang="tr-TR" sz="3200" dirty="0" smtClean="0"/>
              <a:t>SAYIŞTAY BAŞKANLIĞINA</a:t>
            </a:r>
          </a:p>
          <a:p>
            <a:pPr algn="ctr"/>
            <a:r>
              <a:rPr lang="tr-TR" sz="3200" dirty="0"/>
              <a:t>İnönü </a:t>
            </a:r>
            <a:r>
              <a:rPr lang="tr-TR" sz="3200" dirty="0" smtClean="0"/>
              <a:t>Bulvarı  </a:t>
            </a:r>
            <a:r>
              <a:rPr lang="tr-TR" sz="3200" dirty="0"/>
              <a:t>No:45 06520 Balgat </a:t>
            </a:r>
            <a:endParaRPr lang="tr-TR" sz="3200" dirty="0" smtClean="0"/>
          </a:p>
          <a:p>
            <a:pPr algn="ctr"/>
            <a:r>
              <a:rPr lang="tr-TR" sz="3200" smtClean="0"/>
              <a:t>Çankaya/ANKARA</a:t>
            </a:r>
            <a:endParaRPr lang="tr-TR" sz="3200" dirty="0"/>
          </a:p>
        </p:txBody>
      </p:sp>
      <p:sp>
        <p:nvSpPr>
          <p:cNvPr id="9" name="Metin kutusu 8"/>
          <p:cNvSpPr txBox="1"/>
          <p:nvPr/>
        </p:nvSpPr>
        <p:spPr>
          <a:xfrm>
            <a:off x="370711" y="3429000"/>
            <a:ext cx="8513712" cy="1569660"/>
          </a:xfrm>
          <a:prstGeom prst="rect">
            <a:avLst/>
          </a:prstGeom>
          <a:noFill/>
        </p:spPr>
        <p:txBody>
          <a:bodyPr wrap="square" rtlCol="0">
            <a:spAutoFit/>
          </a:bodyPr>
          <a:lstStyle/>
          <a:p>
            <a:pPr algn="ctr"/>
            <a:r>
              <a:rPr lang="tr-TR" sz="3200" dirty="0" smtClean="0"/>
              <a:t>Sayın Mikail ŞENYİĞİT</a:t>
            </a:r>
          </a:p>
          <a:p>
            <a:pPr algn="ctr"/>
            <a:r>
              <a:rPr lang="tr-TR" sz="3200" dirty="0" smtClean="0"/>
              <a:t>Destek Hizmetleri Genel Müdürlüğü</a:t>
            </a:r>
          </a:p>
          <a:p>
            <a:pPr algn="ctr"/>
            <a:r>
              <a:rPr lang="tr-TR" sz="3200" dirty="0" smtClean="0"/>
              <a:t>Şube Müdürü</a:t>
            </a:r>
          </a:p>
        </p:txBody>
      </p:sp>
      <p:sp>
        <p:nvSpPr>
          <p:cNvPr id="11" name="Metin kutusu 10"/>
          <p:cNvSpPr txBox="1"/>
          <p:nvPr/>
        </p:nvSpPr>
        <p:spPr>
          <a:xfrm>
            <a:off x="523111" y="5508521"/>
            <a:ext cx="8513712" cy="584775"/>
          </a:xfrm>
          <a:prstGeom prst="rect">
            <a:avLst/>
          </a:prstGeom>
          <a:noFill/>
        </p:spPr>
        <p:txBody>
          <a:bodyPr wrap="square" rtlCol="0">
            <a:spAutoFit/>
          </a:bodyPr>
          <a:lstStyle/>
          <a:p>
            <a:pPr algn="ctr"/>
            <a:r>
              <a:rPr lang="tr-TR" sz="3200" dirty="0" smtClean="0"/>
              <a:t>DAĞITIM YERLERİNE</a:t>
            </a:r>
          </a:p>
        </p:txBody>
      </p:sp>
      <p:sp>
        <p:nvSpPr>
          <p:cNvPr id="6" name="Altbilgi Yer Tutucusu 5"/>
          <p:cNvSpPr>
            <a:spLocks noGrp="1"/>
          </p:cNvSpPr>
          <p:nvPr>
            <p:ph type="ftr" sz="quarter" idx="11"/>
          </p:nvPr>
        </p:nvSpPr>
        <p:spPr>
          <a:xfrm>
            <a:off x="8387444" y="6381328"/>
            <a:ext cx="434008" cy="365125"/>
          </a:xfrm>
        </p:spPr>
        <p:txBody>
          <a:bodyPr/>
          <a:lstStyle/>
          <a:p>
            <a:fld id="{D51DB3FE-627F-4BA5-B883-9224033010E8}" type="slidenum">
              <a:rPr lang="tr-TR" smtClean="0"/>
              <a:t>33</a:t>
            </a:fld>
            <a:endParaRPr lang="tr-TR" dirty="0"/>
          </a:p>
        </p:txBody>
      </p:sp>
    </p:spTree>
    <p:extLst>
      <p:ext uri="{BB962C8B-B14F-4D97-AF65-F5344CB8AC3E}">
        <p14:creationId xmlns:p14="http://schemas.microsoft.com/office/powerpoint/2010/main" val="46808000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heel(1)">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34</a:t>
            </a:fld>
            <a:endParaRPr lang="tr-TR"/>
          </a:p>
        </p:txBody>
      </p:sp>
      <p:sp>
        <p:nvSpPr>
          <p:cNvPr id="4" name="Metin kutusu 3"/>
          <p:cNvSpPr txBox="1"/>
          <p:nvPr/>
        </p:nvSpPr>
        <p:spPr>
          <a:xfrm>
            <a:off x="395536" y="1052736"/>
            <a:ext cx="6215548" cy="584775"/>
          </a:xfrm>
          <a:prstGeom prst="rect">
            <a:avLst/>
          </a:prstGeom>
          <a:noFill/>
        </p:spPr>
        <p:txBody>
          <a:bodyPr wrap="square" rtlCol="0">
            <a:spAutoFit/>
          </a:bodyPr>
          <a:lstStyle/>
          <a:p>
            <a:r>
              <a:rPr lang="tr-TR" sz="3200" dirty="0" smtClean="0">
                <a:solidFill>
                  <a:srgbClr val="FF0000"/>
                </a:solidFill>
              </a:rPr>
              <a:t>İlgi:</a:t>
            </a:r>
            <a:endParaRPr lang="tr-TR" sz="3200" dirty="0">
              <a:solidFill>
                <a:srgbClr val="FF0000"/>
              </a:solidFill>
            </a:endParaRPr>
          </a:p>
        </p:txBody>
      </p:sp>
      <p:sp>
        <p:nvSpPr>
          <p:cNvPr id="5" name="Metin kutusu 4"/>
          <p:cNvSpPr txBox="1"/>
          <p:nvPr/>
        </p:nvSpPr>
        <p:spPr>
          <a:xfrm>
            <a:off x="683568" y="1052736"/>
            <a:ext cx="8352928" cy="584775"/>
          </a:xfrm>
          <a:prstGeom prst="rect">
            <a:avLst/>
          </a:prstGeom>
          <a:noFill/>
        </p:spPr>
        <p:txBody>
          <a:bodyPr wrap="square" rtlCol="0">
            <a:spAutoFit/>
          </a:bodyPr>
          <a:lstStyle/>
          <a:p>
            <a:pPr algn="ctr"/>
            <a:r>
              <a:rPr lang="tr-TR" sz="3200" dirty="0" smtClean="0"/>
              <a:t>Belgenin bağlantılı olduğu diğer belgeler</a:t>
            </a:r>
            <a:endParaRPr lang="tr-TR" sz="3200" dirty="0"/>
          </a:p>
        </p:txBody>
      </p:sp>
      <p:sp>
        <p:nvSpPr>
          <p:cNvPr id="9" name="Metin kutusu 8"/>
          <p:cNvSpPr txBox="1"/>
          <p:nvPr/>
        </p:nvSpPr>
        <p:spPr>
          <a:xfrm>
            <a:off x="370711" y="2276872"/>
            <a:ext cx="8513712" cy="4031873"/>
          </a:xfrm>
          <a:prstGeom prst="rect">
            <a:avLst/>
          </a:prstGeom>
          <a:noFill/>
        </p:spPr>
        <p:txBody>
          <a:bodyPr wrap="square" rtlCol="0">
            <a:spAutoFit/>
          </a:bodyPr>
          <a:lstStyle/>
          <a:p>
            <a:pPr marL="457200" indent="-457200">
              <a:buFont typeface="Wingdings" panose="05000000000000000000" pitchFamily="2" charset="2"/>
              <a:buChar char="q"/>
            </a:pPr>
            <a:r>
              <a:rPr lang="tr-TR" sz="3200" dirty="0" smtClean="0"/>
              <a:t>Muhatap bölümünden 2 satır boşluk bırakılarak</a:t>
            </a:r>
          </a:p>
          <a:p>
            <a:pPr marL="457200" indent="-457200">
              <a:buFont typeface="Wingdings" panose="05000000000000000000" pitchFamily="2" charset="2"/>
              <a:buChar char="q"/>
            </a:pPr>
            <a:r>
              <a:rPr lang="tr-TR" sz="3200" dirty="0" smtClean="0"/>
              <a:t>Yazı alanının soluna</a:t>
            </a:r>
          </a:p>
          <a:p>
            <a:pPr marL="457200" indent="-457200">
              <a:buFont typeface="Wingdings" panose="05000000000000000000" pitchFamily="2" charset="2"/>
              <a:buChar char="q"/>
            </a:pPr>
            <a:r>
              <a:rPr lang="tr-TR" sz="3200" dirty="0" smtClean="0"/>
              <a:t>Sayı, Konu ve İlginin «:» aynı hizada</a:t>
            </a:r>
          </a:p>
          <a:p>
            <a:pPr marL="457200" indent="-457200">
              <a:buFont typeface="Wingdings" panose="05000000000000000000" pitchFamily="2" charset="2"/>
              <a:buChar char="q"/>
            </a:pPr>
            <a:r>
              <a:rPr lang="tr-TR" sz="3200" dirty="0" smtClean="0"/>
              <a:t>Bir satırı geçerse bir alt satıra cümlesinin başladığı yerden</a:t>
            </a:r>
          </a:p>
          <a:p>
            <a:pPr marL="457200" indent="-457200">
              <a:buFont typeface="Wingdings" panose="05000000000000000000" pitchFamily="2" charset="2"/>
              <a:buChar char="q"/>
            </a:pPr>
            <a:r>
              <a:rPr lang="tr-TR" sz="3200" dirty="0" smtClean="0"/>
              <a:t>Birden fazla ilgi olması durumunda eski tarihli belgeden başlanarak tarih sırasına göre</a:t>
            </a:r>
          </a:p>
          <a:p>
            <a:pPr marL="457200" indent="-457200">
              <a:buFont typeface="Wingdings" panose="05000000000000000000" pitchFamily="2" charset="2"/>
              <a:buChar char="q"/>
            </a:pPr>
            <a:endParaRPr lang="tr-TR" sz="3200" dirty="0" smtClean="0"/>
          </a:p>
        </p:txBody>
      </p:sp>
      <p:sp>
        <p:nvSpPr>
          <p:cNvPr id="6" name="Altbilgi Yer Tutucusu 5"/>
          <p:cNvSpPr>
            <a:spLocks noGrp="1"/>
          </p:cNvSpPr>
          <p:nvPr>
            <p:ph type="ftr" sz="quarter" idx="11"/>
          </p:nvPr>
        </p:nvSpPr>
        <p:spPr>
          <a:xfrm>
            <a:off x="8405483" y="6316058"/>
            <a:ext cx="506016" cy="365125"/>
          </a:xfrm>
        </p:spPr>
        <p:txBody>
          <a:bodyPr/>
          <a:lstStyle/>
          <a:p>
            <a:fld id="{4C484A77-E234-4EAB-A8F6-9973F0C57A0C}" type="slidenum">
              <a:rPr lang="tr-TR" smtClean="0"/>
              <a:t>34</a:t>
            </a:fld>
            <a:endParaRPr lang="tr-TR" dirty="0"/>
          </a:p>
        </p:txBody>
      </p:sp>
    </p:spTree>
    <p:extLst>
      <p:ext uri="{BB962C8B-B14F-4D97-AF65-F5344CB8AC3E}">
        <p14:creationId xmlns:p14="http://schemas.microsoft.com/office/powerpoint/2010/main" val="304471197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35</a:t>
            </a:fld>
            <a:endParaRPr lang="tr-TR"/>
          </a:p>
        </p:txBody>
      </p:sp>
      <p:sp>
        <p:nvSpPr>
          <p:cNvPr id="4" name="Metin kutusu 3"/>
          <p:cNvSpPr txBox="1"/>
          <p:nvPr/>
        </p:nvSpPr>
        <p:spPr>
          <a:xfrm>
            <a:off x="395536" y="1052736"/>
            <a:ext cx="6215548" cy="584775"/>
          </a:xfrm>
          <a:prstGeom prst="rect">
            <a:avLst/>
          </a:prstGeom>
          <a:noFill/>
        </p:spPr>
        <p:txBody>
          <a:bodyPr wrap="square" rtlCol="0">
            <a:spAutoFit/>
          </a:bodyPr>
          <a:lstStyle/>
          <a:p>
            <a:r>
              <a:rPr lang="tr-TR" sz="3200" dirty="0" smtClean="0">
                <a:solidFill>
                  <a:srgbClr val="FF0000"/>
                </a:solidFill>
              </a:rPr>
              <a:t>İlgi:</a:t>
            </a:r>
            <a:endParaRPr lang="tr-TR" sz="3200" dirty="0">
              <a:solidFill>
                <a:srgbClr val="FF0000"/>
              </a:solidFill>
            </a:endParaRPr>
          </a:p>
        </p:txBody>
      </p:sp>
      <p:sp>
        <p:nvSpPr>
          <p:cNvPr id="5" name="Metin kutusu 4"/>
          <p:cNvSpPr txBox="1"/>
          <p:nvPr/>
        </p:nvSpPr>
        <p:spPr>
          <a:xfrm>
            <a:off x="683568" y="1052736"/>
            <a:ext cx="8352928" cy="584775"/>
          </a:xfrm>
          <a:prstGeom prst="rect">
            <a:avLst/>
          </a:prstGeom>
          <a:noFill/>
        </p:spPr>
        <p:txBody>
          <a:bodyPr wrap="square" rtlCol="0">
            <a:spAutoFit/>
          </a:bodyPr>
          <a:lstStyle/>
          <a:p>
            <a:pPr algn="ctr"/>
            <a:r>
              <a:rPr lang="tr-TR" sz="3200" dirty="0" smtClean="0"/>
              <a:t>Belgenin bağlantılı olduğu diğer belgeler</a:t>
            </a:r>
            <a:endParaRPr lang="tr-TR" sz="3200" dirty="0"/>
          </a:p>
        </p:txBody>
      </p:sp>
      <p:sp>
        <p:nvSpPr>
          <p:cNvPr id="9" name="Metin kutusu 8"/>
          <p:cNvSpPr txBox="1"/>
          <p:nvPr/>
        </p:nvSpPr>
        <p:spPr>
          <a:xfrm>
            <a:off x="370711" y="2276872"/>
            <a:ext cx="8513712" cy="2062103"/>
          </a:xfrm>
          <a:prstGeom prst="rect">
            <a:avLst/>
          </a:prstGeom>
          <a:noFill/>
        </p:spPr>
        <p:txBody>
          <a:bodyPr wrap="square" rtlCol="0">
            <a:spAutoFit/>
          </a:bodyPr>
          <a:lstStyle/>
          <a:p>
            <a:pPr marL="457200" indent="-457200">
              <a:buFont typeface="Wingdings" panose="05000000000000000000" pitchFamily="2" charset="2"/>
              <a:buChar char="q"/>
            </a:pPr>
            <a:r>
              <a:rPr lang="tr-TR" sz="3200" dirty="0" smtClean="0"/>
              <a:t>«…..tarihli ve …..sayılı» ibaresi kullanılır.</a:t>
            </a:r>
          </a:p>
          <a:p>
            <a:pPr marL="457200" indent="-457200">
              <a:buFont typeface="Wingdings" panose="05000000000000000000" pitchFamily="2" charset="2"/>
              <a:buChar char="q"/>
            </a:pPr>
            <a:r>
              <a:rPr lang="tr-TR" sz="3200" dirty="0" smtClean="0"/>
              <a:t>Gerçek kişi ise «…..’</a:t>
            </a:r>
            <a:r>
              <a:rPr lang="tr-TR" sz="3200" dirty="0" err="1" smtClean="0"/>
              <a:t>ın</a:t>
            </a:r>
            <a:r>
              <a:rPr lang="tr-TR" sz="3200" dirty="0" smtClean="0"/>
              <a:t> …..tarihli başvurusu.» biçiminde yazılır.</a:t>
            </a:r>
          </a:p>
          <a:p>
            <a:pPr marL="457200" indent="-457200">
              <a:buFont typeface="Wingdings" panose="05000000000000000000" pitchFamily="2" charset="2"/>
              <a:buChar char="q"/>
            </a:pPr>
            <a:endParaRPr lang="tr-TR" sz="3200" dirty="0" smtClean="0"/>
          </a:p>
        </p:txBody>
      </p:sp>
      <p:sp>
        <p:nvSpPr>
          <p:cNvPr id="6" name="Altbilgi Yer Tutucusu 5"/>
          <p:cNvSpPr>
            <a:spLocks noGrp="1"/>
          </p:cNvSpPr>
          <p:nvPr>
            <p:ph type="ftr" sz="quarter" idx="11"/>
          </p:nvPr>
        </p:nvSpPr>
        <p:spPr>
          <a:xfrm>
            <a:off x="8465768" y="6381328"/>
            <a:ext cx="434008" cy="365125"/>
          </a:xfrm>
        </p:spPr>
        <p:txBody>
          <a:bodyPr/>
          <a:lstStyle/>
          <a:p>
            <a:fld id="{62B42006-D64A-47BA-9500-C739B8DA0B24}" type="slidenum">
              <a:rPr lang="tr-TR" smtClean="0"/>
              <a:t>35</a:t>
            </a:fld>
            <a:endParaRPr lang="tr-TR" dirty="0"/>
          </a:p>
        </p:txBody>
      </p:sp>
    </p:spTree>
    <p:extLst>
      <p:ext uri="{BB962C8B-B14F-4D97-AF65-F5344CB8AC3E}">
        <p14:creationId xmlns:p14="http://schemas.microsoft.com/office/powerpoint/2010/main" val="34602298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36</a:t>
            </a:fld>
            <a:endParaRPr lang="tr-TR"/>
          </a:p>
        </p:txBody>
      </p:sp>
      <p:sp>
        <p:nvSpPr>
          <p:cNvPr id="4" name="Metin kutusu 3"/>
          <p:cNvSpPr txBox="1"/>
          <p:nvPr/>
        </p:nvSpPr>
        <p:spPr>
          <a:xfrm>
            <a:off x="395536" y="1052736"/>
            <a:ext cx="6215548" cy="584775"/>
          </a:xfrm>
          <a:prstGeom prst="rect">
            <a:avLst/>
          </a:prstGeom>
          <a:noFill/>
        </p:spPr>
        <p:txBody>
          <a:bodyPr wrap="square" rtlCol="0">
            <a:spAutoFit/>
          </a:bodyPr>
          <a:lstStyle/>
          <a:p>
            <a:r>
              <a:rPr lang="tr-TR" sz="3200" dirty="0" smtClean="0">
                <a:solidFill>
                  <a:srgbClr val="FF0000"/>
                </a:solidFill>
              </a:rPr>
              <a:t>İlgi (örnekler)</a:t>
            </a:r>
            <a:endParaRPr lang="tr-TR" sz="3200" dirty="0">
              <a:solidFill>
                <a:srgbClr val="FF0000"/>
              </a:solidFill>
            </a:endParaRPr>
          </a:p>
        </p:txBody>
      </p:sp>
      <p:sp>
        <p:nvSpPr>
          <p:cNvPr id="9" name="Metin kutusu 8"/>
          <p:cNvSpPr txBox="1"/>
          <p:nvPr/>
        </p:nvSpPr>
        <p:spPr>
          <a:xfrm>
            <a:off x="370711" y="2382834"/>
            <a:ext cx="8513712" cy="4524315"/>
          </a:xfrm>
          <a:prstGeom prst="rect">
            <a:avLst/>
          </a:prstGeom>
          <a:noFill/>
        </p:spPr>
        <p:txBody>
          <a:bodyPr wrap="square" rtlCol="0">
            <a:spAutoFit/>
          </a:bodyPr>
          <a:lstStyle/>
          <a:p>
            <a:r>
              <a:rPr lang="tr-TR" sz="3200" dirty="0" smtClean="0"/>
              <a:t>İlgi: a) 12/10/2014 tarihli </a:t>
            </a:r>
            <a:r>
              <a:rPr lang="tr-TR" sz="3200" dirty="0"/>
              <a:t>ve </a:t>
            </a:r>
            <a:r>
              <a:rPr lang="tr-TR" sz="3200" dirty="0" smtClean="0"/>
              <a:t>324567-902-</a:t>
            </a:r>
          </a:p>
          <a:p>
            <a:r>
              <a:rPr lang="tr-TR" sz="3200" dirty="0"/>
              <a:t> </a:t>
            </a:r>
            <a:r>
              <a:rPr lang="tr-TR" sz="3200" dirty="0" smtClean="0"/>
              <a:t>          E.555442 </a:t>
            </a:r>
            <a:r>
              <a:rPr lang="tr-TR" sz="3200" dirty="0"/>
              <a:t>sayılı </a:t>
            </a:r>
            <a:r>
              <a:rPr lang="tr-TR" sz="3200" dirty="0" smtClean="0"/>
              <a:t>yazımız.</a:t>
            </a:r>
          </a:p>
          <a:p>
            <a:r>
              <a:rPr lang="tr-TR" sz="3200" dirty="0"/>
              <a:t> </a:t>
            </a:r>
            <a:r>
              <a:rPr lang="tr-TR" sz="3200" dirty="0" smtClean="0"/>
              <a:t>      b) 18/12/2014 </a:t>
            </a:r>
            <a:r>
              <a:rPr lang="tr-TR" sz="3200" dirty="0"/>
              <a:t>tarihli ve </a:t>
            </a:r>
            <a:r>
              <a:rPr lang="tr-TR" sz="3200" dirty="0" smtClean="0"/>
              <a:t>567890-902-</a:t>
            </a:r>
          </a:p>
          <a:p>
            <a:r>
              <a:rPr lang="tr-TR" sz="3200" dirty="0"/>
              <a:t> </a:t>
            </a:r>
            <a:r>
              <a:rPr lang="tr-TR" sz="3200" dirty="0" smtClean="0"/>
              <a:t>          E.555442 </a:t>
            </a:r>
            <a:r>
              <a:rPr lang="tr-TR" sz="3200" dirty="0"/>
              <a:t>sayılı </a:t>
            </a:r>
            <a:r>
              <a:rPr lang="tr-TR" sz="3200" dirty="0" smtClean="0"/>
              <a:t>yazınız.</a:t>
            </a:r>
          </a:p>
          <a:p>
            <a:r>
              <a:rPr lang="tr-TR" sz="3200" dirty="0"/>
              <a:t> </a:t>
            </a:r>
            <a:r>
              <a:rPr lang="tr-TR" sz="3200" dirty="0" smtClean="0"/>
              <a:t>      c) Mikail </a:t>
            </a:r>
            <a:r>
              <a:rPr lang="tr-TR" sz="3200" dirty="0" err="1" smtClean="0"/>
              <a:t>ŞENYİĞİT’in</a:t>
            </a:r>
            <a:r>
              <a:rPr lang="tr-TR" sz="3200" dirty="0" smtClean="0"/>
              <a:t> 19/12/2014 tarihli</a:t>
            </a:r>
          </a:p>
          <a:p>
            <a:r>
              <a:rPr lang="tr-TR" sz="3200" dirty="0" smtClean="0"/>
              <a:t>          dilekçesi.</a:t>
            </a:r>
          </a:p>
          <a:p>
            <a:r>
              <a:rPr lang="tr-TR" sz="3200" dirty="0"/>
              <a:t> </a:t>
            </a:r>
            <a:r>
              <a:rPr lang="tr-TR" sz="3200" dirty="0" smtClean="0"/>
              <a:t>      ç) Milli Eğitim Bakanlığı (Personel </a:t>
            </a:r>
            <a:r>
              <a:rPr lang="tr-TR" sz="3200" dirty="0"/>
              <a:t>Genel </a:t>
            </a:r>
            <a:endParaRPr lang="tr-TR" sz="3200" dirty="0" smtClean="0"/>
          </a:p>
          <a:p>
            <a:r>
              <a:rPr lang="tr-TR" sz="3200" dirty="0"/>
              <a:t> </a:t>
            </a:r>
            <a:r>
              <a:rPr lang="tr-TR" sz="3200" dirty="0" smtClean="0"/>
              <a:t>          Müdürlüğü</a:t>
            </a:r>
            <a:r>
              <a:rPr lang="tr-TR" sz="3200" dirty="0"/>
              <a:t>)</a:t>
            </a:r>
            <a:r>
              <a:rPr lang="tr-TR" sz="3200" dirty="0" smtClean="0"/>
              <a:t>’</a:t>
            </a:r>
            <a:r>
              <a:rPr lang="tr-TR" sz="3200" dirty="0" err="1" smtClean="0"/>
              <a:t>nın</a:t>
            </a:r>
            <a:r>
              <a:rPr lang="tr-TR" sz="3200" dirty="0" smtClean="0"/>
              <a:t> </a:t>
            </a:r>
            <a:r>
              <a:rPr lang="tr-TR" sz="3200" dirty="0"/>
              <a:t>25/12/2014 tarihli </a:t>
            </a:r>
            <a:r>
              <a:rPr lang="tr-TR" sz="3200" dirty="0" smtClean="0"/>
              <a:t>ve</a:t>
            </a:r>
          </a:p>
          <a:p>
            <a:r>
              <a:rPr lang="tr-TR" sz="3200" dirty="0"/>
              <a:t> </a:t>
            </a:r>
            <a:r>
              <a:rPr lang="tr-TR" sz="3200" dirty="0" smtClean="0"/>
              <a:t>          97202150-902-E.555442 sayılı yazısı.</a:t>
            </a:r>
          </a:p>
        </p:txBody>
      </p:sp>
      <p:sp>
        <p:nvSpPr>
          <p:cNvPr id="6" name="Metin kutusu 5"/>
          <p:cNvSpPr txBox="1"/>
          <p:nvPr/>
        </p:nvSpPr>
        <p:spPr>
          <a:xfrm>
            <a:off x="1619672" y="1412776"/>
            <a:ext cx="5256584" cy="954107"/>
          </a:xfrm>
          <a:prstGeom prst="rect">
            <a:avLst/>
          </a:prstGeom>
          <a:noFill/>
        </p:spPr>
        <p:txBody>
          <a:bodyPr wrap="square" rtlCol="0">
            <a:spAutoFit/>
          </a:bodyPr>
          <a:lstStyle/>
          <a:p>
            <a:pPr algn="ctr"/>
            <a:r>
              <a:rPr lang="tr-TR" sz="2800" dirty="0" smtClean="0"/>
              <a:t>ANKARA VALİLİĞİNE</a:t>
            </a:r>
          </a:p>
          <a:p>
            <a:pPr algn="ctr"/>
            <a:r>
              <a:rPr lang="tr-TR" sz="2800" dirty="0" smtClean="0"/>
              <a:t>(İl Milli Eğitim Müdürlüğü)</a:t>
            </a:r>
            <a:endParaRPr lang="tr-TR" sz="2800" dirty="0"/>
          </a:p>
        </p:txBody>
      </p:sp>
      <p:sp>
        <p:nvSpPr>
          <p:cNvPr id="5" name="Altbilgi Yer Tutucusu 4"/>
          <p:cNvSpPr>
            <a:spLocks noGrp="1"/>
          </p:cNvSpPr>
          <p:nvPr>
            <p:ph type="ftr" sz="quarter" idx="11"/>
          </p:nvPr>
        </p:nvSpPr>
        <p:spPr>
          <a:xfrm>
            <a:off x="8378407" y="6309320"/>
            <a:ext cx="506016" cy="365125"/>
          </a:xfrm>
        </p:spPr>
        <p:txBody>
          <a:bodyPr/>
          <a:lstStyle/>
          <a:p>
            <a:fld id="{D9668B3A-E279-486F-AA6F-DF82244D1C16}" type="slidenum">
              <a:rPr lang="tr-TR" smtClean="0"/>
              <a:t>36</a:t>
            </a:fld>
            <a:endParaRPr lang="tr-TR" dirty="0"/>
          </a:p>
        </p:txBody>
      </p:sp>
    </p:spTree>
    <p:extLst>
      <p:ext uri="{BB962C8B-B14F-4D97-AF65-F5344CB8AC3E}">
        <p14:creationId xmlns:p14="http://schemas.microsoft.com/office/powerpoint/2010/main" val="28669893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37</a:t>
            </a:fld>
            <a:endParaRPr lang="tr-TR"/>
          </a:p>
        </p:txBody>
      </p:sp>
      <p:sp>
        <p:nvSpPr>
          <p:cNvPr id="4" name="Metin kutusu 3"/>
          <p:cNvSpPr txBox="1"/>
          <p:nvPr/>
        </p:nvSpPr>
        <p:spPr>
          <a:xfrm>
            <a:off x="395536" y="1052736"/>
            <a:ext cx="6215548" cy="584775"/>
          </a:xfrm>
          <a:prstGeom prst="rect">
            <a:avLst/>
          </a:prstGeom>
          <a:noFill/>
        </p:spPr>
        <p:txBody>
          <a:bodyPr wrap="square" rtlCol="0">
            <a:spAutoFit/>
          </a:bodyPr>
          <a:lstStyle/>
          <a:p>
            <a:r>
              <a:rPr lang="tr-TR" sz="3200" dirty="0" smtClean="0">
                <a:solidFill>
                  <a:srgbClr val="FF0000"/>
                </a:solidFill>
              </a:rPr>
              <a:t>METİN</a:t>
            </a:r>
            <a:endParaRPr lang="tr-TR" sz="3200" dirty="0">
              <a:solidFill>
                <a:srgbClr val="FF0000"/>
              </a:solidFill>
            </a:endParaRPr>
          </a:p>
        </p:txBody>
      </p:sp>
      <p:sp>
        <p:nvSpPr>
          <p:cNvPr id="9" name="Metin kutusu 8"/>
          <p:cNvSpPr txBox="1"/>
          <p:nvPr/>
        </p:nvSpPr>
        <p:spPr>
          <a:xfrm>
            <a:off x="332492" y="2564904"/>
            <a:ext cx="8513712" cy="584775"/>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İlgiden sonra bir satır boş bırakılarak yazılır</a:t>
            </a:r>
          </a:p>
        </p:txBody>
      </p:sp>
      <p:sp>
        <p:nvSpPr>
          <p:cNvPr id="6" name="Metin kutusu 5"/>
          <p:cNvSpPr txBox="1"/>
          <p:nvPr/>
        </p:nvSpPr>
        <p:spPr>
          <a:xfrm>
            <a:off x="907649" y="1538789"/>
            <a:ext cx="7984831" cy="954107"/>
          </a:xfrm>
          <a:prstGeom prst="rect">
            <a:avLst/>
          </a:prstGeom>
          <a:noFill/>
        </p:spPr>
        <p:txBody>
          <a:bodyPr wrap="square" rtlCol="0">
            <a:spAutoFit/>
          </a:bodyPr>
          <a:lstStyle/>
          <a:p>
            <a:r>
              <a:rPr lang="tr-TR" sz="2800" dirty="0" smtClean="0"/>
              <a:t>Yazıda maksadın ifade edildiği ilgi ile imza arasındaki kısımdır.</a:t>
            </a:r>
          </a:p>
        </p:txBody>
      </p:sp>
      <p:sp>
        <p:nvSpPr>
          <p:cNvPr id="7" name="Metin kutusu 6"/>
          <p:cNvSpPr txBox="1"/>
          <p:nvPr/>
        </p:nvSpPr>
        <p:spPr>
          <a:xfrm>
            <a:off x="323528" y="3284984"/>
            <a:ext cx="8513712" cy="584775"/>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İlgi yoksa 2 satır boş bırakılır.</a:t>
            </a:r>
          </a:p>
        </p:txBody>
      </p:sp>
      <p:sp>
        <p:nvSpPr>
          <p:cNvPr id="8" name="Metin kutusu 7"/>
          <p:cNvSpPr txBox="1"/>
          <p:nvPr/>
        </p:nvSpPr>
        <p:spPr>
          <a:xfrm>
            <a:off x="323528" y="3996353"/>
            <a:ext cx="8513712" cy="584775"/>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Kelime aralarında bir boşluk bırakılır</a:t>
            </a:r>
          </a:p>
        </p:txBody>
      </p:sp>
      <p:sp>
        <p:nvSpPr>
          <p:cNvPr id="10" name="Metin kutusu 9"/>
          <p:cNvSpPr txBox="1"/>
          <p:nvPr/>
        </p:nvSpPr>
        <p:spPr>
          <a:xfrm>
            <a:off x="323528" y="4644425"/>
            <a:ext cx="8513712" cy="1077218"/>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Noktalama işareti kendinden önce gelen kelimeye bitişik yazılır.</a:t>
            </a:r>
          </a:p>
        </p:txBody>
      </p:sp>
      <p:sp>
        <p:nvSpPr>
          <p:cNvPr id="11" name="Metin kutusu 10"/>
          <p:cNvSpPr txBox="1"/>
          <p:nvPr/>
        </p:nvSpPr>
        <p:spPr>
          <a:xfrm>
            <a:off x="323528" y="5796553"/>
            <a:ext cx="8513712" cy="584775"/>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Paragrafa 1.25 cm içerden başlanır.</a:t>
            </a:r>
          </a:p>
        </p:txBody>
      </p:sp>
      <p:sp>
        <p:nvSpPr>
          <p:cNvPr id="5" name="Altbilgi Yer Tutucusu 4"/>
          <p:cNvSpPr>
            <a:spLocks noGrp="1"/>
          </p:cNvSpPr>
          <p:nvPr>
            <p:ph type="ftr" sz="quarter" idx="11"/>
          </p:nvPr>
        </p:nvSpPr>
        <p:spPr>
          <a:xfrm>
            <a:off x="8355541" y="6381328"/>
            <a:ext cx="506016" cy="365125"/>
          </a:xfrm>
        </p:spPr>
        <p:txBody>
          <a:bodyPr/>
          <a:lstStyle/>
          <a:p>
            <a:fld id="{41E801B6-776D-4AD1-B52F-113A446FA960}" type="slidenum">
              <a:rPr lang="tr-TR" smtClean="0"/>
              <a:t>37</a:t>
            </a:fld>
            <a:endParaRPr lang="tr-TR" dirty="0"/>
          </a:p>
        </p:txBody>
      </p:sp>
    </p:spTree>
    <p:extLst>
      <p:ext uri="{BB962C8B-B14F-4D97-AF65-F5344CB8AC3E}">
        <p14:creationId xmlns:p14="http://schemas.microsoft.com/office/powerpoint/2010/main" val="16151506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p:bldP spid="8" grpId="0"/>
      <p:bldP spid="10" grpId="0"/>
      <p:bldP spid="1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38</a:t>
            </a:fld>
            <a:endParaRPr lang="tr-TR"/>
          </a:p>
        </p:txBody>
      </p:sp>
      <p:sp>
        <p:nvSpPr>
          <p:cNvPr id="4" name="Metin kutusu 3"/>
          <p:cNvSpPr txBox="1"/>
          <p:nvPr/>
        </p:nvSpPr>
        <p:spPr>
          <a:xfrm>
            <a:off x="395536" y="1052736"/>
            <a:ext cx="6215548" cy="584775"/>
          </a:xfrm>
          <a:prstGeom prst="rect">
            <a:avLst/>
          </a:prstGeom>
          <a:noFill/>
        </p:spPr>
        <p:txBody>
          <a:bodyPr wrap="square" rtlCol="0">
            <a:spAutoFit/>
          </a:bodyPr>
          <a:lstStyle/>
          <a:p>
            <a:r>
              <a:rPr lang="tr-TR" sz="3200" dirty="0" smtClean="0">
                <a:solidFill>
                  <a:srgbClr val="FF0000"/>
                </a:solidFill>
              </a:rPr>
              <a:t>METİN</a:t>
            </a:r>
            <a:endParaRPr lang="tr-TR" sz="3200" dirty="0">
              <a:solidFill>
                <a:srgbClr val="FF0000"/>
              </a:solidFill>
            </a:endParaRPr>
          </a:p>
        </p:txBody>
      </p:sp>
      <p:sp>
        <p:nvSpPr>
          <p:cNvPr id="9" name="Metin kutusu 8"/>
          <p:cNvSpPr txBox="1"/>
          <p:nvPr/>
        </p:nvSpPr>
        <p:spPr>
          <a:xfrm>
            <a:off x="332492" y="2132856"/>
            <a:ext cx="8513712" cy="584775"/>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Paragraflar harf yada rakam ile başlayabilir</a:t>
            </a:r>
          </a:p>
        </p:txBody>
      </p:sp>
      <p:sp>
        <p:nvSpPr>
          <p:cNvPr id="7" name="Metin kutusu 6"/>
          <p:cNvSpPr txBox="1"/>
          <p:nvPr/>
        </p:nvSpPr>
        <p:spPr>
          <a:xfrm>
            <a:off x="323528" y="2852936"/>
            <a:ext cx="8513712" cy="584775"/>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Metin iki yana yaslı olarak yazılır.</a:t>
            </a:r>
          </a:p>
        </p:txBody>
      </p:sp>
      <p:sp>
        <p:nvSpPr>
          <p:cNvPr id="8" name="Metin kutusu 7"/>
          <p:cNvSpPr txBox="1"/>
          <p:nvPr/>
        </p:nvSpPr>
        <p:spPr>
          <a:xfrm>
            <a:off x="323528" y="3564305"/>
            <a:ext cx="8513712" cy="584775"/>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Paragraflar arasında satır boşluğu bırakılmaz.</a:t>
            </a:r>
          </a:p>
        </p:txBody>
      </p:sp>
      <p:sp>
        <p:nvSpPr>
          <p:cNvPr id="10" name="Metin kutusu 9"/>
          <p:cNvSpPr txBox="1"/>
          <p:nvPr/>
        </p:nvSpPr>
        <p:spPr>
          <a:xfrm>
            <a:off x="323528" y="4212377"/>
            <a:ext cx="8513712" cy="1569660"/>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solidFill>
                  <a:srgbClr val="FF0000"/>
                </a:solidFill>
              </a:rPr>
              <a:t>Yazı bir sayfadan fazla ise:</a:t>
            </a:r>
          </a:p>
          <a:p>
            <a:r>
              <a:rPr lang="tr-TR" sz="3200" dirty="0" smtClean="0"/>
              <a:t>       Sayı, Tarih, Konu, ilgi                    </a:t>
            </a:r>
            <a:r>
              <a:rPr lang="tr-TR" sz="3200" u="sng" dirty="0" smtClean="0"/>
              <a:t>ilk sayfada</a:t>
            </a:r>
          </a:p>
          <a:p>
            <a:r>
              <a:rPr lang="tr-TR" sz="3200" dirty="0" smtClean="0"/>
              <a:t>       İmza, ek, dağıtım ve iletişim         </a:t>
            </a:r>
            <a:r>
              <a:rPr lang="tr-TR" sz="3200" u="sng" dirty="0" smtClean="0"/>
              <a:t>son sayfada</a:t>
            </a:r>
          </a:p>
        </p:txBody>
      </p:sp>
      <p:sp>
        <p:nvSpPr>
          <p:cNvPr id="5" name="Sağ Ok 4"/>
          <p:cNvSpPr/>
          <p:nvPr/>
        </p:nvSpPr>
        <p:spPr>
          <a:xfrm>
            <a:off x="5076056" y="4941168"/>
            <a:ext cx="153502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Sağ Ok 11"/>
          <p:cNvSpPr/>
          <p:nvPr/>
        </p:nvSpPr>
        <p:spPr>
          <a:xfrm>
            <a:off x="5724128" y="5420108"/>
            <a:ext cx="93610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Altbilgi Yer Tutucusu 10"/>
          <p:cNvSpPr>
            <a:spLocks noGrp="1"/>
          </p:cNvSpPr>
          <p:nvPr>
            <p:ph type="ftr" sz="quarter" idx="11"/>
          </p:nvPr>
        </p:nvSpPr>
        <p:spPr>
          <a:xfrm>
            <a:off x="8393469" y="6309320"/>
            <a:ext cx="434008" cy="365125"/>
          </a:xfrm>
        </p:spPr>
        <p:txBody>
          <a:bodyPr/>
          <a:lstStyle/>
          <a:p>
            <a:fld id="{2A5ACF6F-D19A-4AFB-B993-241D874EFD2B}" type="slidenum">
              <a:rPr lang="tr-TR" smtClean="0"/>
              <a:t>38</a:t>
            </a:fld>
            <a:endParaRPr lang="tr-TR" dirty="0"/>
          </a:p>
        </p:txBody>
      </p:sp>
    </p:spTree>
    <p:extLst>
      <p:ext uri="{BB962C8B-B14F-4D97-AF65-F5344CB8AC3E}">
        <p14:creationId xmlns:p14="http://schemas.microsoft.com/office/powerpoint/2010/main" val="34199050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p:bldP spid="8" grpId="0"/>
      <p:bldP spid="1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39</a:t>
            </a:fld>
            <a:endParaRPr lang="tr-TR"/>
          </a:p>
        </p:txBody>
      </p:sp>
      <p:sp>
        <p:nvSpPr>
          <p:cNvPr id="4" name="Metin kutusu 3"/>
          <p:cNvSpPr txBox="1"/>
          <p:nvPr/>
        </p:nvSpPr>
        <p:spPr>
          <a:xfrm>
            <a:off x="395536" y="1052736"/>
            <a:ext cx="6215548" cy="584775"/>
          </a:xfrm>
          <a:prstGeom prst="rect">
            <a:avLst/>
          </a:prstGeom>
          <a:noFill/>
        </p:spPr>
        <p:txBody>
          <a:bodyPr wrap="square" rtlCol="0">
            <a:spAutoFit/>
          </a:bodyPr>
          <a:lstStyle/>
          <a:p>
            <a:r>
              <a:rPr lang="tr-TR" sz="3200" dirty="0" smtClean="0">
                <a:solidFill>
                  <a:srgbClr val="FF0000"/>
                </a:solidFill>
              </a:rPr>
              <a:t>METİN</a:t>
            </a:r>
            <a:endParaRPr lang="tr-TR" sz="3200" dirty="0">
              <a:solidFill>
                <a:srgbClr val="FF0000"/>
              </a:solidFill>
            </a:endParaRPr>
          </a:p>
        </p:txBody>
      </p:sp>
      <p:sp>
        <p:nvSpPr>
          <p:cNvPr id="9" name="Metin kutusu 8"/>
          <p:cNvSpPr txBox="1"/>
          <p:nvPr/>
        </p:nvSpPr>
        <p:spPr>
          <a:xfrm>
            <a:off x="332492" y="1556792"/>
            <a:ext cx="8513712" cy="584775"/>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Metinde karmaşık cümlelere yer vermeyiniz.</a:t>
            </a:r>
          </a:p>
        </p:txBody>
      </p:sp>
      <p:sp>
        <p:nvSpPr>
          <p:cNvPr id="7" name="Metin kutusu 6"/>
          <p:cNvSpPr txBox="1"/>
          <p:nvPr/>
        </p:nvSpPr>
        <p:spPr>
          <a:xfrm>
            <a:off x="323528" y="2132856"/>
            <a:ext cx="8513712" cy="1077218"/>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Yazışma dilini kullanınız. (sizli/bizli ifadelerden kaçınınız)</a:t>
            </a:r>
          </a:p>
        </p:txBody>
      </p:sp>
      <p:sp>
        <p:nvSpPr>
          <p:cNvPr id="10" name="Metin kutusu 9"/>
          <p:cNvSpPr txBox="1"/>
          <p:nvPr/>
        </p:nvSpPr>
        <p:spPr>
          <a:xfrm>
            <a:off x="323528" y="3284984"/>
            <a:ext cx="8513712" cy="584775"/>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Çok uzun cümleler kurmayınız.</a:t>
            </a:r>
          </a:p>
        </p:txBody>
      </p:sp>
      <p:sp>
        <p:nvSpPr>
          <p:cNvPr id="11" name="Metin kutusu 10"/>
          <p:cNvSpPr txBox="1"/>
          <p:nvPr/>
        </p:nvSpPr>
        <p:spPr>
          <a:xfrm>
            <a:off x="323528" y="3933056"/>
            <a:ext cx="8513712" cy="1569660"/>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TDK Dil bilgisi kurallarına göre yazım kılavuzu ve Türkçe sözlük esas alınarak anlamlı ve özlü olarak yazınız.</a:t>
            </a:r>
          </a:p>
        </p:txBody>
      </p:sp>
      <p:sp>
        <p:nvSpPr>
          <p:cNvPr id="5" name="Altbilgi Yer Tutucusu 4"/>
          <p:cNvSpPr>
            <a:spLocks noGrp="1"/>
          </p:cNvSpPr>
          <p:nvPr>
            <p:ph type="ftr" sz="quarter" idx="11"/>
          </p:nvPr>
        </p:nvSpPr>
        <p:spPr>
          <a:xfrm>
            <a:off x="8331224" y="6378426"/>
            <a:ext cx="506016" cy="365125"/>
          </a:xfrm>
        </p:spPr>
        <p:txBody>
          <a:bodyPr/>
          <a:lstStyle/>
          <a:p>
            <a:fld id="{F61FA73D-FA98-4428-82C3-D43E6C5EBDD2}" type="slidenum">
              <a:rPr lang="tr-TR" smtClean="0"/>
              <a:t>39</a:t>
            </a:fld>
            <a:endParaRPr lang="tr-TR" dirty="0"/>
          </a:p>
        </p:txBody>
      </p:sp>
      <p:sp>
        <p:nvSpPr>
          <p:cNvPr id="12" name="Metin kutusu 11"/>
          <p:cNvSpPr txBox="1"/>
          <p:nvPr/>
        </p:nvSpPr>
        <p:spPr>
          <a:xfrm>
            <a:off x="323528" y="5580529"/>
            <a:ext cx="8513712" cy="584775"/>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Giriş – Gelişme ve </a:t>
            </a:r>
            <a:r>
              <a:rPr lang="tr-TR" sz="3200" smtClean="0"/>
              <a:t>Sonuç Mantığı ile yazınız.</a:t>
            </a:r>
            <a:endParaRPr lang="tr-TR" sz="3200" dirty="0" smtClean="0"/>
          </a:p>
        </p:txBody>
      </p:sp>
    </p:spTree>
    <p:extLst>
      <p:ext uri="{BB962C8B-B14F-4D97-AF65-F5344CB8AC3E}">
        <p14:creationId xmlns:p14="http://schemas.microsoft.com/office/powerpoint/2010/main" val="21286406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solidFill>
                  <a:schemeClr val="bg1"/>
                </a:solidFill>
              </a:rPr>
              <a:t>Resmi Yazışma Kuralları</a:t>
            </a:r>
          </a:p>
        </p:txBody>
      </p:sp>
      <p:sp>
        <p:nvSpPr>
          <p:cNvPr id="3" name="Slayt Numarası Yer Tutucusu 2"/>
          <p:cNvSpPr>
            <a:spLocks noGrp="1"/>
          </p:cNvSpPr>
          <p:nvPr>
            <p:ph type="sldNum" sz="quarter" idx="12"/>
          </p:nvPr>
        </p:nvSpPr>
        <p:spPr/>
        <p:txBody>
          <a:bodyPr/>
          <a:lstStyle/>
          <a:p>
            <a:fld id="{72391017-8096-4689-B84C-A42413263633}" type="slidenum">
              <a:rPr lang="tr-TR" smtClean="0"/>
              <a:pPr/>
              <a:t>4</a:t>
            </a:fld>
            <a:endParaRPr lang="tr-TR"/>
          </a:p>
        </p:txBody>
      </p:sp>
      <p:sp>
        <p:nvSpPr>
          <p:cNvPr id="4" name="İçerik Yer Tutucusu 3"/>
          <p:cNvSpPr>
            <a:spLocks noGrp="1"/>
          </p:cNvSpPr>
          <p:nvPr>
            <p:ph sz="quarter" idx="1"/>
          </p:nvPr>
        </p:nvSpPr>
        <p:spPr>
          <a:xfrm>
            <a:off x="251520" y="1565503"/>
            <a:ext cx="8514528" cy="4959842"/>
          </a:xfrm>
        </p:spPr>
        <p:txBody>
          <a:bodyPr/>
          <a:lstStyle/>
          <a:p>
            <a:pPr>
              <a:buClrTx/>
              <a:buFont typeface="Wingdings" panose="05000000000000000000" pitchFamily="2" charset="2"/>
              <a:buChar char="v"/>
            </a:pPr>
            <a:r>
              <a:rPr lang="tr-TR" dirty="0" smtClean="0">
                <a:solidFill>
                  <a:srgbClr val="FF0000"/>
                </a:solidFill>
              </a:rPr>
              <a:t>Aidiyet Zinciri: </a:t>
            </a:r>
            <a:r>
              <a:rPr lang="tr-TR" dirty="0" smtClean="0"/>
              <a:t>Belgenin hazırlanmasından tasfiyesine kadar olan süreç</a:t>
            </a:r>
          </a:p>
          <a:p>
            <a:pPr>
              <a:buClrTx/>
              <a:buFont typeface="Wingdings" panose="05000000000000000000" pitchFamily="2" charset="2"/>
              <a:buChar char="v"/>
            </a:pPr>
            <a:r>
              <a:rPr lang="tr-TR" dirty="0" smtClean="0">
                <a:solidFill>
                  <a:srgbClr val="FF0000"/>
                </a:solidFill>
              </a:rPr>
              <a:t>Belge: </a:t>
            </a:r>
            <a:r>
              <a:rPr lang="tr-TR" dirty="0" smtClean="0"/>
              <a:t>Kurumlar tarafından hazırlanan, ait olduğu işlem için delil teşkil eden imzalanmış ve EBYS kayıt işlemi görmüş belge yada doküman</a:t>
            </a:r>
          </a:p>
          <a:p>
            <a:pPr>
              <a:buClrTx/>
              <a:buFont typeface="Wingdings" panose="05000000000000000000" pitchFamily="2" charset="2"/>
              <a:buChar char="v"/>
            </a:pPr>
            <a:r>
              <a:rPr lang="tr-TR" dirty="0" smtClean="0">
                <a:solidFill>
                  <a:srgbClr val="FF0000"/>
                </a:solidFill>
              </a:rPr>
              <a:t>Devlet Teşkilatı Merkezi Kayıt Sistemi (DETSİS): </a:t>
            </a:r>
            <a:r>
              <a:rPr lang="tr-TR" dirty="0" smtClean="0"/>
              <a:t>İdarelerin Merkez, Taşra ve Yurtdışı teşkilatındaki birimlerinin numarası ile tanımlandığı alt sistem. Kamu Bilgi Yönetim Sistemi (KAYSİS)</a:t>
            </a:r>
          </a:p>
          <a:p>
            <a:pPr>
              <a:buClrTx/>
              <a:buFont typeface="Wingdings" panose="05000000000000000000" pitchFamily="2" charset="2"/>
              <a:buChar char="v"/>
            </a:pPr>
            <a:endParaRPr lang="tr-TR" dirty="0"/>
          </a:p>
          <a:p>
            <a:pPr>
              <a:buClrTx/>
              <a:buFont typeface="Wingdings" panose="05000000000000000000" pitchFamily="2" charset="2"/>
              <a:buChar char="v"/>
            </a:pPr>
            <a:endParaRPr lang="tr-TR" dirty="0" smtClean="0"/>
          </a:p>
          <a:p>
            <a:pPr>
              <a:buClrTx/>
              <a:buFont typeface="Wingdings" panose="05000000000000000000" pitchFamily="2" charset="2"/>
              <a:buChar char="v"/>
            </a:pPr>
            <a:endParaRPr lang="tr-TR" dirty="0" smtClean="0"/>
          </a:p>
          <a:p>
            <a:pPr>
              <a:buClrTx/>
              <a:buFont typeface="Wingdings" panose="05000000000000000000" pitchFamily="2" charset="2"/>
              <a:buChar char="v"/>
            </a:pPr>
            <a:endParaRPr lang="tr-TR" dirty="0"/>
          </a:p>
        </p:txBody>
      </p:sp>
      <p:sp>
        <p:nvSpPr>
          <p:cNvPr id="5" name="Metin kutusu 4"/>
          <p:cNvSpPr txBox="1"/>
          <p:nvPr/>
        </p:nvSpPr>
        <p:spPr>
          <a:xfrm>
            <a:off x="2267744" y="980728"/>
            <a:ext cx="3816424" cy="584775"/>
          </a:xfrm>
          <a:prstGeom prst="rect">
            <a:avLst/>
          </a:prstGeom>
          <a:noFill/>
        </p:spPr>
        <p:txBody>
          <a:bodyPr wrap="square" rtlCol="0">
            <a:spAutoFit/>
          </a:bodyPr>
          <a:lstStyle/>
          <a:p>
            <a:pPr algn="ctr"/>
            <a:r>
              <a:rPr lang="tr-TR" sz="3200" dirty="0" smtClean="0">
                <a:solidFill>
                  <a:srgbClr val="FF0000"/>
                </a:solidFill>
              </a:rPr>
              <a:t>TANIMLAR</a:t>
            </a:r>
            <a:endParaRPr lang="tr-TR" sz="3200" dirty="0">
              <a:solidFill>
                <a:srgbClr val="FF0000"/>
              </a:solidFill>
            </a:endParaRPr>
          </a:p>
        </p:txBody>
      </p:sp>
      <p:sp>
        <p:nvSpPr>
          <p:cNvPr id="6" name="Altbilgi Yer Tutucusu 5"/>
          <p:cNvSpPr>
            <a:spLocks noGrp="1"/>
          </p:cNvSpPr>
          <p:nvPr>
            <p:ph type="ftr" sz="quarter" idx="11"/>
          </p:nvPr>
        </p:nvSpPr>
        <p:spPr>
          <a:xfrm>
            <a:off x="8172400" y="6309320"/>
            <a:ext cx="594587" cy="365125"/>
          </a:xfrm>
        </p:spPr>
        <p:txBody>
          <a:bodyPr/>
          <a:lstStyle/>
          <a:p>
            <a:fld id="{F0DE6A1C-07FE-43C4-A9E4-99413D29F331}" type="slidenum">
              <a:rPr lang="tr-TR" smtClean="0"/>
              <a:t>4</a:t>
            </a:fld>
            <a:endParaRPr lang="tr-TR" dirty="0"/>
          </a:p>
        </p:txBody>
      </p:sp>
    </p:spTree>
    <p:extLst>
      <p:ext uri="{BB962C8B-B14F-4D97-AF65-F5344CB8AC3E}">
        <p14:creationId xmlns:p14="http://schemas.microsoft.com/office/powerpoint/2010/main" val="1659275756"/>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40</a:t>
            </a:fld>
            <a:endParaRPr lang="tr-TR"/>
          </a:p>
        </p:txBody>
      </p:sp>
      <p:sp>
        <p:nvSpPr>
          <p:cNvPr id="4" name="Metin kutusu 3"/>
          <p:cNvSpPr txBox="1"/>
          <p:nvPr/>
        </p:nvSpPr>
        <p:spPr>
          <a:xfrm>
            <a:off x="395536" y="1052736"/>
            <a:ext cx="6215548" cy="584775"/>
          </a:xfrm>
          <a:prstGeom prst="rect">
            <a:avLst/>
          </a:prstGeom>
          <a:noFill/>
        </p:spPr>
        <p:txBody>
          <a:bodyPr wrap="square" rtlCol="0">
            <a:spAutoFit/>
          </a:bodyPr>
          <a:lstStyle/>
          <a:p>
            <a:r>
              <a:rPr lang="tr-TR" sz="3200" dirty="0" smtClean="0">
                <a:solidFill>
                  <a:srgbClr val="FF0000"/>
                </a:solidFill>
              </a:rPr>
              <a:t>METİN</a:t>
            </a:r>
            <a:endParaRPr lang="tr-TR" sz="3200" dirty="0">
              <a:solidFill>
                <a:srgbClr val="FF0000"/>
              </a:solidFill>
            </a:endParaRPr>
          </a:p>
        </p:txBody>
      </p:sp>
      <p:sp>
        <p:nvSpPr>
          <p:cNvPr id="9" name="Metin kutusu 8"/>
          <p:cNvSpPr txBox="1"/>
          <p:nvPr/>
        </p:nvSpPr>
        <p:spPr>
          <a:xfrm>
            <a:off x="332492" y="1628800"/>
            <a:ext cx="8513712" cy="1077218"/>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Metin içinde geçen sayılar rakam veya harfle yazılabilir.     «66 (altmışaltı)»</a:t>
            </a:r>
          </a:p>
        </p:txBody>
      </p:sp>
      <p:sp>
        <p:nvSpPr>
          <p:cNvPr id="7" name="Metin kutusu 6"/>
          <p:cNvSpPr txBox="1"/>
          <p:nvPr/>
        </p:nvSpPr>
        <p:spPr>
          <a:xfrm>
            <a:off x="323528" y="2852936"/>
            <a:ext cx="8513712" cy="1569660"/>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Dört ve dörtten çok haneli sayılır üçlü gruplara ayrılarak yazılır. Kesirler virgülle ayrılır.</a:t>
            </a:r>
          </a:p>
          <a:p>
            <a:r>
              <a:rPr lang="tr-TR" sz="3200" dirty="0"/>
              <a:t> </a:t>
            </a:r>
            <a:r>
              <a:rPr lang="tr-TR" sz="3200" dirty="0" smtClean="0"/>
              <a:t>         </a:t>
            </a:r>
            <a:r>
              <a:rPr lang="tr-TR" sz="3200" dirty="0" smtClean="0">
                <a:solidFill>
                  <a:schemeClr val="tx2">
                    <a:lumMod val="75000"/>
                  </a:schemeClr>
                </a:solidFill>
              </a:rPr>
              <a:t>(25.682  - 152,25 gibi)</a:t>
            </a:r>
          </a:p>
        </p:txBody>
      </p:sp>
      <p:sp>
        <p:nvSpPr>
          <p:cNvPr id="10" name="Metin kutusu 9"/>
          <p:cNvSpPr txBox="1"/>
          <p:nvPr/>
        </p:nvSpPr>
        <p:spPr>
          <a:xfrm>
            <a:off x="323528" y="4500409"/>
            <a:ext cx="8513712" cy="584775"/>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TDK Yazım </a:t>
            </a:r>
            <a:r>
              <a:rPr lang="tr-TR" sz="3200" dirty="0" err="1" smtClean="0"/>
              <a:t>Klavuzu</a:t>
            </a:r>
            <a:r>
              <a:rPr lang="tr-TR" sz="3200" dirty="0" smtClean="0"/>
              <a:t> ve Türkçe Sözlük esas alınır.</a:t>
            </a:r>
          </a:p>
        </p:txBody>
      </p:sp>
      <p:sp>
        <p:nvSpPr>
          <p:cNvPr id="11" name="Metin kutusu 10"/>
          <p:cNvSpPr txBox="1"/>
          <p:nvPr/>
        </p:nvSpPr>
        <p:spPr>
          <a:xfrm>
            <a:off x="323528" y="5301208"/>
            <a:ext cx="8513712" cy="1077218"/>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Yabancı kelimelere yer verilmez. Verilirse parantez içinde anlamı yazılır.</a:t>
            </a:r>
          </a:p>
        </p:txBody>
      </p:sp>
      <p:sp>
        <p:nvSpPr>
          <p:cNvPr id="5" name="Altbilgi Yer Tutucusu 4"/>
          <p:cNvSpPr>
            <a:spLocks noGrp="1"/>
          </p:cNvSpPr>
          <p:nvPr>
            <p:ph type="ftr" sz="quarter" idx="11"/>
          </p:nvPr>
        </p:nvSpPr>
        <p:spPr>
          <a:xfrm>
            <a:off x="8331224" y="6378426"/>
            <a:ext cx="506016" cy="365125"/>
          </a:xfrm>
        </p:spPr>
        <p:txBody>
          <a:bodyPr/>
          <a:lstStyle/>
          <a:p>
            <a:fld id="{F61FA73D-FA98-4428-82C3-D43E6C5EBDD2}" type="slidenum">
              <a:rPr lang="tr-TR" smtClean="0"/>
              <a:t>40</a:t>
            </a:fld>
            <a:endParaRPr lang="tr-TR" dirty="0"/>
          </a:p>
        </p:txBody>
      </p:sp>
    </p:spTree>
    <p:extLst>
      <p:ext uri="{BB962C8B-B14F-4D97-AF65-F5344CB8AC3E}">
        <p14:creationId xmlns:p14="http://schemas.microsoft.com/office/powerpoint/2010/main" val="23199621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p:bldP spid="10" grpId="0"/>
      <p:bldP spid="1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41</a:t>
            </a:fld>
            <a:endParaRPr lang="tr-TR"/>
          </a:p>
        </p:txBody>
      </p:sp>
      <p:sp>
        <p:nvSpPr>
          <p:cNvPr id="4" name="Metin kutusu 3"/>
          <p:cNvSpPr txBox="1"/>
          <p:nvPr/>
        </p:nvSpPr>
        <p:spPr>
          <a:xfrm>
            <a:off x="395536" y="908720"/>
            <a:ext cx="6215548" cy="584775"/>
          </a:xfrm>
          <a:prstGeom prst="rect">
            <a:avLst/>
          </a:prstGeom>
          <a:noFill/>
        </p:spPr>
        <p:txBody>
          <a:bodyPr wrap="square" rtlCol="0">
            <a:spAutoFit/>
          </a:bodyPr>
          <a:lstStyle/>
          <a:p>
            <a:r>
              <a:rPr lang="tr-TR" sz="3200" dirty="0" smtClean="0">
                <a:solidFill>
                  <a:srgbClr val="FF0000"/>
                </a:solidFill>
              </a:rPr>
              <a:t>METİN</a:t>
            </a:r>
            <a:endParaRPr lang="tr-TR" sz="3200" dirty="0">
              <a:solidFill>
                <a:srgbClr val="FF0000"/>
              </a:solidFill>
            </a:endParaRPr>
          </a:p>
        </p:txBody>
      </p:sp>
      <p:sp>
        <p:nvSpPr>
          <p:cNvPr id="9" name="Metin kutusu 8"/>
          <p:cNvSpPr txBox="1"/>
          <p:nvPr/>
        </p:nvSpPr>
        <p:spPr>
          <a:xfrm>
            <a:off x="332492" y="1412776"/>
            <a:ext cx="8513712" cy="2062103"/>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Kısaltma kullanılacaksa ilk yazıldığı yerde açık şekilde sonra parantez içinde kısaltma yazılır.</a:t>
            </a:r>
          </a:p>
          <a:p>
            <a:r>
              <a:rPr lang="tr-TR" sz="3200" dirty="0"/>
              <a:t> </a:t>
            </a:r>
            <a:r>
              <a:rPr lang="tr-TR" sz="3200" dirty="0" smtClean="0"/>
              <a:t>       </a:t>
            </a:r>
            <a:r>
              <a:rPr lang="tr-TR" sz="3200" dirty="0" smtClean="0">
                <a:solidFill>
                  <a:schemeClr val="tx2">
                    <a:lumMod val="75000"/>
                  </a:schemeClr>
                </a:solidFill>
              </a:rPr>
              <a:t>Milli Eğitim Bakanlığı (MEB)</a:t>
            </a:r>
          </a:p>
          <a:p>
            <a:r>
              <a:rPr lang="tr-TR" sz="3200" dirty="0">
                <a:solidFill>
                  <a:schemeClr val="tx2">
                    <a:lumMod val="75000"/>
                  </a:schemeClr>
                </a:solidFill>
              </a:rPr>
              <a:t> </a:t>
            </a:r>
            <a:r>
              <a:rPr lang="tr-TR" sz="3200" dirty="0" smtClean="0">
                <a:solidFill>
                  <a:schemeClr val="tx2">
                    <a:lumMod val="75000"/>
                  </a:schemeClr>
                </a:solidFill>
              </a:rPr>
              <a:t>       Milli Eğitim Bakanlığı Bilişim Sistemi (MEBBİS)</a:t>
            </a:r>
          </a:p>
        </p:txBody>
      </p:sp>
      <p:sp>
        <p:nvSpPr>
          <p:cNvPr id="10" name="Metin kutusu 9"/>
          <p:cNvSpPr txBox="1"/>
          <p:nvPr/>
        </p:nvSpPr>
        <p:spPr>
          <a:xfrm>
            <a:off x="323528" y="3501008"/>
            <a:ext cx="8513712" cy="1077218"/>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Alt makamlara rica, üst ve denk makamlara arz edilir.</a:t>
            </a:r>
          </a:p>
        </p:txBody>
      </p:sp>
      <p:sp>
        <p:nvSpPr>
          <p:cNvPr id="11" name="Metin kutusu 10"/>
          <p:cNvSpPr txBox="1"/>
          <p:nvPr/>
        </p:nvSpPr>
        <p:spPr>
          <a:xfrm>
            <a:off x="323528" y="4581128"/>
            <a:ext cx="8513712" cy="1077218"/>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Üst ve alt makamlara aynı anda gidecek yazılarda «</a:t>
            </a:r>
            <a:r>
              <a:rPr lang="tr-TR" sz="3200" dirty="0" smtClean="0">
                <a:solidFill>
                  <a:srgbClr val="FF0000"/>
                </a:solidFill>
              </a:rPr>
              <a:t>arz ve rica ederim</a:t>
            </a:r>
            <a:r>
              <a:rPr lang="tr-TR" sz="3200" dirty="0" smtClean="0"/>
              <a:t>.» ifadesi kullanılır</a:t>
            </a:r>
          </a:p>
        </p:txBody>
      </p:sp>
      <p:sp>
        <p:nvSpPr>
          <p:cNvPr id="12" name="Metin kutusu 11"/>
          <p:cNvSpPr txBox="1"/>
          <p:nvPr/>
        </p:nvSpPr>
        <p:spPr>
          <a:xfrm>
            <a:off x="251520" y="5664150"/>
            <a:ext cx="8513712" cy="954107"/>
          </a:xfrm>
          <a:prstGeom prst="rect">
            <a:avLst/>
          </a:prstGeom>
          <a:noFill/>
        </p:spPr>
        <p:txBody>
          <a:bodyPr wrap="square" rtlCol="0">
            <a:spAutoFit/>
          </a:bodyPr>
          <a:lstStyle/>
          <a:p>
            <a:pPr marL="457200" indent="-457200">
              <a:buFont typeface="Wingdings" panose="05000000000000000000" pitchFamily="2" charset="2"/>
              <a:buChar char="ü"/>
            </a:pPr>
            <a:r>
              <a:rPr lang="tr-TR" sz="2800" dirty="0" smtClean="0"/>
              <a:t>Gerçek kişilere yazılan yazılarda «Saygılarımla, İyi dileklerimle» veya «Bilgilerinize sunulur.» denilebilir</a:t>
            </a:r>
            <a:endParaRPr lang="tr-TR" sz="3200" dirty="0" smtClean="0"/>
          </a:p>
        </p:txBody>
      </p:sp>
      <p:sp>
        <p:nvSpPr>
          <p:cNvPr id="5" name="Altbilgi Yer Tutucusu 4"/>
          <p:cNvSpPr>
            <a:spLocks noGrp="1"/>
          </p:cNvSpPr>
          <p:nvPr>
            <p:ph type="ftr" sz="quarter" idx="11"/>
          </p:nvPr>
        </p:nvSpPr>
        <p:spPr>
          <a:xfrm>
            <a:off x="8548228" y="6272168"/>
            <a:ext cx="434008" cy="365125"/>
          </a:xfrm>
        </p:spPr>
        <p:txBody>
          <a:bodyPr/>
          <a:lstStyle/>
          <a:p>
            <a:fld id="{FC501E06-FE70-4DC3-BC81-03A2F81701A9}" type="slidenum">
              <a:rPr lang="tr-TR" smtClean="0"/>
              <a:t>41</a:t>
            </a:fld>
            <a:endParaRPr lang="tr-TR" dirty="0"/>
          </a:p>
        </p:txBody>
      </p:sp>
    </p:spTree>
    <p:extLst>
      <p:ext uri="{BB962C8B-B14F-4D97-AF65-F5344CB8AC3E}">
        <p14:creationId xmlns:p14="http://schemas.microsoft.com/office/powerpoint/2010/main" val="19267764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42</a:t>
            </a:fld>
            <a:endParaRPr lang="tr-TR"/>
          </a:p>
        </p:txBody>
      </p:sp>
      <p:sp>
        <p:nvSpPr>
          <p:cNvPr id="4" name="Metin kutusu 3"/>
          <p:cNvSpPr txBox="1"/>
          <p:nvPr/>
        </p:nvSpPr>
        <p:spPr>
          <a:xfrm>
            <a:off x="395536" y="908720"/>
            <a:ext cx="8568952" cy="1077218"/>
          </a:xfrm>
          <a:prstGeom prst="rect">
            <a:avLst/>
          </a:prstGeom>
          <a:noFill/>
        </p:spPr>
        <p:txBody>
          <a:bodyPr wrap="square" rtlCol="0">
            <a:spAutoFit/>
          </a:bodyPr>
          <a:lstStyle/>
          <a:p>
            <a:r>
              <a:rPr lang="tr-TR" sz="3200" dirty="0" smtClean="0">
                <a:solidFill>
                  <a:srgbClr val="FF0000"/>
                </a:solidFill>
              </a:rPr>
              <a:t>İMZA: </a:t>
            </a:r>
            <a:r>
              <a:rPr lang="tr-TR" sz="3200" dirty="0" smtClean="0"/>
              <a:t>Belgeyi imzalayacak makam ve unvanının</a:t>
            </a:r>
          </a:p>
          <a:p>
            <a:r>
              <a:rPr lang="tr-TR" sz="3200" dirty="0"/>
              <a:t> </a:t>
            </a:r>
            <a:r>
              <a:rPr lang="tr-TR" sz="3200" dirty="0" smtClean="0"/>
              <a:t>         yazıldığı yer.</a:t>
            </a:r>
            <a:endParaRPr lang="tr-TR" sz="3200" dirty="0"/>
          </a:p>
        </p:txBody>
      </p:sp>
      <p:sp>
        <p:nvSpPr>
          <p:cNvPr id="10" name="Metin kutusu 9"/>
          <p:cNvSpPr txBox="1"/>
          <p:nvPr/>
        </p:nvSpPr>
        <p:spPr>
          <a:xfrm>
            <a:off x="323528" y="3501008"/>
            <a:ext cx="8513712" cy="584775"/>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İmza üst boşluğa atılır.</a:t>
            </a:r>
          </a:p>
        </p:txBody>
      </p:sp>
      <p:sp>
        <p:nvSpPr>
          <p:cNvPr id="11" name="Metin kutusu 10"/>
          <p:cNvSpPr txBox="1"/>
          <p:nvPr/>
        </p:nvSpPr>
        <p:spPr>
          <a:xfrm>
            <a:off x="323528" y="4149080"/>
            <a:ext cx="8513712" cy="584775"/>
          </a:xfrm>
          <a:prstGeom prst="rect">
            <a:avLst/>
          </a:prstGeom>
          <a:noFill/>
        </p:spPr>
        <p:txBody>
          <a:bodyPr wrap="square" rtlCol="0">
            <a:spAutoFit/>
          </a:bodyPr>
          <a:lstStyle/>
          <a:p>
            <a:pPr marL="457200" indent="-457200">
              <a:buFont typeface="Wingdings" panose="05000000000000000000" pitchFamily="2" charset="2"/>
              <a:buChar char="ü"/>
            </a:pPr>
            <a:r>
              <a:rPr lang="tr-TR" sz="3200" dirty="0" err="1" smtClean="0"/>
              <a:t>Soyad</a:t>
            </a:r>
            <a:r>
              <a:rPr lang="tr-TR" sz="3200" dirty="0" smtClean="0"/>
              <a:t> büyük harflerle yazılır.</a:t>
            </a:r>
          </a:p>
        </p:txBody>
      </p:sp>
      <p:sp>
        <p:nvSpPr>
          <p:cNvPr id="12" name="Metin kutusu 11"/>
          <p:cNvSpPr txBox="1"/>
          <p:nvPr/>
        </p:nvSpPr>
        <p:spPr>
          <a:xfrm>
            <a:off x="218311" y="5874370"/>
            <a:ext cx="8513712" cy="584775"/>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İmza yetkileri yönergesine uygun imzalanmalıdır.</a:t>
            </a:r>
            <a:endParaRPr lang="tr-TR" sz="3600" dirty="0" smtClean="0"/>
          </a:p>
        </p:txBody>
      </p:sp>
      <p:sp>
        <p:nvSpPr>
          <p:cNvPr id="13" name="Metin kutusu 12"/>
          <p:cNvSpPr txBox="1"/>
          <p:nvPr/>
        </p:nvSpPr>
        <p:spPr>
          <a:xfrm>
            <a:off x="395536" y="2060848"/>
            <a:ext cx="8513712" cy="584775"/>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Metinden sonra 2 ila 4 satır boşluk bırakılır</a:t>
            </a:r>
          </a:p>
        </p:txBody>
      </p:sp>
      <p:sp>
        <p:nvSpPr>
          <p:cNvPr id="14" name="Metin kutusu 13"/>
          <p:cNvSpPr txBox="1"/>
          <p:nvPr/>
        </p:nvSpPr>
        <p:spPr>
          <a:xfrm>
            <a:off x="395536" y="2772217"/>
            <a:ext cx="8513712" cy="584775"/>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Yazı alanının en sağına yazılır.</a:t>
            </a:r>
          </a:p>
        </p:txBody>
      </p:sp>
      <p:sp>
        <p:nvSpPr>
          <p:cNvPr id="15" name="Metin kutusu 14"/>
          <p:cNvSpPr txBox="1"/>
          <p:nvPr/>
        </p:nvSpPr>
        <p:spPr>
          <a:xfrm>
            <a:off x="323528" y="4797152"/>
            <a:ext cx="8513712" cy="1077218"/>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Akademik unvan veya rütbeler adın ön tarafına yada bir satır alta kısa veya uzun yazılabilir.</a:t>
            </a:r>
          </a:p>
        </p:txBody>
      </p:sp>
      <p:sp>
        <p:nvSpPr>
          <p:cNvPr id="5" name="Altbilgi Yer Tutucusu 4"/>
          <p:cNvSpPr>
            <a:spLocks noGrp="1"/>
          </p:cNvSpPr>
          <p:nvPr>
            <p:ph type="ftr" sz="quarter" idx="11"/>
          </p:nvPr>
        </p:nvSpPr>
        <p:spPr>
          <a:xfrm>
            <a:off x="8557556" y="6433989"/>
            <a:ext cx="434008" cy="365125"/>
          </a:xfrm>
        </p:spPr>
        <p:txBody>
          <a:bodyPr/>
          <a:lstStyle/>
          <a:p>
            <a:fld id="{3372D3FD-A78B-493A-8091-3965265AE18C}" type="slidenum">
              <a:rPr lang="tr-TR" smtClean="0"/>
              <a:t>42</a:t>
            </a:fld>
            <a:endParaRPr lang="tr-TR" dirty="0"/>
          </a:p>
        </p:txBody>
      </p:sp>
    </p:spTree>
    <p:extLst>
      <p:ext uri="{BB962C8B-B14F-4D97-AF65-F5344CB8AC3E}">
        <p14:creationId xmlns:p14="http://schemas.microsoft.com/office/powerpoint/2010/main" val="21400920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anim calcmode="lin" valueType="num">
                                      <p:cBhvr>
                                        <p:cTn id="8"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Effect transition="in" filter="fade">
                                      <p:cBhvr>
                                        <p:cTn id="21" dur="1000"/>
                                        <p:tgtEl>
                                          <p:spTgt spid="10">
                                            <p:txEl>
                                              <p:pRg st="0" end="0"/>
                                            </p:txEl>
                                          </p:spTgt>
                                        </p:tgtEl>
                                      </p:cBhvr>
                                    </p:animEffect>
                                    <p:anim calcmode="lin" valueType="num">
                                      <p:cBhvr>
                                        <p:cTn id="22"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1">
                                            <p:txEl>
                                              <p:pRg st="0" end="0"/>
                                            </p:txEl>
                                          </p:spTgt>
                                        </p:tgtEl>
                                        <p:attrNameLst>
                                          <p:attrName>style.visibility</p:attrName>
                                        </p:attrNameLst>
                                      </p:cBhvr>
                                      <p:to>
                                        <p:strVal val="visible"/>
                                      </p:to>
                                    </p:set>
                                    <p:animEffect transition="in" filter="fade">
                                      <p:cBhvr>
                                        <p:cTn id="28" dur="1000"/>
                                        <p:tgtEl>
                                          <p:spTgt spid="11">
                                            <p:txEl>
                                              <p:pRg st="0" end="0"/>
                                            </p:txEl>
                                          </p:spTgt>
                                        </p:tgtEl>
                                      </p:cBhvr>
                                    </p:animEffect>
                                    <p:anim calcmode="lin" valueType="num">
                                      <p:cBhvr>
                                        <p:cTn id="29"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5">
                                            <p:txEl>
                                              <p:pRg st="0" end="0"/>
                                            </p:txEl>
                                          </p:spTgt>
                                        </p:tgtEl>
                                        <p:attrNameLst>
                                          <p:attrName>style.visibility</p:attrName>
                                        </p:attrNameLst>
                                      </p:cBhvr>
                                      <p:to>
                                        <p:strVal val="visible"/>
                                      </p:to>
                                    </p:set>
                                    <p:animEffect transition="in" filter="fade">
                                      <p:cBhvr>
                                        <p:cTn id="35" dur="1000"/>
                                        <p:tgtEl>
                                          <p:spTgt spid="15">
                                            <p:txEl>
                                              <p:pRg st="0" end="0"/>
                                            </p:txEl>
                                          </p:spTgt>
                                        </p:tgtEl>
                                      </p:cBhvr>
                                    </p:animEffect>
                                    <p:anim calcmode="lin" valueType="num">
                                      <p:cBhvr>
                                        <p:cTn id="36"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2">
                                            <p:txEl>
                                              <p:pRg st="0" end="0"/>
                                            </p:txEl>
                                          </p:spTgt>
                                        </p:tgtEl>
                                        <p:attrNameLst>
                                          <p:attrName>style.visibility</p:attrName>
                                        </p:attrNameLst>
                                      </p:cBhvr>
                                      <p:to>
                                        <p:strVal val="visible"/>
                                      </p:to>
                                    </p:set>
                                    <p:animEffect transition="in" filter="fade">
                                      <p:cBhvr>
                                        <p:cTn id="42" dur="1000"/>
                                        <p:tgtEl>
                                          <p:spTgt spid="12">
                                            <p:txEl>
                                              <p:pRg st="0" end="0"/>
                                            </p:txEl>
                                          </p:spTgt>
                                        </p:tgtEl>
                                      </p:cBhvr>
                                    </p:animEffect>
                                    <p:anim calcmode="lin" valueType="num">
                                      <p:cBhvr>
                                        <p:cTn id="43"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43</a:t>
            </a:fld>
            <a:endParaRPr lang="tr-TR"/>
          </a:p>
        </p:txBody>
      </p:sp>
      <p:sp>
        <p:nvSpPr>
          <p:cNvPr id="4" name="Metin kutusu 3"/>
          <p:cNvSpPr txBox="1"/>
          <p:nvPr/>
        </p:nvSpPr>
        <p:spPr>
          <a:xfrm>
            <a:off x="395536" y="908720"/>
            <a:ext cx="8568952" cy="584775"/>
          </a:xfrm>
          <a:prstGeom prst="rect">
            <a:avLst/>
          </a:prstGeom>
          <a:noFill/>
        </p:spPr>
        <p:txBody>
          <a:bodyPr wrap="square" rtlCol="0">
            <a:spAutoFit/>
          </a:bodyPr>
          <a:lstStyle/>
          <a:p>
            <a:r>
              <a:rPr lang="tr-TR" sz="3200" dirty="0" smtClean="0">
                <a:solidFill>
                  <a:srgbClr val="FF0000"/>
                </a:solidFill>
              </a:rPr>
              <a:t>İMZA:</a:t>
            </a:r>
            <a:endParaRPr lang="tr-TR" sz="3200" dirty="0"/>
          </a:p>
        </p:txBody>
      </p:sp>
      <p:sp>
        <p:nvSpPr>
          <p:cNvPr id="10" name="Metin kutusu 9"/>
          <p:cNvSpPr txBox="1"/>
          <p:nvPr/>
        </p:nvSpPr>
        <p:spPr>
          <a:xfrm>
            <a:off x="251520" y="3239105"/>
            <a:ext cx="8513712" cy="2062103"/>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Belge vekaleten imzalanıyorsa, Ad </a:t>
            </a:r>
            <a:r>
              <a:rPr lang="tr-TR" sz="3200" dirty="0" err="1" smtClean="0"/>
              <a:t>Soyad</a:t>
            </a:r>
            <a:r>
              <a:rPr lang="tr-TR" sz="3200" dirty="0" smtClean="0"/>
              <a:t> birinci satırda vekalet olunan makam ikinci satıra yazılır. </a:t>
            </a:r>
            <a:r>
              <a:rPr lang="tr-TR" sz="3200" dirty="0" smtClean="0">
                <a:solidFill>
                  <a:srgbClr val="FF0000"/>
                </a:solidFill>
              </a:rPr>
              <a:t>«V.» </a:t>
            </a:r>
            <a:r>
              <a:rPr lang="tr-TR" sz="3200" dirty="0" smtClean="0"/>
              <a:t>kısaltması kullanılır. (</a:t>
            </a:r>
            <a:r>
              <a:rPr lang="tr-TR" sz="3200" dirty="0" smtClean="0">
                <a:solidFill>
                  <a:srgbClr val="FF0000"/>
                </a:solidFill>
              </a:rPr>
              <a:t>Başkan V., Genel Müdür V. Gibi</a:t>
            </a:r>
            <a:r>
              <a:rPr lang="tr-TR" sz="3200" dirty="0" smtClean="0"/>
              <a:t>)</a:t>
            </a:r>
          </a:p>
        </p:txBody>
      </p:sp>
      <p:sp>
        <p:nvSpPr>
          <p:cNvPr id="13" name="Metin kutusu 12"/>
          <p:cNvSpPr txBox="1"/>
          <p:nvPr/>
        </p:nvSpPr>
        <p:spPr>
          <a:xfrm>
            <a:off x="323528" y="1438905"/>
            <a:ext cx="8513712" cy="1569660"/>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Yetki devirlerinde yetki devreden, isim ile unvan arasına yazılır. İç yazışmalarda yetki devreden yazılmaz.(</a:t>
            </a:r>
            <a:r>
              <a:rPr lang="tr-TR" sz="3200" dirty="0" smtClean="0">
                <a:solidFill>
                  <a:srgbClr val="FF0000"/>
                </a:solidFill>
              </a:rPr>
              <a:t>Bakan a. , Müsteşar a. Gibi</a:t>
            </a:r>
            <a:r>
              <a:rPr lang="tr-TR" sz="3200" dirty="0" smtClean="0"/>
              <a:t>)</a:t>
            </a:r>
          </a:p>
        </p:txBody>
      </p:sp>
      <p:sp>
        <p:nvSpPr>
          <p:cNvPr id="5" name="Altbilgi Yer Tutucusu 4"/>
          <p:cNvSpPr>
            <a:spLocks noGrp="1"/>
          </p:cNvSpPr>
          <p:nvPr>
            <p:ph type="ftr" sz="quarter" idx="11"/>
          </p:nvPr>
        </p:nvSpPr>
        <p:spPr>
          <a:xfrm>
            <a:off x="8557556" y="6433989"/>
            <a:ext cx="434008" cy="365125"/>
          </a:xfrm>
        </p:spPr>
        <p:txBody>
          <a:bodyPr/>
          <a:lstStyle/>
          <a:p>
            <a:fld id="{3372D3FD-A78B-493A-8091-3965265AE18C}" type="slidenum">
              <a:rPr lang="tr-TR" smtClean="0"/>
              <a:t>43</a:t>
            </a:fld>
            <a:endParaRPr lang="tr-TR" dirty="0"/>
          </a:p>
        </p:txBody>
      </p:sp>
    </p:spTree>
    <p:extLst>
      <p:ext uri="{BB962C8B-B14F-4D97-AF65-F5344CB8AC3E}">
        <p14:creationId xmlns:p14="http://schemas.microsoft.com/office/powerpoint/2010/main" val="31762762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anim calcmode="lin" valueType="num">
                                      <p:cBhvr>
                                        <p:cTn id="8"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fade">
                                      <p:cBhvr>
                                        <p:cTn id="14" dur="1000"/>
                                        <p:tgtEl>
                                          <p:spTgt spid="10">
                                            <p:txEl>
                                              <p:pRg st="0" end="0"/>
                                            </p:txEl>
                                          </p:spTgt>
                                        </p:tgtEl>
                                      </p:cBhvr>
                                    </p:animEffect>
                                    <p:anim calcmode="lin" valueType="num">
                                      <p:cBhvr>
                                        <p:cTn id="1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44</a:t>
            </a:fld>
            <a:endParaRPr lang="tr-TR"/>
          </a:p>
        </p:txBody>
      </p:sp>
      <p:sp>
        <p:nvSpPr>
          <p:cNvPr id="4" name="Metin kutusu 3"/>
          <p:cNvSpPr txBox="1"/>
          <p:nvPr/>
        </p:nvSpPr>
        <p:spPr>
          <a:xfrm>
            <a:off x="395536" y="908720"/>
            <a:ext cx="8568952" cy="584775"/>
          </a:xfrm>
          <a:prstGeom prst="rect">
            <a:avLst/>
          </a:prstGeom>
          <a:noFill/>
        </p:spPr>
        <p:txBody>
          <a:bodyPr wrap="square" rtlCol="0">
            <a:spAutoFit/>
          </a:bodyPr>
          <a:lstStyle/>
          <a:p>
            <a:r>
              <a:rPr lang="tr-TR" sz="3200" dirty="0" smtClean="0">
                <a:solidFill>
                  <a:srgbClr val="FF0000"/>
                </a:solidFill>
              </a:rPr>
              <a:t>İMZA: </a:t>
            </a:r>
            <a:endParaRPr lang="tr-TR" sz="3200" dirty="0" smtClean="0"/>
          </a:p>
        </p:txBody>
      </p:sp>
      <p:sp>
        <p:nvSpPr>
          <p:cNvPr id="12" name="Metin kutusu 11"/>
          <p:cNvSpPr txBox="1"/>
          <p:nvPr/>
        </p:nvSpPr>
        <p:spPr>
          <a:xfrm>
            <a:off x="251520" y="5354052"/>
            <a:ext cx="8513712" cy="1077218"/>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İç yazışmalarda yetki devredenin </a:t>
            </a:r>
            <a:r>
              <a:rPr lang="tr-TR" sz="3200" dirty="0"/>
              <a:t>u</a:t>
            </a:r>
            <a:r>
              <a:rPr lang="tr-TR" sz="3200" dirty="0" smtClean="0"/>
              <a:t>nvanı kullanılmaz.</a:t>
            </a:r>
            <a:endParaRPr lang="tr-TR" sz="3600" dirty="0" smtClean="0"/>
          </a:p>
        </p:txBody>
      </p:sp>
      <p:sp>
        <p:nvSpPr>
          <p:cNvPr id="13" name="Metin kutusu 12"/>
          <p:cNvSpPr txBox="1"/>
          <p:nvPr/>
        </p:nvSpPr>
        <p:spPr>
          <a:xfrm>
            <a:off x="395536" y="1412776"/>
            <a:ext cx="8513712" cy="1077218"/>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İmza yetki devri yapılmışsa devreden makamı gösteren ibare isimden sonra yazılır.</a:t>
            </a:r>
          </a:p>
        </p:txBody>
      </p:sp>
      <p:sp>
        <p:nvSpPr>
          <p:cNvPr id="5" name="Metin kutusu 4"/>
          <p:cNvSpPr txBox="1"/>
          <p:nvPr/>
        </p:nvSpPr>
        <p:spPr>
          <a:xfrm>
            <a:off x="467544" y="2852936"/>
            <a:ext cx="1021177" cy="461665"/>
          </a:xfrm>
          <a:prstGeom prst="rect">
            <a:avLst/>
          </a:prstGeom>
          <a:noFill/>
        </p:spPr>
        <p:txBody>
          <a:bodyPr wrap="none" rtlCol="0">
            <a:spAutoFit/>
          </a:bodyPr>
          <a:lstStyle/>
          <a:p>
            <a:r>
              <a:rPr lang="tr-TR" sz="2400" dirty="0" smtClean="0">
                <a:solidFill>
                  <a:schemeClr val="tx2"/>
                </a:solidFill>
              </a:rPr>
              <a:t>Örnek:</a:t>
            </a:r>
            <a:endParaRPr lang="tr-TR" sz="2400" dirty="0">
              <a:solidFill>
                <a:schemeClr val="tx2"/>
              </a:solidFill>
            </a:endParaRPr>
          </a:p>
        </p:txBody>
      </p:sp>
      <p:sp>
        <p:nvSpPr>
          <p:cNvPr id="6" name="Metin kutusu 5"/>
          <p:cNvSpPr txBox="1"/>
          <p:nvPr/>
        </p:nvSpPr>
        <p:spPr>
          <a:xfrm>
            <a:off x="1691680" y="3083768"/>
            <a:ext cx="3240360" cy="1200329"/>
          </a:xfrm>
          <a:prstGeom prst="rect">
            <a:avLst/>
          </a:prstGeom>
          <a:noFill/>
        </p:spPr>
        <p:txBody>
          <a:bodyPr wrap="square" rtlCol="0">
            <a:spAutoFit/>
          </a:bodyPr>
          <a:lstStyle/>
          <a:p>
            <a:pPr algn="ctr"/>
            <a:r>
              <a:rPr lang="tr-TR" sz="2400" dirty="0" smtClean="0"/>
              <a:t>Salih AYHAN</a:t>
            </a:r>
          </a:p>
          <a:p>
            <a:pPr algn="ctr"/>
            <a:r>
              <a:rPr lang="tr-TR" sz="2400" dirty="0" smtClean="0"/>
              <a:t>Bakan a.</a:t>
            </a:r>
          </a:p>
          <a:p>
            <a:pPr algn="ctr"/>
            <a:r>
              <a:rPr lang="tr-TR" sz="2400" dirty="0" smtClean="0"/>
              <a:t>Genel Müdür</a:t>
            </a:r>
            <a:endParaRPr lang="tr-TR" sz="2400" dirty="0"/>
          </a:p>
        </p:txBody>
      </p:sp>
      <p:sp>
        <p:nvSpPr>
          <p:cNvPr id="16" name="Metin kutusu 15"/>
          <p:cNvSpPr txBox="1"/>
          <p:nvPr/>
        </p:nvSpPr>
        <p:spPr>
          <a:xfrm>
            <a:off x="5004048" y="3068960"/>
            <a:ext cx="3240360" cy="1200329"/>
          </a:xfrm>
          <a:prstGeom prst="rect">
            <a:avLst/>
          </a:prstGeom>
          <a:noFill/>
        </p:spPr>
        <p:txBody>
          <a:bodyPr wrap="square" rtlCol="0">
            <a:spAutoFit/>
          </a:bodyPr>
          <a:lstStyle/>
          <a:p>
            <a:pPr algn="ctr"/>
            <a:r>
              <a:rPr lang="tr-TR" sz="2400" dirty="0" smtClean="0"/>
              <a:t>Yalçın AKDOĞAN</a:t>
            </a:r>
          </a:p>
          <a:p>
            <a:pPr algn="ctr"/>
            <a:r>
              <a:rPr lang="tr-TR" sz="2400" dirty="0" smtClean="0"/>
              <a:t>Başbakan a.</a:t>
            </a:r>
          </a:p>
          <a:p>
            <a:pPr algn="ctr"/>
            <a:r>
              <a:rPr lang="tr-TR" sz="2400" dirty="0" smtClean="0"/>
              <a:t>Başbakan Yardımcısı</a:t>
            </a:r>
            <a:endParaRPr lang="tr-TR" sz="2400" dirty="0"/>
          </a:p>
        </p:txBody>
      </p:sp>
      <p:sp>
        <p:nvSpPr>
          <p:cNvPr id="7" name="Altbilgi Yer Tutucusu 6"/>
          <p:cNvSpPr>
            <a:spLocks noGrp="1"/>
          </p:cNvSpPr>
          <p:nvPr>
            <p:ph type="ftr" sz="quarter" idx="11"/>
          </p:nvPr>
        </p:nvSpPr>
        <p:spPr>
          <a:xfrm>
            <a:off x="8440361" y="6356232"/>
            <a:ext cx="434008" cy="365125"/>
          </a:xfrm>
        </p:spPr>
        <p:txBody>
          <a:bodyPr/>
          <a:lstStyle/>
          <a:p>
            <a:fld id="{4130B94D-7161-45A8-99C0-19334ED73684}" type="slidenum">
              <a:rPr lang="tr-TR" smtClean="0"/>
              <a:t>44</a:t>
            </a:fld>
            <a:endParaRPr lang="tr-TR" dirty="0"/>
          </a:p>
        </p:txBody>
      </p:sp>
    </p:spTree>
    <p:extLst>
      <p:ext uri="{BB962C8B-B14F-4D97-AF65-F5344CB8AC3E}">
        <p14:creationId xmlns:p14="http://schemas.microsoft.com/office/powerpoint/2010/main" val="28596252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6" grpId="0"/>
      <p:bldP spid="1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45</a:t>
            </a:fld>
            <a:endParaRPr lang="tr-TR"/>
          </a:p>
        </p:txBody>
      </p:sp>
      <p:sp>
        <p:nvSpPr>
          <p:cNvPr id="4" name="Metin kutusu 3"/>
          <p:cNvSpPr txBox="1"/>
          <p:nvPr/>
        </p:nvSpPr>
        <p:spPr>
          <a:xfrm>
            <a:off x="395536" y="908720"/>
            <a:ext cx="8568952" cy="584775"/>
          </a:xfrm>
          <a:prstGeom prst="rect">
            <a:avLst/>
          </a:prstGeom>
          <a:noFill/>
        </p:spPr>
        <p:txBody>
          <a:bodyPr wrap="square" rtlCol="0">
            <a:spAutoFit/>
          </a:bodyPr>
          <a:lstStyle/>
          <a:p>
            <a:r>
              <a:rPr lang="tr-TR" sz="3200" dirty="0" smtClean="0">
                <a:solidFill>
                  <a:srgbClr val="FF0000"/>
                </a:solidFill>
              </a:rPr>
              <a:t>İMZA: </a:t>
            </a:r>
            <a:endParaRPr lang="tr-TR" sz="3200" dirty="0" smtClean="0"/>
          </a:p>
        </p:txBody>
      </p:sp>
      <p:sp>
        <p:nvSpPr>
          <p:cNvPr id="12" name="Metin kutusu 11"/>
          <p:cNvSpPr txBox="1"/>
          <p:nvPr/>
        </p:nvSpPr>
        <p:spPr>
          <a:xfrm>
            <a:off x="378768" y="2060848"/>
            <a:ext cx="8513712" cy="1938992"/>
          </a:xfrm>
          <a:prstGeom prst="rect">
            <a:avLst/>
          </a:prstGeom>
          <a:noFill/>
        </p:spPr>
        <p:txBody>
          <a:bodyPr wrap="square" rtlCol="0">
            <a:spAutoFit/>
          </a:bodyPr>
          <a:lstStyle/>
          <a:p>
            <a:r>
              <a:rPr lang="tr-TR" sz="3200" dirty="0" smtClean="0">
                <a:solidFill>
                  <a:srgbClr val="002060"/>
                </a:solidFill>
              </a:rPr>
              <a:t>Belgeyi 2 yetkili imzalıyorsa</a:t>
            </a:r>
            <a:r>
              <a:rPr lang="tr-TR" sz="3200" dirty="0" smtClean="0">
                <a:solidFill>
                  <a:schemeClr val="accent5">
                    <a:lumMod val="75000"/>
                  </a:schemeClr>
                </a:solidFill>
              </a:rPr>
              <a:t>:</a:t>
            </a:r>
          </a:p>
          <a:p>
            <a:pPr marL="457200" indent="-457200">
              <a:buFont typeface="Wingdings" panose="05000000000000000000" pitchFamily="2" charset="2"/>
              <a:buChar char="ü"/>
            </a:pPr>
            <a:endParaRPr lang="tr-TR" sz="3200" dirty="0"/>
          </a:p>
          <a:p>
            <a:r>
              <a:rPr lang="tr-TR" sz="2800" dirty="0"/>
              <a:t> </a:t>
            </a:r>
            <a:r>
              <a:rPr lang="tr-TR" sz="2800" dirty="0" smtClean="0"/>
              <a:t>          Bekir PALA                                   Salih AYHAN</a:t>
            </a:r>
          </a:p>
          <a:p>
            <a:r>
              <a:rPr lang="tr-TR" sz="2800" dirty="0"/>
              <a:t> </a:t>
            </a:r>
            <a:r>
              <a:rPr lang="tr-TR" sz="2800" dirty="0" smtClean="0"/>
              <a:t>       Daire Başkanı                                  Genel Müdür</a:t>
            </a:r>
            <a:endParaRPr lang="tr-TR" sz="3200" dirty="0" smtClean="0"/>
          </a:p>
        </p:txBody>
      </p:sp>
      <p:sp>
        <p:nvSpPr>
          <p:cNvPr id="13" name="Metin kutusu 12"/>
          <p:cNvSpPr txBox="1"/>
          <p:nvPr/>
        </p:nvSpPr>
        <p:spPr>
          <a:xfrm>
            <a:off x="395536" y="1412776"/>
            <a:ext cx="8513712" cy="584775"/>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Vekaletlerde mutlaka «V.» kullanılmalıdır.</a:t>
            </a:r>
          </a:p>
        </p:txBody>
      </p:sp>
      <p:sp>
        <p:nvSpPr>
          <p:cNvPr id="10" name="Metin kutusu 9"/>
          <p:cNvSpPr txBox="1"/>
          <p:nvPr/>
        </p:nvSpPr>
        <p:spPr>
          <a:xfrm>
            <a:off x="378768" y="4298320"/>
            <a:ext cx="8657728" cy="1938992"/>
          </a:xfrm>
          <a:prstGeom prst="rect">
            <a:avLst/>
          </a:prstGeom>
          <a:noFill/>
        </p:spPr>
        <p:txBody>
          <a:bodyPr wrap="square" rtlCol="0">
            <a:spAutoFit/>
          </a:bodyPr>
          <a:lstStyle/>
          <a:p>
            <a:r>
              <a:rPr lang="tr-TR" sz="3200" dirty="0" smtClean="0">
                <a:solidFill>
                  <a:srgbClr val="002060"/>
                </a:solidFill>
              </a:rPr>
              <a:t>Belgeyi 2’den fazla yetkili imzalıyorsa:</a:t>
            </a:r>
          </a:p>
          <a:p>
            <a:pPr marL="457200" indent="-457200">
              <a:buFont typeface="Wingdings" panose="05000000000000000000" pitchFamily="2" charset="2"/>
              <a:buChar char="ü"/>
            </a:pPr>
            <a:endParaRPr lang="tr-TR" sz="3200" dirty="0"/>
          </a:p>
          <a:p>
            <a:r>
              <a:rPr lang="tr-TR" sz="2800" dirty="0" smtClean="0"/>
              <a:t> Salih AYHAN           Bekir PALA             Mikail ŞENYİĞİT</a:t>
            </a:r>
          </a:p>
          <a:p>
            <a:r>
              <a:rPr lang="tr-TR" sz="2800" dirty="0"/>
              <a:t>Genel Müdür </a:t>
            </a:r>
            <a:r>
              <a:rPr lang="tr-TR" sz="2800" dirty="0" smtClean="0"/>
              <a:t>         Daire Başkanı             Şube Müdürü </a:t>
            </a:r>
            <a:endParaRPr lang="tr-TR" sz="3200" dirty="0" smtClean="0"/>
          </a:p>
        </p:txBody>
      </p:sp>
      <p:sp>
        <p:nvSpPr>
          <p:cNvPr id="5" name="Altbilgi Yer Tutucusu 4"/>
          <p:cNvSpPr>
            <a:spLocks noGrp="1"/>
          </p:cNvSpPr>
          <p:nvPr>
            <p:ph type="ftr" sz="quarter" idx="11"/>
          </p:nvPr>
        </p:nvSpPr>
        <p:spPr>
          <a:xfrm>
            <a:off x="8386669" y="6381328"/>
            <a:ext cx="522579" cy="365125"/>
          </a:xfrm>
        </p:spPr>
        <p:txBody>
          <a:bodyPr/>
          <a:lstStyle/>
          <a:p>
            <a:fld id="{7C8E2D99-2540-496B-A212-F8B5547E73A0}" type="slidenum">
              <a:rPr lang="tr-TR" smtClean="0"/>
              <a:t>45</a:t>
            </a:fld>
            <a:endParaRPr lang="tr-TR" dirty="0"/>
          </a:p>
        </p:txBody>
      </p:sp>
    </p:spTree>
    <p:extLst>
      <p:ext uri="{BB962C8B-B14F-4D97-AF65-F5344CB8AC3E}">
        <p14:creationId xmlns:p14="http://schemas.microsoft.com/office/powerpoint/2010/main" val="24563370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0"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46</a:t>
            </a:fld>
            <a:endParaRPr lang="tr-TR"/>
          </a:p>
        </p:txBody>
      </p:sp>
      <p:sp>
        <p:nvSpPr>
          <p:cNvPr id="4" name="Metin kutusu 3"/>
          <p:cNvSpPr txBox="1"/>
          <p:nvPr/>
        </p:nvSpPr>
        <p:spPr>
          <a:xfrm>
            <a:off x="395536" y="908720"/>
            <a:ext cx="8568952" cy="584775"/>
          </a:xfrm>
          <a:prstGeom prst="rect">
            <a:avLst/>
          </a:prstGeom>
          <a:noFill/>
        </p:spPr>
        <p:txBody>
          <a:bodyPr wrap="square" rtlCol="0">
            <a:spAutoFit/>
          </a:bodyPr>
          <a:lstStyle/>
          <a:p>
            <a:r>
              <a:rPr lang="tr-TR" sz="3200" dirty="0" smtClean="0">
                <a:solidFill>
                  <a:srgbClr val="FF0000"/>
                </a:solidFill>
              </a:rPr>
              <a:t>İMZA: </a:t>
            </a:r>
            <a:endParaRPr lang="tr-TR" sz="3200" dirty="0" smtClean="0"/>
          </a:p>
        </p:txBody>
      </p:sp>
      <p:sp>
        <p:nvSpPr>
          <p:cNvPr id="13" name="Metin kutusu 12"/>
          <p:cNvSpPr txBox="1"/>
          <p:nvPr/>
        </p:nvSpPr>
        <p:spPr>
          <a:xfrm>
            <a:off x="395536" y="1412776"/>
            <a:ext cx="8513712" cy="2062103"/>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Fiziksel ortamda rapor yada benzeri belgelerin son sayfası imzalanır. Önceki sayfalar da paraf yada imza edilebilir. Gerekli görülmesi durumunda son sayfa idare mührü ile mühürlenir.</a:t>
            </a:r>
          </a:p>
        </p:txBody>
      </p:sp>
      <p:sp>
        <p:nvSpPr>
          <p:cNvPr id="10" name="Metin kutusu 9"/>
          <p:cNvSpPr txBox="1"/>
          <p:nvPr/>
        </p:nvSpPr>
        <p:spPr>
          <a:xfrm>
            <a:off x="378768" y="4298320"/>
            <a:ext cx="8657728" cy="1569660"/>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Dağıtımlı belgelerde nüshaların her biri ilgili makam tarafından imzalanabileceği gibi, imzalanan nüsha çoğaltılarak gönderilebilir.</a:t>
            </a:r>
          </a:p>
        </p:txBody>
      </p:sp>
      <p:sp>
        <p:nvSpPr>
          <p:cNvPr id="5" name="Altbilgi Yer Tutucusu 4"/>
          <p:cNvSpPr>
            <a:spLocks noGrp="1"/>
          </p:cNvSpPr>
          <p:nvPr>
            <p:ph type="ftr" sz="quarter" idx="11"/>
          </p:nvPr>
        </p:nvSpPr>
        <p:spPr>
          <a:xfrm>
            <a:off x="8569279" y="6381328"/>
            <a:ext cx="434008" cy="365125"/>
          </a:xfrm>
        </p:spPr>
        <p:txBody>
          <a:bodyPr/>
          <a:lstStyle/>
          <a:p>
            <a:fld id="{819F7633-9F9B-4F2C-AAC2-26889244D455}" type="slidenum">
              <a:rPr lang="tr-TR" smtClean="0"/>
              <a:t>46</a:t>
            </a:fld>
            <a:endParaRPr lang="tr-TR" dirty="0"/>
          </a:p>
        </p:txBody>
      </p:sp>
    </p:spTree>
    <p:extLst>
      <p:ext uri="{BB962C8B-B14F-4D97-AF65-F5344CB8AC3E}">
        <p14:creationId xmlns:p14="http://schemas.microsoft.com/office/powerpoint/2010/main" val="39665796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47</a:t>
            </a:fld>
            <a:endParaRPr lang="tr-TR"/>
          </a:p>
        </p:txBody>
      </p:sp>
      <p:sp>
        <p:nvSpPr>
          <p:cNvPr id="4" name="Metin kutusu 3"/>
          <p:cNvSpPr txBox="1"/>
          <p:nvPr/>
        </p:nvSpPr>
        <p:spPr>
          <a:xfrm>
            <a:off x="395536" y="908720"/>
            <a:ext cx="8568952" cy="584775"/>
          </a:xfrm>
          <a:prstGeom prst="rect">
            <a:avLst/>
          </a:prstGeom>
          <a:noFill/>
        </p:spPr>
        <p:txBody>
          <a:bodyPr wrap="square" rtlCol="0">
            <a:spAutoFit/>
          </a:bodyPr>
          <a:lstStyle/>
          <a:p>
            <a:r>
              <a:rPr lang="tr-TR" sz="3200" dirty="0" smtClean="0">
                <a:solidFill>
                  <a:srgbClr val="FF0000"/>
                </a:solidFill>
              </a:rPr>
              <a:t>EK: </a:t>
            </a:r>
            <a:endParaRPr lang="tr-TR" sz="3200" dirty="0" smtClean="0"/>
          </a:p>
        </p:txBody>
      </p:sp>
      <p:sp>
        <p:nvSpPr>
          <p:cNvPr id="13" name="Metin kutusu 12"/>
          <p:cNvSpPr txBox="1"/>
          <p:nvPr/>
        </p:nvSpPr>
        <p:spPr>
          <a:xfrm>
            <a:off x="395536" y="1196752"/>
            <a:ext cx="8513712" cy="1077218"/>
          </a:xfrm>
          <a:prstGeom prst="rect">
            <a:avLst/>
          </a:prstGeom>
          <a:noFill/>
        </p:spPr>
        <p:txBody>
          <a:bodyPr wrap="square" rtlCol="0">
            <a:spAutoFit/>
          </a:bodyPr>
          <a:lstStyle/>
          <a:p>
            <a:pPr marL="457200" indent="-457200">
              <a:buFont typeface="Wingdings" panose="05000000000000000000" pitchFamily="2" charset="2"/>
              <a:buChar char="ü"/>
            </a:pPr>
            <a:r>
              <a:rPr lang="tr-TR" sz="3200" dirty="0" err="1" smtClean="0"/>
              <a:t>İmza’dan</a:t>
            </a:r>
            <a:r>
              <a:rPr lang="tr-TR" sz="3200" dirty="0" smtClean="0"/>
              <a:t> sonra uygun boşluk bırakılarak yazı alanın en soluna yazılır.</a:t>
            </a:r>
          </a:p>
        </p:txBody>
      </p:sp>
      <p:sp>
        <p:nvSpPr>
          <p:cNvPr id="10" name="Metin kutusu 9"/>
          <p:cNvSpPr txBox="1"/>
          <p:nvPr/>
        </p:nvSpPr>
        <p:spPr>
          <a:xfrm>
            <a:off x="1619672" y="2708920"/>
            <a:ext cx="7309574" cy="584775"/>
          </a:xfrm>
          <a:prstGeom prst="rect">
            <a:avLst/>
          </a:prstGeom>
          <a:noFill/>
        </p:spPr>
        <p:txBody>
          <a:bodyPr wrap="square" rtlCol="0">
            <a:spAutoFit/>
          </a:bodyPr>
          <a:lstStyle/>
          <a:p>
            <a:r>
              <a:rPr lang="tr-TR" sz="3200" dirty="0" smtClean="0">
                <a:solidFill>
                  <a:srgbClr val="0000FF"/>
                </a:solidFill>
              </a:rPr>
              <a:t>Ek</a:t>
            </a:r>
            <a:r>
              <a:rPr lang="tr-TR" sz="3200" smtClean="0">
                <a:solidFill>
                  <a:srgbClr val="0000FF"/>
                </a:solidFill>
              </a:rPr>
              <a:t>: İlgi </a:t>
            </a:r>
            <a:r>
              <a:rPr lang="tr-TR" sz="3200" dirty="0" smtClean="0">
                <a:solidFill>
                  <a:srgbClr val="0000FF"/>
                </a:solidFill>
              </a:rPr>
              <a:t>(a) Yazı Sureti (1 sayfa)</a:t>
            </a:r>
          </a:p>
        </p:txBody>
      </p:sp>
      <p:sp>
        <p:nvSpPr>
          <p:cNvPr id="5" name="Metin kutusu 4"/>
          <p:cNvSpPr txBox="1"/>
          <p:nvPr/>
        </p:nvSpPr>
        <p:spPr>
          <a:xfrm>
            <a:off x="539552" y="2204864"/>
            <a:ext cx="3574825" cy="584775"/>
          </a:xfrm>
          <a:prstGeom prst="rect">
            <a:avLst/>
          </a:prstGeom>
          <a:noFill/>
        </p:spPr>
        <p:txBody>
          <a:bodyPr wrap="none" rtlCol="0">
            <a:spAutoFit/>
          </a:bodyPr>
          <a:lstStyle/>
          <a:p>
            <a:r>
              <a:rPr lang="tr-TR" sz="3200" dirty="0" smtClean="0">
                <a:solidFill>
                  <a:srgbClr val="0070C0"/>
                </a:solidFill>
              </a:rPr>
              <a:t>Sadece bir ek varsa:</a:t>
            </a:r>
            <a:endParaRPr lang="tr-TR" sz="3200" dirty="0">
              <a:solidFill>
                <a:srgbClr val="0070C0"/>
              </a:solidFill>
            </a:endParaRPr>
          </a:p>
        </p:txBody>
      </p:sp>
      <p:sp>
        <p:nvSpPr>
          <p:cNvPr id="8" name="Metin kutusu 7"/>
          <p:cNvSpPr txBox="1"/>
          <p:nvPr/>
        </p:nvSpPr>
        <p:spPr>
          <a:xfrm>
            <a:off x="1547664" y="3861048"/>
            <a:ext cx="7309574" cy="1569660"/>
          </a:xfrm>
          <a:prstGeom prst="rect">
            <a:avLst/>
          </a:prstGeom>
          <a:noFill/>
        </p:spPr>
        <p:txBody>
          <a:bodyPr wrap="square" rtlCol="0">
            <a:spAutoFit/>
          </a:bodyPr>
          <a:lstStyle/>
          <a:p>
            <a:r>
              <a:rPr lang="tr-TR" sz="3200" dirty="0" smtClean="0">
                <a:solidFill>
                  <a:srgbClr val="0000FF"/>
                </a:solidFill>
              </a:rPr>
              <a:t>Ek:</a:t>
            </a:r>
          </a:p>
          <a:p>
            <a:r>
              <a:rPr lang="tr-TR" sz="3200" dirty="0" smtClean="0">
                <a:solidFill>
                  <a:srgbClr val="0000FF"/>
                </a:solidFill>
              </a:rPr>
              <a:t>1- İlgi (a) Yazı Sureti (1 sayfa)</a:t>
            </a:r>
          </a:p>
          <a:p>
            <a:r>
              <a:rPr lang="tr-TR" sz="3200" dirty="0" smtClean="0">
                <a:solidFill>
                  <a:srgbClr val="0000FF"/>
                </a:solidFill>
              </a:rPr>
              <a:t>2- CD (1 adet)</a:t>
            </a:r>
          </a:p>
        </p:txBody>
      </p:sp>
      <p:sp>
        <p:nvSpPr>
          <p:cNvPr id="9" name="Metin kutusu 8"/>
          <p:cNvSpPr txBox="1"/>
          <p:nvPr/>
        </p:nvSpPr>
        <p:spPr>
          <a:xfrm>
            <a:off x="467544" y="3284984"/>
            <a:ext cx="3796039" cy="584775"/>
          </a:xfrm>
          <a:prstGeom prst="rect">
            <a:avLst/>
          </a:prstGeom>
          <a:noFill/>
        </p:spPr>
        <p:txBody>
          <a:bodyPr wrap="none" rtlCol="0">
            <a:spAutoFit/>
          </a:bodyPr>
          <a:lstStyle/>
          <a:p>
            <a:r>
              <a:rPr lang="tr-TR" sz="3200" dirty="0" smtClean="0">
                <a:solidFill>
                  <a:srgbClr val="0070C0"/>
                </a:solidFill>
              </a:rPr>
              <a:t>Birden fazla ek varsa:</a:t>
            </a:r>
            <a:endParaRPr lang="tr-TR" sz="3200" dirty="0">
              <a:solidFill>
                <a:srgbClr val="0070C0"/>
              </a:solidFill>
            </a:endParaRPr>
          </a:p>
        </p:txBody>
      </p:sp>
      <p:sp>
        <p:nvSpPr>
          <p:cNvPr id="6" name="Altbilgi Yer Tutucusu 5"/>
          <p:cNvSpPr>
            <a:spLocks noGrp="1"/>
          </p:cNvSpPr>
          <p:nvPr>
            <p:ph type="ftr" sz="quarter" idx="11"/>
          </p:nvPr>
        </p:nvSpPr>
        <p:spPr>
          <a:xfrm>
            <a:off x="8534110" y="6309320"/>
            <a:ext cx="434008" cy="365125"/>
          </a:xfrm>
        </p:spPr>
        <p:txBody>
          <a:bodyPr/>
          <a:lstStyle/>
          <a:p>
            <a:fld id="{F3AAADEC-724E-40E1-B54C-837FCAE93B1B}" type="slidenum">
              <a:rPr lang="tr-TR" smtClean="0"/>
              <a:t>47</a:t>
            </a:fld>
            <a:endParaRPr lang="tr-TR" dirty="0"/>
          </a:p>
        </p:txBody>
      </p:sp>
      <p:sp>
        <p:nvSpPr>
          <p:cNvPr id="11" name="Metin kutusu 10"/>
          <p:cNvSpPr txBox="1"/>
          <p:nvPr/>
        </p:nvSpPr>
        <p:spPr>
          <a:xfrm>
            <a:off x="395536" y="5229200"/>
            <a:ext cx="6347763" cy="584775"/>
          </a:xfrm>
          <a:prstGeom prst="rect">
            <a:avLst/>
          </a:prstGeom>
          <a:noFill/>
        </p:spPr>
        <p:txBody>
          <a:bodyPr wrap="none" rtlCol="0">
            <a:spAutoFit/>
          </a:bodyPr>
          <a:lstStyle/>
          <a:p>
            <a:r>
              <a:rPr lang="tr-TR" sz="3200" dirty="0" smtClean="0">
                <a:solidFill>
                  <a:srgbClr val="0070C0"/>
                </a:solidFill>
              </a:rPr>
              <a:t>Liste olarak düzenlenmesi durumunda:</a:t>
            </a:r>
            <a:endParaRPr lang="tr-TR" sz="3200" dirty="0">
              <a:solidFill>
                <a:srgbClr val="0070C0"/>
              </a:solidFill>
            </a:endParaRPr>
          </a:p>
        </p:txBody>
      </p:sp>
      <p:sp>
        <p:nvSpPr>
          <p:cNvPr id="12" name="Metin kutusu 11"/>
          <p:cNvSpPr txBox="1"/>
          <p:nvPr/>
        </p:nvSpPr>
        <p:spPr>
          <a:xfrm>
            <a:off x="1475656" y="5868561"/>
            <a:ext cx="7309574" cy="584775"/>
          </a:xfrm>
          <a:prstGeom prst="rect">
            <a:avLst/>
          </a:prstGeom>
          <a:noFill/>
        </p:spPr>
        <p:txBody>
          <a:bodyPr wrap="square" rtlCol="0">
            <a:spAutoFit/>
          </a:bodyPr>
          <a:lstStyle/>
          <a:p>
            <a:r>
              <a:rPr lang="tr-TR" sz="3200" dirty="0" smtClean="0">
                <a:solidFill>
                  <a:srgbClr val="0000FF"/>
                </a:solidFill>
              </a:rPr>
              <a:t>Ek: Ek Listesi (1 sayfa)</a:t>
            </a:r>
          </a:p>
        </p:txBody>
      </p:sp>
    </p:spTree>
    <p:extLst>
      <p:ext uri="{BB962C8B-B14F-4D97-AF65-F5344CB8AC3E}">
        <p14:creationId xmlns:p14="http://schemas.microsoft.com/office/powerpoint/2010/main" val="18054056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randombar(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randombar(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randombar(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randombar(horizontal)">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5" grpId="0"/>
      <p:bldP spid="8" grpId="0"/>
      <p:bldP spid="9" grpId="0"/>
      <p:bldP spid="11" grpId="0"/>
      <p:bldP spid="1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48</a:t>
            </a:fld>
            <a:endParaRPr lang="tr-TR"/>
          </a:p>
        </p:txBody>
      </p:sp>
      <p:sp>
        <p:nvSpPr>
          <p:cNvPr id="4" name="Metin kutusu 3"/>
          <p:cNvSpPr txBox="1"/>
          <p:nvPr/>
        </p:nvSpPr>
        <p:spPr>
          <a:xfrm>
            <a:off x="395536" y="908720"/>
            <a:ext cx="8568952" cy="584775"/>
          </a:xfrm>
          <a:prstGeom prst="rect">
            <a:avLst/>
          </a:prstGeom>
          <a:noFill/>
        </p:spPr>
        <p:txBody>
          <a:bodyPr wrap="square" rtlCol="0">
            <a:spAutoFit/>
          </a:bodyPr>
          <a:lstStyle/>
          <a:p>
            <a:r>
              <a:rPr lang="tr-TR" sz="3200" dirty="0" smtClean="0">
                <a:solidFill>
                  <a:srgbClr val="FF0000"/>
                </a:solidFill>
              </a:rPr>
              <a:t>EK: </a:t>
            </a:r>
            <a:endParaRPr lang="tr-TR" sz="3200" dirty="0" smtClean="0"/>
          </a:p>
        </p:txBody>
      </p:sp>
      <p:sp>
        <p:nvSpPr>
          <p:cNvPr id="13" name="Metin kutusu 12"/>
          <p:cNvSpPr txBox="1"/>
          <p:nvPr/>
        </p:nvSpPr>
        <p:spPr>
          <a:xfrm>
            <a:off x="395536" y="1412776"/>
            <a:ext cx="8513712" cy="1077218"/>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Yazı alanına sığmayacak kadar uzun olan ekler «EK LİSTESİ» şeklinde ayrı bir liste yapılabilir.</a:t>
            </a:r>
          </a:p>
        </p:txBody>
      </p:sp>
      <p:sp>
        <p:nvSpPr>
          <p:cNvPr id="5" name="Metin kutusu 4"/>
          <p:cNvSpPr txBox="1"/>
          <p:nvPr/>
        </p:nvSpPr>
        <p:spPr>
          <a:xfrm>
            <a:off x="467544" y="2564904"/>
            <a:ext cx="8208912" cy="1077218"/>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Ek konulmadığı durumlarda «Ek konulmadı» yada «Ek-1 konulmadı» ifadesi yazılır.</a:t>
            </a:r>
            <a:endParaRPr lang="tr-TR" sz="3200" dirty="0"/>
          </a:p>
        </p:txBody>
      </p:sp>
      <p:sp>
        <p:nvSpPr>
          <p:cNvPr id="9" name="Metin kutusu 8"/>
          <p:cNvSpPr txBox="1"/>
          <p:nvPr/>
        </p:nvSpPr>
        <p:spPr>
          <a:xfrm>
            <a:off x="467544" y="4068361"/>
            <a:ext cx="8441704" cy="1569660"/>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Güvenlik gerekçesiyle, teknik veya benzeri nedenlerle üst yazıyla birlikte gönderilemeyen ekler ayrı olarak gönderilebilir.</a:t>
            </a:r>
            <a:endParaRPr lang="tr-TR" sz="3200" dirty="0"/>
          </a:p>
        </p:txBody>
      </p:sp>
      <p:sp>
        <p:nvSpPr>
          <p:cNvPr id="6" name="Altbilgi Yer Tutucusu 5"/>
          <p:cNvSpPr>
            <a:spLocks noGrp="1"/>
          </p:cNvSpPr>
          <p:nvPr>
            <p:ph type="ftr" sz="quarter" idx="11"/>
          </p:nvPr>
        </p:nvSpPr>
        <p:spPr>
          <a:xfrm>
            <a:off x="8555886" y="6381328"/>
            <a:ext cx="434008" cy="365125"/>
          </a:xfrm>
        </p:spPr>
        <p:txBody>
          <a:bodyPr/>
          <a:lstStyle/>
          <a:p>
            <a:fld id="{1FC250B0-E3E5-4A8B-871A-825FC513A6E8}" type="slidenum">
              <a:rPr lang="tr-TR" smtClean="0"/>
              <a:t>48</a:t>
            </a:fld>
            <a:endParaRPr lang="tr-TR" dirty="0"/>
          </a:p>
        </p:txBody>
      </p:sp>
    </p:spTree>
    <p:extLst>
      <p:ext uri="{BB962C8B-B14F-4D97-AF65-F5344CB8AC3E}">
        <p14:creationId xmlns:p14="http://schemas.microsoft.com/office/powerpoint/2010/main" val="41152248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5" grpId="0"/>
      <p:bldP spid="9"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49</a:t>
            </a:fld>
            <a:endParaRPr lang="tr-TR"/>
          </a:p>
        </p:txBody>
      </p:sp>
      <p:sp>
        <p:nvSpPr>
          <p:cNvPr id="4" name="Metin kutusu 3"/>
          <p:cNvSpPr txBox="1"/>
          <p:nvPr/>
        </p:nvSpPr>
        <p:spPr>
          <a:xfrm>
            <a:off x="395536" y="908720"/>
            <a:ext cx="8568952" cy="584775"/>
          </a:xfrm>
          <a:prstGeom prst="rect">
            <a:avLst/>
          </a:prstGeom>
          <a:noFill/>
        </p:spPr>
        <p:txBody>
          <a:bodyPr wrap="square" rtlCol="0">
            <a:spAutoFit/>
          </a:bodyPr>
          <a:lstStyle/>
          <a:p>
            <a:r>
              <a:rPr lang="tr-TR" sz="3200" dirty="0" smtClean="0">
                <a:solidFill>
                  <a:srgbClr val="FF0000"/>
                </a:solidFill>
              </a:rPr>
              <a:t>Dağıtım: </a:t>
            </a:r>
            <a:endParaRPr lang="tr-TR" sz="3200" dirty="0" smtClean="0"/>
          </a:p>
        </p:txBody>
      </p:sp>
      <p:sp>
        <p:nvSpPr>
          <p:cNvPr id="13" name="Metin kutusu 12"/>
          <p:cNvSpPr txBox="1"/>
          <p:nvPr/>
        </p:nvSpPr>
        <p:spPr>
          <a:xfrm>
            <a:off x="395536" y="1412776"/>
            <a:ext cx="8513712" cy="1077218"/>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Birden çok muhataba gidecekse, yazı alanının soluna yazılır.</a:t>
            </a:r>
          </a:p>
        </p:txBody>
      </p:sp>
      <p:sp>
        <p:nvSpPr>
          <p:cNvPr id="5" name="Metin kutusu 4"/>
          <p:cNvSpPr txBox="1"/>
          <p:nvPr/>
        </p:nvSpPr>
        <p:spPr>
          <a:xfrm>
            <a:off x="395536" y="2412177"/>
            <a:ext cx="8208912" cy="584775"/>
          </a:xfrm>
          <a:prstGeom prst="rect">
            <a:avLst/>
          </a:prstGeom>
          <a:noFill/>
        </p:spPr>
        <p:txBody>
          <a:bodyPr wrap="square" rtlCol="0">
            <a:spAutoFit/>
          </a:bodyPr>
          <a:lstStyle/>
          <a:p>
            <a:pPr marL="457200" indent="-457200">
              <a:buFont typeface="Wingdings" panose="05000000000000000000" pitchFamily="2" charset="2"/>
              <a:buChar char="ü"/>
            </a:pPr>
            <a:r>
              <a:rPr lang="tr-TR" sz="3200" dirty="0" err="1"/>
              <a:t>Ek’ten</a:t>
            </a:r>
            <a:r>
              <a:rPr lang="tr-TR" sz="3200" dirty="0"/>
              <a:t> sonra uygun boşluk bırakılarak yazılır.</a:t>
            </a:r>
          </a:p>
        </p:txBody>
      </p:sp>
      <p:sp>
        <p:nvSpPr>
          <p:cNvPr id="9" name="Metin kutusu 8"/>
          <p:cNvSpPr txBox="1"/>
          <p:nvPr/>
        </p:nvSpPr>
        <p:spPr>
          <a:xfrm>
            <a:off x="522784" y="3935958"/>
            <a:ext cx="8441704" cy="1077218"/>
          </a:xfrm>
          <a:prstGeom prst="rect">
            <a:avLst/>
          </a:prstGeom>
          <a:noFill/>
        </p:spPr>
        <p:txBody>
          <a:bodyPr wrap="square" rtlCol="0">
            <a:spAutoFit/>
          </a:bodyPr>
          <a:lstStyle/>
          <a:p>
            <a:r>
              <a:rPr lang="tr-TR" sz="3200" dirty="0" err="1" smtClean="0">
                <a:solidFill>
                  <a:srgbClr val="0070C0"/>
                </a:solidFill>
              </a:rPr>
              <a:t>Dağıtım’da</a:t>
            </a:r>
            <a:r>
              <a:rPr lang="tr-TR" sz="3200" dirty="0" smtClean="0">
                <a:solidFill>
                  <a:srgbClr val="0070C0"/>
                </a:solidFill>
              </a:rPr>
              <a:t> «Gereği» ve «Bilgi» aynı anda yer alacaksa:</a:t>
            </a:r>
            <a:endParaRPr lang="tr-TR" sz="3200" dirty="0">
              <a:solidFill>
                <a:srgbClr val="0070C0"/>
              </a:solidFill>
            </a:endParaRPr>
          </a:p>
        </p:txBody>
      </p:sp>
      <p:sp>
        <p:nvSpPr>
          <p:cNvPr id="8" name="Metin kutusu 7"/>
          <p:cNvSpPr txBox="1"/>
          <p:nvPr/>
        </p:nvSpPr>
        <p:spPr>
          <a:xfrm>
            <a:off x="522784" y="4955684"/>
            <a:ext cx="8225680" cy="1569660"/>
          </a:xfrm>
          <a:prstGeom prst="rect">
            <a:avLst/>
          </a:prstGeom>
          <a:noFill/>
        </p:spPr>
        <p:txBody>
          <a:bodyPr wrap="square" rtlCol="0">
            <a:spAutoFit/>
          </a:bodyPr>
          <a:lstStyle/>
          <a:p>
            <a:r>
              <a:rPr lang="tr-TR" sz="3200" dirty="0" smtClean="0"/>
              <a:t>Dağıtım:</a:t>
            </a:r>
          </a:p>
          <a:p>
            <a:r>
              <a:rPr lang="tr-TR" sz="3200" dirty="0" smtClean="0"/>
              <a:t>Gereği:                           Bilgi:</a:t>
            </a:r>
          </a:p>
          <a:p>
            <a:r>
              <a:rPr lang="tr-TR" sz="3200" dirty="0" smtClean="0"/>
              <a:t>şeklinde yazılır.</a:t>
            </a:r>
            <a:endParaRPr lang="tr-TR" sz="3200" dirty="0"/>
          </a:p>
        </p:txBody>
      </p:sp>
      <p:sp>
        <p:nvSpPr>
          <p:cNvPr id="10" name="Metin kutusu 9"/>
          <p:cNvSpPr txBox="1"/>
          <p:nvPr/>
        </p:nvSpPr>
        <p:spPr>
          <a:xfrm>
            <a:off x="395536" y="2988241"/>
            <a:ext cx="8208912" cy="1077218"/>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Bir sayfaya sığmayacaksa «</a:t>
            </a:r>
            <a:r>
              <a:rPr lang="tr-TR" sz="3200" dirty="0" smtClean="0">
                <a:solidFill>
                  <a:srgbClr val="FF0000"/>
                </a:solidFill>
              </a:rPr>
              <a:t>DAĞITIM LİSTESİ</a:t>
            </a:r>
            <a:r>
              <a:rPr lang="tr-TR" sz="3200" dirty="0" smtClean="0"/>
              <a:t>» başlığı altında ayrı bir sayfaya yazılır.</a:t>
            </a:r>
            <a:endParaRPr lang="tr-TR" sz="3200" dirty="0"/>
          </a:p>
        </p:txBody>
      </p:sp>
      <p:sp>
        <p:nvSpPr>
          <p:cNvPr id="6" name="Altbilgi Yer Tutucusu 5"/>
          <p:cNvSpPr>
            <a:spLocks noGrp="1"/>
          </p:cNvSpPr>
          <p:nvPr>
            <p:ph type="ftr" sz="quarter" idx="11"/>
          </p:nvPr>
        </p:nvSpPr>
        <p:spPr>
          <a:xfrm>
            <a:off x="8475240" y="6342781"/>
            <a:ext cx="434008" cy="365125"/>
          </a:xfrm>
        </p:spPr>
        <p:txBody>
          <a:bodyPr/>
          <a:lstStyle/>
          <a:p>
            <a:fld id="{ACAEAE3D-D196-4CC3-B85F-DD8680F374DD}" type="slidenum">
              <a:rPr lang="tr-TR" smtClean="0"/>
              <a:t>49</a:t>
            </a:fld>
            <a:endParaRPr lang="tr-TR" dirty="0"/>
          </a:p>
        </p:txBody>
      </p:sp>
    </p:spTree>
    <p:extLst>
      <p:ext uri="{BB962C8B-B14F-4D97-AF65-F5344CB8AC3E}">
        <p14:creationId xmlns:p14="http://schemas.microsoft.com/office/powerpoint/2010/main" val="2729655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ircle(in)">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ppt_w</p:attrName>
                                        </p:attrNameLst>
                                      </p:cBhvr>
                                      <p:tavLst>
                                        <p:tav tm="0">
                                          <p:val>
                                            <p:fltVal val="0"/>
                                          </p:val>
                                        </p:tav>
                                        <p:tav tm="100000">
                                          <p:val>
                                            <p:strVal val="#ppt_w"/>
                                          </p:val>
                                        </p:tav>
                                      </p:tavLst>
                                    </p:anim>
                                    <p:anim calcmode="lin" valueType="num">
                                      <p:cBhvr>
                                        <p:cTn id="23" dur="1000" fill="hold"/>
                                        <p:tgtEl>
                                          <p:spTgt spid="9"/>
                                        </p:tgtEl>
                                        <p:attrNameLst>
                                          <p:attrName>ppt_h</p:attrName>
                                        </p:attrNameLst>
                                      </p:cBhvr>
                                      <p:tavLst>
                                        <p:tav tm="0">
                                          <p:val>
                                            <p:fltVal val="0"/>
                                          </p:val>
                                        </p:tav>
                                        <p:tav tm="100000">
                                          <p:val>
                                            <p:strVal val="#ppt_h"/>
                                          </p:val>
                                        </p:tav>
                                      </p:tavLst>
                                    </p:anim>
                                    <p:anim calcmode="lin" valueType="num">
                                      <p:cBhvr>
                                        <p:cTn id="24" dur="1000" fill="hold"/>
                                        <p:tgtEl>
                                          <p:spTgt spid="9"/>
                                        </p:tgtEl>
                                        <p:attrNameLst>
                                          <p:attrName>style.rotation</p:attrName>
                                        </p:attrNameLst>
                                      </p:cBhvr>
                                      <p:tavLst>
                                        <p:tav tm="0">
                                          <p:val>
                                            <p:fltVal val="90"/>
                                          </p:val>
                                        </p:tav>
                                        <p:tav tm="100000">
                                          <p:val>
                                            <p:fltVal val="0"/>
                                          </p:val>
                                        </p:tav>
                                      </p:tavLst>
                                    </p:anim>
                                    <p:animEffect transition="in" filter="fade">
                                      <p:cBhvr>
                                        <p:cTn id="25" dur="10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9" grpId="0"/>
      <p:bldP spid="8"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5</a:t>
            </a:fld>
            <a:endParaRPr lang="tr-TR"/>
          </a:p>
        </p:txBody>
      </p:sp>
      <p:sp>
        <p:nvSpPr>
          <p:cNvPr id="4" name="İçerik Yer Tutucusu 3"/>
          <p:cNvSpPr>
            <a:spLocks noGrp="1"/>
          </p:cNvSpPr>
          <p:nvPr>
            <p:ph sz="quarter" idx="1"/>
          </p:nvPr>
        </p:nvSpPr>
        <p:spPr>
          <a:xfrm>
            <a:off x="587692" y="1412776"/>
            <a:ext cx="8178356" cy="1584176"/>
          </a:xfrm>
        </p:spPr>
        <p:txBody>
          <a:bodyPr/>
          <a:lstStyle/>
          <a:p>
            <a:pPr>
              <a:buClrTx/>
              <a:buFont typeface="Wingdings" panose="05000000000000000000" pitchFamily="2" charset="2"/>
              <a:buChar char="v"/>
            </a:pPr>
            <a:r>
              <a:rPr lang="tr-TR" dirty="0" smtClean="0">
                <a:solidFill>
                  <a:srgbClr val="FF0000"/>
                </a:solidFill>
              </a:rPr>
              <a:t>Doküman:</a:t>
            </a:r>
            <a:r>
              <a:rPr lang="tr-TR" dirty="0" smtClean="0"/>
              <a:t> Kurumsal faaliyetlerin yerine getirilmesi amacıyla idare tarafından hazırlanan yada toplanan her türlü bilgi</a:t>
            </a:r>
          </a:p>
        </p:txBody>
      </p:sp>
      <p:sp>
        <p:nvSpPr>
          <p:cNvPr id="5" name="Metin kutusu 4"/>
          <p:cNvSpPr txBox="1"/>
          <p:nvPr/>
        </p:nvSpPr>
        <p:spPr>
          <a:xfrm>
            <a:off x="3707904" y="980728"/>
            <a:ext cx="1896481" cy="584775"/>
          </a:xfrm>
          <a:prstGeom prst="rect">
            <a:avLst/>
          </a:prstGeom>
          <a:noFill/>
        </p:spPr>
        <p:txBody>
          <a:bodyPr wrap="none" rtlCol="0">
            <a:spAutoFit/>
          </a:bodyPr>
          <a:lstStyle/>
          <a:p>
            <a:r>
              <a:rPr lang="tr-TR" sz="3200" dirty="0" smtClean="0">
                <a:solidFill>
                  <a:srgbClr val="FF0000"/>
                </a:solidFill>
              </a:rPr>
              <a:t>TANIMLAR</a:t>
            </a:r>
            <a:endParaRPr lang="tr-TR" dirty="0">
              <a:solidFill>
                <a:srgbClr val="FF0000"/>
              </a:solidFill>
            </a:endParaRPr>
          </a:p>
        </p:txBody>
      </p:sp>
      <p:sp>
        <p:nvSpPr>
          <p:cNvPr id="6" name="Metin kutusu 5"/>
          <p:cNvSpPr txBox="1"/>
          <p:nvPr/>
        </p:nvSpPr>
        <p:spPr>
          <a:xfrm>
            <a:off x="971600" y="5229200"/>
            <a:ext cx="184731" cy="369332"/>
          </a:xfrm>
          <a:prstGeom prst="rect">
            <a:avLst/>
          </a:prstGeom>
          <a:noFill/>
        </p:spPr>
        <p:txBody>
          <a:bodyPr wrap="none" rtlCol="0">
            <a:spAutoFit/>
          </a:bodyPr>
          <a:lstStyle/>
          <a:p>
            <a:endParaRPr lang="tr-TR" dirty="0"/>
          </a:p>
        </p:txBody>
      </p:sp>
      <p:sp>
        <p:nvSpPr>
          <p:cNvPr id="10" name="İçerik Yer Tutucusu 3"/>
          <p:cNvSpPr txBox="1">
            <a:spLocks/>
          </p:cNvSpPr>
          <p:nvPr/>
        </p:nvSpPr>
        <p:spPr>
          <a:xfrm>
            <a:off x="587692" y="2924944"/>
            <a:ext cx="8136904" cy="1076826"/>
          </a:xfrm>
          <a:prstGeom prst="rect">
            <a:avLst/>
          </a:prstGeom>
        </p:spPr>
        <p:txBody>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ClrTx/>
              <a:buFont typeface="Wingdings" panose="05000000000000000000" pitchFamily="2" charset="2"/>
              <a:buChar char="v"/>
            </a:pPr>
            <a:r>
              <a:rPr lang="tr-TR" dirty="0" smtClean="0">
                <a:solidFill>
                  <a:srgbClr val="FF0000"/>
                </a:solidFill>
              </a:rPr>
              <a:t>Elektronik Belge Yönetim Sistemi(EBYS): </a:t>
            </a:r>
            <a:r>
              <a:rPr lang="tr-TR" dirty="0" smtClean="0"/>
              <a:t>Belge ve dokümanların elektronik ortamda sağlayan sistem</a:t>
            </a:r>
          </a:p>
        </p:txBody>
      </p:sp>
      <p:sp>
        <p:nvSpPr>
          <p:cNvPr id="11" name="İçerik Yer Tutucusu 3"/>
          <p:cNvSpPr txBox="1">
            <a:spLocks/>
          </p:cNvSpPr>
          <p:nvPr/>
        </p:nvSpPr>
        <p:spPr>
          <a:xfrm>
            <a:off x="587692" y="4029336"/>
            <a:ext cx="8255673" cy="2424000"/>
          </a:xfrm>
          <a:prstGeom prst="rect">
            <a:avLst/>
          </a:prstGeom>
        </p:spPr>
        <p:txBody>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ClrTx/>
              <a:buFont typeface="Wingdings" panose="05000000000000000000" pitchFamily="2" charset="2"/>
              <a:buChar char="v"/>
            </a:pPr>
            <a:r>
              <a:rPr lang="tr-TR" dirty="0" smtClean="0">
                <a:solidFill>
                  <a:srgbClr val="FF0000"/>
                </a:solidFill>
              </a:rPr>
              <a:t>Elektronik İmza: </a:t>
            </a:r>
            <a:r>
              <a:rPr lang="tr-TR" dirty="0" smtClean="0"/>
              <a:t>Başka bir elektronik veriye eklenen veya elektronik veriyle mantıksal bağlantısı bulunan ve kimlik doğrulama amacıyla kullanılan elektronik veri</a:t>
            </a:r>
          </a:p>
        </p:txBody>
      </p:sp>
      <p:sp>
        <p:nvSpPr>
          <p:cNvPr id="7" name="Altbilgi Yer Tutucusu 6"/>
          <p:cNvSpPr>
            <a:spLocks noGrp="1"/>
          </p:cNvSpPr>
          <p:nvPr>
            <p:ph type="ftr" sz="quarter" idx="11"/>
          </p:nvPr>
        </p:nvSpPr>
        <p:spPr>
          <a:xfrm>
            <a:off x="8058001" y="6304235"/>
            <a:ext cx="666595" cy="365125"/>
          </a:xfrm>
        </p:spPr>
        <p:txBody>
          <a:bodyPr/>
          <a:lstStyle/>
          <a:p>
            <a:fld id="{3F49D16D-DDFA-4347-8D58-B8216F661BE0}" type="slidenum">
              <a:rPr lang="tr-TR" smtClean="0"/>
              <a:t>5</a:t>
            </a:fld>
            <a:endParaRPr lang="tr-TR" dirty="0"/>
          </a:p>
        </p:txBody>
      </p:sp>
    </p:spTree>
    <p:extLst>
      <p:ext uri="{BB962C8B-B14F-4D97-AF65-F5344CB8AC3E}">
        <p14:creationId xmlns:p14="http://schemas.microsoft.com/office/powerpoint/2010/main" val="2050510978"/>
      </p:ext>
    </p:extLst>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50</a:t>
            </a:fld>
            <a:endParaRPr lang="tr-TR"/>
          </a:p>
        </p:txBody>
      </p:sp>
      <p:sp>
        <p:nvSpPr>
          <p:cNvPr id="4" name="Metin kutusu 3"/>
          <p:cNvSpPr txBox="1"/>
          <p:nvPr/>
        </p:nvSpPr>
        <p:spPr>
          <a:xfrm>
            <a:off x="395536" y="908720"/>
            <a:ext cx="8568952" cy="584775"/>
          </a:xfrm>
          <a:prstGeom prst="rect">
            <a:avLst/>
          </a:prstGeom>
          <a:noFill/>
        </p:spPr>
        <p:txBody>
          <a:bodyPr wrap="square" rtlCol="0">
            <a:spAutoFit/>
          </a:bodyPr>
          <a:lstStyle/>
          <a:p>
            <a:r>
              <a:rPr lang="tr-TR" sz="3200" dirty="0" smtClean="0">
                <a:solidFill>
                  <a:srgbClr val="FF0000"/>
                </a:solidFill>
              </a:rPr>
              <a:t>OLUR: </a:t>
            </a:r>
            <a:endParaRPr lang="tr-TR" sz="3200" dirty="0" smtClean="0"/>
          </a:p>
        </p:txBody>
      </p:sp>
      <p:sp>
        <p:nvSpPr>
          <p:cNvPr id="13" name="Metin kutusu 12"/>
          <p:cNvSpPr txBox="1"/>
          <p:nvPr/>
        </p:nvSpPr>
        <p:spPr>
          <a:xfrm>
            <a:off x="395536" y="1412776"/>
            <a:ext cx="8513712" cy="584775"/>
          </a:xfrm>
          <a:prstGeom prst="rect">
            <a:avLst/>
          </a:prstGeom>
          <a:noFill/>
        </p:spPr>
        <p:txBody>
          <a:bodyPr wrap="square" rtlCol="0">
            <a:spAutoFit/>
          </a:bodyPr>
          <a:lstStyle/>
          <a:p>
            <a:pPr marL="457200" indent="-457200">
              <a:buFont typeface="Wingdings" panose="05000000000000000000" pitchFamily="2" charset="2"/>
              <a:buChar char="ü"/>
            </a:pPr>
            <a:r>
              <a:rPr lang="tr-TR" sz="3200" dirty="0" smtClean="0"/>
              <a:t>Makam «OLUR» u gerektiren durumlarda alınır.</a:t>
            </a:r>
          </a:p>
        </p:txBody>
      </p:sp>
      <p:sp>
        <p:nvSpPr>
          <p:cNvPr id="5" name="Metin kutusu 4"/>
          <p:cNvSpPr txBox="1"/>
          <p:nvPr/>
        </p:nvSpPr>
        <p:spPr>
          <a:xfrm>
            <a:off x="395536" y="2132856"/>
            <a:ext cx="8208912" cy="1077218"/>
          </a:xfrm>
          <a:prstGeom prst="rect">
            <a:avLst/>
          </a:prstGeom>
          <a:noFill/>
        </p:spPr>
        <p:txBody>
          <a:bodyPr wrap="square" rtlCol="0">
            <a:spAutoFit/>
          </a:bodyPr>
          <a:lstStyle/>
          <a:p>
            <a:r>
              <a:rPr lang="tr-TR" sz="3200" dirty="0" smtClean="0"/>
              <a:t>İmza bölümünden sonra uygun satır boşluğu bırakılarak yazı alanı ortalanarak yazılır.</a:t>
            </a:r>
            <a:endParaRPr lang="tr-TR" sz="3200" dirty="0"/>
          </a:p>
        </p:txBody>
      </p:sp>
      <p:sp>
        <p:nvSpPr>
          <p:cNvPr id="9" name="Metin kutusu 8"/>
          <p:cNvSpPr txBox="1"/>
          <p:nvPr/>
        </p:nvSpPr>
        <p:spPr>
          <a:xfrm>
            <a:off x="522784" y="4149080"/>
            <a:ext cx="8441704" cy="2554545"/>
          </a:xfrm>
          <a:prstGeom prst="rect">
            <a:avLst/>
          </a:prstGeom>
          <a:noFill/>
        </p:spPr>
        <p:txBody>
          <a:bodyPr wrap="square" rtlCol="0">
            <a:spAutoFit/>
          </a:bodyPr>
          <a:lstStyle/>
          <a:p>
            <a:pPr algn="ctr"/>
            <a:r>
              <a:rPr lang="tr-TR" sz="3200" dirty="0" smtClean="0">
                <a:solidFill>
                  <a:srgbClr val="0070C0"/>
                </a:solidFill>
              </a:rPr>
              <a:t>OLUR</a:t>
            </a:r>
          </a:p>
          <a:p>
            <a:pPr algn="ctr"/>
            <a:r>
              <a:rPr lang="tr-TR" sz="3200" dirty="0" smtClean="0">
                <a:solidFill>
                  <a:srgbClr val="0070C0"/>
                </a:solidFill>
              </a:rPr>
              <a:t>19/07/2017</a:t>
            </a:r>
          </a:p>
          <a:p>
            <a:pPr algn="ctr"/>
            <a:r>
              <a:rPr lang="tr-TR" sz="3200" dirty="0" smtClean="0"/>
              <a:t>(İmza)</a:t>
            </a:r>
          </a:p>
          <a:p>
            <a:pPr algn="ctr"/>
            <a:r>
              <a:rPr lang="tr-TR" sz="3200" dirty="0" smtClean="0">
                <a:solidFill>
                  <a:srgbClr val="0070C0"/>
                </a:solidFill>
              </a:rPr>
              <a:t>Salih AYHAN</a:t>
            </a:r>
          </a:p>
          <a:p>
            <a:pPr algn="ctr"/>
            <a:r>
              <a:rPr lang="tr-TR" sz="3200" dirty="0" smtClean="0">
                <a:solidFill>
                  <a:srgbClr val="0070C0"/>
                </a:solidFill>
              </a:rPr>
              <a:t>Genel Müdür</a:t>
            </a:r>
            <a:endParaRPr lang="tr-TR" sz="3200" dirty="0">
              <a:solidFill>
                <a:srgbClr val="0070C0"/>
              </a:solidFill>
            </a:endParaRPr>
          </a:p>
        </p:txBody>
      </p:sp>
      <p:sp>
        <p:nvSpPr>
          <p:cNvPr id="10" name="Metin kutusu 9"/>
          <p:cNvSpPr txBox="1"/>
          <p:nvPr/>
        </p:nvSpPr>
        <p:spPr>
          <a:xfrm>
            <a:off x="395536" y="3284984"/>
            <a:ext cx="8208912" cy="584775"/>
          </a:xfrm>
          <a:prstGeom prst="rect">
            <a:avLst/>
          </a:prstGeom>
          <a:noFill/>
        </p:spPr>
        <p:txBody>
          <a:bodyPr wrap="square" rtlCol="0">
            <a:spAutoFit/>
          </a:bodyPr>
          <a:lstStyle/>
          <a:p>
            <a:r>
              <a:rPr lang="tr-TR" sz="3200" dirty="0" smtClean="0">
                <a:solidFill>
                  <a:srgbClr val="002060"/>
                </a:solidFill>
              </a:rPr>
              <a:t>Örnekler</a:t>
            </a:r>
            <a:endParaRPr lang="tr-TR" sz="3200" dirty="0">
              <a:solidFill>
                <a:srgbClr val="002060"/>
              </a:solidFill>
            </a:endParaRPr>
          </a:p>
        </p:txBody>
      </p:sp>
      <p:sp>
        <p:nvSpPr>
          <p:cNvPr id="6" name="Altbilgi Yer Tutucusu 5"/>
          <p:cNvSpPr>
            <a:spLocks noGrp="1"/>
          </p:cNvSpPr>
          <p:nvPr>
            <p:ph type="ftr" sz="quarter" idx="11"/>
          </p:nvPr>
        </p:nvSpPr>
        <p:spPr>
          <a:xfrm>
            <a:off x="8477200" y="6305635"/>
            <a:ext cx="434008" cy="365125"/>
          </a:xfrm>
        </p:spPr>
        <p:txBody>
          <a:bodyPr/>
          <a:lstStyle/>
          <a:p>
            <a:fld id="{60142F59-E7C0-4796-B556-50E9D3154A57}" type="slidenum">
              <a:rPr lang="tr-TR" smtClean="0"/>
              <a:t>50</a:t>
            </a:fld>
            <a:endParaRPr lang="tr-TR" dirty="0"/>
          </a:p>
        </p:txBody>
      </p:sp>
    </p:spTree>
    <p:extLst>
      <p:ext uri="{BB962C8B-B14F-4D97-AF65-F5344CB8AC3E}">
        <p14:creationId xmlns:p14="http://schemas.microsoft.com/office/powerpoint/2010/main" val="21405750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51</a:t>
            </a:fld>
            <a:endParaRPr lang="tr-TR"/>
          </a:p>
        </p:txBody>
      </p:sp>
      <p:sp>
        <p:nvSpPr>
          <p:cNvPr id="4" name="Metin kutusu 3"/>
          <p:cNvSpPr txBox="1"/>
          <p:nvPr/>
        </p:nvSpPr>
        <p:spPr>
          <a:xfrm>
            <a:off x="395536" y="908720"/>
            <a:ext cx="8568952" cy="584775"/>
          </a:xfrm>
          <a:prstGeom prst="rect">
            <a:avLst/>
          </a:prstGeom>
          <a:noFill/>
        </p:spPr>
        <p:txBody>
          <a:bodyPr wrap="square" rtlCol="0">
            <a:spAutoFit/>
          </a:bodyPr>
          <a:lstStyle/>
          <a:p>
            <a:r>
              <a:rPr lang="tr-TR" sz="3200" dirty="0" smtClean="0">
                <a:solidFill>
                  <a:srgbClr val="FF0000"/>
                </a:solidFill>
              </a:rPr>
              <a:t>OLUR: </a:t>
            </a:r>
            <a:endParaRPr lang="tr-TR" sz="3200" dirty="0" smtClean="0"/>
          </a:p>
        </p:txBody>
      </p:sp>
      <p:sp>
        <p:nvSpPr>
          <p:cNvPr id="9" name="Metin kutusu 8"/>
          <p:cNvSpPr txBox="1"/>
          <p:nvPr/>
        </p:nvSpPr>
        <p:spPr>
          <a:xfrm>
            <a:off x="522784" y="2132856"/>
            <a:ext cx="8441704" cy="3108543"/>
          </a:xfrm>
          <a:prstGeom prst="rect">
            <a:avLst/>
          </a:prstGeom>
          <a:noFill/>
        </p:spPr>
        <p:txBody>
          <a:bodyPr wrap="square" rtlCol="0">
            <a:spAutoFit/>
          </a:bodyPr>
          <a:lstStyle/>
          <a:p>
            <a:pPr algn="ctr"/>
            <a:r>
              <a:rPr lang="tr-TR" sz="2800" dirty="0" smtClean="0">
                <a:solidFill>
                  <a:srgbClr val="0070C0"/>
                </a:solidFill>
                <a:latin typeface="Times New Roman" panose="02020603050405020304" pitchFamily="18" charset="0"/>
                <a:cs typeface="Times New Roman" panose="02020603050405020304" pitchFamily="18" charset="0"/>
              </a:rPr>
              <a:t>OLUR</a:t>
            </a:r>
          </a:p>
          <a:p>
            <a:pPr algn="ctr"/>
            <a:r>
              <a:rPr lang="tr-TR" sz="2800" dirty="0" smtClean="0">
                <a:solidFill>
                  <a:srgbClr val="0070C0"/>
                </a:solidFill>
                <a:latin typeface="Times New Roman" panose="02020603050405020304" pitchFamily="18" charset="0"/>
                <a:cs typeface="Times New Roman" panose="02020603050405020304" pitchFamily="18" charset="0"/>
              </a:rPr>
              <a:t>17/07/2017</a:t>
            </a:r>
          </a:p>
          <a:p>
            <a:pPr algn="ctr"/>
            <a:endParaRPr lang="tr-TR" sz="2800" dirty="0" smtClean="0">
              <a:latin typeface="Times New Roman" panose="02020603050405020304" pitchFamily="18" charset="0"/>
              <a:cs typeface="Times New Roman" panose="02020603050405020304" pitchFamily="18" charset="0"/>
            </a:endParaRPr>
          </a:p>
          <a:p>
            <a:pPr algn="ctr"/>
            <a:r>
              <a:rPr lang="tr-TR" sz="2800" dirty="0" smtClean="0">
                <a:solidFill>
                  <a:srgbClr val="FF0000"/>
                </a:solidFill>
                <a:latin typeface="Times New Roman" panose="02020603050405020304" pitchFamily="18" charset="0"/>
                <a:cs typeface="Times New Roman" panose="02020603050405020304" pitchFamily="18" charset="0"/>
              </a:rPr>
              <a:t>(İmza)</a:t>
            </a:r>
          </a:p>
          <a:p>
            <a:pPr algn="ctr"/>
            <a:r>
              <a:rPr lang="tr-TR" sz="2800" dirty="0" smtClean="0">
                <a:solidFill>
                  <a:srgbClr val="0070C0"/>
                </a:solidFill>
                <a:latin typeface="Times New Roman" panose="02020603050405020304" pitchFamily="18" charset="0"/>
                <a:cs typeface="Times New Roman" panose="02020603050405020304" pitchFamily="18" charset="0"/>
              </a:rPr>
              <a:t>Salih AYHAN</a:t>
            </a:r>
          </a:p>
          <a:p>
            <a:pPr algn="ctr"/>
            <a:r>
              <a:rPr lang="tr-TR" sz="2800" dirty="0" smtClean="0">
                <a:solidFill>
                  <a:srgbClr val="0070C0"/>
                </a:solidFill>
                <a:latin typeface="Times New Roman" panose="02020603050405020304" pitchFamily="18" charset="0"/>
                <a:cs typeface="Times New Roman" panose="02020603050405020304" pitchFamily="18" charset="0"/>
              </a:rPr>
              <a:t>Bakan a.</a:t>
            </a:r>
          </a:p>
          <a:p>
            <a:pPr algn="ctr"/>
            <a:r>
              <a:rPr lang="tr-TR" sz="2800" dirty="0" smtClean="0">
                <a:solidFill>
                  <a:srgbClr val="0070C0"/>
                </a:solidFill>
                <a:latin typeface="Times New Roman" panose="02020603050405020304" pitchFamily="18" charset="0"/>
                <a:cs typeface="Times New Roman" panose="02020603050405020304" pitchFamily="18" charset="0"/>
              </a:rPr>
              <a:t>Genel Müdür  </a:t>
            </a:r>
            <a:endParaRPr lang="tr-TR" sz="2800" dirty="0">
              <a:solidFill>
                <a:srgbClr val="0070C0"/>
              </a:solidFill>
              <a:latin typeface="Times New Roman" panose="02020603050405020304" pitchFamily="18" charset="0"/>
              <a:cs typeface="Times New Roman" panose="02020603050405020304" pitchFamily="18" charset="0"/>
            </a:endParaRPr>
          </a:p>
        </p:txBody>
      </p:sp>
      <p:sp>
        <p:nvSpPr>
          <p:cNvPr id="10" name="Metin kutusu 9"/>
          <p:cNvSpPr txBox="1"/>
          <p:nvPr/>
        </p:nvSpPr>
        <p:spPr>
          <a:xfrm>
            <a:off x="395536" y="1484784"/>
            <a:ext cx="8208912" cy="584775"/>
          </a:xfrm>
          <a:prstGeom prst="rect">
            <a:avLst/>
          </a:prstGeom>
          <a:noFill/>
        </p:spPr>
        <p:txBody>
          <a:bodyPr wrap="square" rtlCol="0">
            <a:spAutoFit/>
          </a:bodyPr>
          <a:lstStyle/>
          <a:p>
            <a:r>
              <a:rPr lang="tr-TR" sz="3200" dirty="0" smtClean="0">
                <a:solidFill>
                  <a:srgbClr val="002060"/>
                </a:solidFill>
              </a:rPr>
              <a:t>Olur Örnekleri:</a:t>
            </a:r>
            <a:endParaRPr lang="tr-TR" sz="3200" dirty="0">
              <a:solidFill>
                <a:srgbClr val="002060"/>
              </a:solidFill>
            </a:endParaRPr>
          </a:p>
        </p:txBody>
      </p:sp>
      <p:sp>
        <p:nvSpPr>
          <p:cNvPr id="5" name="Altbilgi Yer Tutucusu 4"/>
          <p:cNvSpPr>
            <a:spLocks noGrp="1"/>
          </p:cNvSpPr>
          <p:nvPr>
            <p:ph type="ftr" sz="quarter" idx="11"/>
          </p:nvPr>
        </p:nvSpPr>
        <p:spPr>
          <a:xfrm>
            <a:off x="8530480" y="6309320"/>
            <a:ext cx="434008" cy="365125"/>
          </a:xfrm>
        </p:spPr>
        <p:txBody>
          <a:bodyPr/>
          <a:lstStyle/>
          <a:p>
            <a:fld id="{E7B1508B-4314-494E-A827-FC1452686FF5}" type="slidenum">
              <a:rPr lang="tr-TR" smtClean="0"/>
              <a:t>51</a:t>
            </a:fld>
            <a:endParaRPr lang="tr-TR" dirty="0"/>
          </a:p>
        </p:txBody>
      </p:sp>
    </p:spTree>
    <p:extLst>
      <p:ext uri="{BB962C8B-B14F-4D97-AF65-F5344CB8AC3E}">
        <p14:creationId xmlns:p14="http://schemas.microsoft.com/office/powerpoint/2010/main" val="22366927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52</a:t>
            </a:fld>
            <a:endParaRPr lang="tr-TR"/>
          </a:p>
        </p:txBody>
      </p:sp>
      <p:sp>
        <p:nvSpPr>
          <p:cNvPr id="4" name="Metin kutusu 3"/>
          <p:cNvSpPr txBox="1"/>
          <p:nvPr/>
        </p:nvSpPr>
        <p:spPr>
          <a:xfrm>
            <a:off x="395536" y="908720"/>
            <a:ext cx="8568952" cy="584775"/>
          </a:xfrm>
          <a:prstGeom prst="rect">
            <a:avLst/>
          </a:prstGeom>
          <a:noFill/>
        </p:spPr>
        <p:txBody>
          <a:bodyPr wrap="square" rtlCol="0">
            <a:spAutoFit/>
          </a:bodyPr>
          <a:lstStyle/>
          <a:p>
            <a:r>
              <a:rPr lang="tr-TR" sz="3200" dirty="0" smtClean="0">
                <a:solidFill>
                  <a:srgbClr val="FF0000"/>
                </a:solidFill>
              </a:rPr>
              <a:t>OLUR: </a:t>
            </a:r>
            <a:endParaRPr lang="tr-TR" sz="3200" dirty="0" smtClean="0"/>
          </a:p>
        </p:txBody>
      </p:sp>
      <p:sp>
        <p:nvSpPr>
          <p:cNvPr id="9" name="Metin kutusu 8"/>
          <p:cNvSpPr txBox="1"/>
          <p:nvPr/>
        </p:nvSpPr>
        <p:spPr>
          <a:xfrm>
            <a:off x="395536" y="1916832"/>
            <a:ext cx="8441704" cy="4832092"/>
          </a:xfrm>
          <a:prstGeom prst="rect">
            <a:avLst/>
          </a:prstGeom>
          <a:noFill/>
        </p:spPr>
        <p:txBody>
          <a:bodyPr wrap="square" rtlCol="0">
            <a:spAutoFit/>
          </a:bodyPr>
          <a:lstStyle/>
          <a:p>
            <a:r>
              <a:rPr lang="tr-TR" sz="2800" dirty="0" smtClean="0">
                <a:latin typeface="Times New Roman" panose="02020603050405020304" pitchFamily="18" charset="0"/>
                <a:cs typeface="Times New Roman" panose="02020603050405020304" pitchFamily="18" charset="0"/>
              </a:rPr>
              <a:t>Uygun görüşle arz ederim.</a:t>
            </a:r>
          </a:p>
          <a:p>
            <a:r>
              <a:rPr lang="tr-TR" sz="2800" dirty="0" smtClean="0">
                <a:latin typeface="Times New Roman" panose="02020603050405020304" pitchFamily="18" charset="0"/>
                <a:cs typeface="Times New Roman" panose="02020603050405020304" pitchFamily="18" charset="0"/>
              </a:rPr>
              <a:t>           …./07/2017</a:t>
            </a:r>
          </a:p>
          <a:p>
            <a:r>
              <a:rPr lang="tr-TR" sz="2800" dirty="0" smtClean="0">
                <a:latin typeface="Times New Roman" panose="02020603050405020304" pitchFamily="18" charset="0"/>
                <a:cs typeface="Times New Roman" panose="02020603050405020304" pitchFamily="18" charset="0"/>
              </a:rPr>
              <a:t>               </a:t>
            </a:r>
            <a:r>
              <a:rPr lang="tr-TR" sz="2800" dirty="0" smtClean="0">
                <a:solidFill>
                  <a:srgbClr val="FF0000"/>
                </a:solidFill>
                <a:latin typeface="Times New Roman" panose="02020603050405020304" pitchFamily="18" charset="0"/>
                <a:cs typeface="Times New Roman" panose="02020603050405020304" pitchFamily="18" charset="0"/>
              </a:rPr>
              <a:t> (İmza)</a:t>
            </a:r>
            <a:endParaRPr lang="tr-TR" sz="2800" dirty="0">
              <a:solidFill>
                <a:srgbClr val="FF0000"/>
              </a:solidFill>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      Ferda YILDIRIM</a:t>
            </a:r>
          </a:p>
          <a:p>
            <a:r>
              <a:rPr lang="tr-TR" sz="2800" dirty="0" smtClean="0">
                <a:latin typeface="Times New Roman" panose="02020603050405020304" pitchFamily="18" charset="0"/>
                <a:cs typeface="Times New Roman" panose="02020603050405020304" pitchFamily="18" charset="0"/>
              </a:rPr>
              <a:t>    Müsteşar Yardımcısı</a:t>
            </a:r>
          </a:p>
          <a:p>
            <a:pPr algn="ctr"/>
            <a:r>
              <a:rPr lang="tr-TR" sz="2800" dirty="0" smtClean="0">
                <a:latin typeface="Times New Roman" panose="02020603050405020304" pitchFamily="18" charset="0"/>
                <a:cs typeface="Times New Roman" panose="02020603050405020304" pitchFamily="18" charset="0"/>
              </a:rPr>
              <a:t>OLUR</a:t>
            </a:r>
          </a:p>
          <a:p>
            <a:pPr algn="ctr"/>
            <a:r>
              <a:rPr lang="tr-TR" sz="2800" dirty="0" smtClean="0">
                <a:latin typeface="Times New Roman" panose="02020603050405020304" pitchFamily="18" charset="0"/>
                <a:cs typeface="Times New Roman" panose="02020603050405020304" pitchFamily="18" charset="0"/>
              </a:rPr>
              <a:t>…/07/2017</a:t>
            </a:r>
          </a:p>
          <a:p>
            <a:pPr algn="ctr"/>
            <a:r>
              <a:rPr lang="tr-TR" sz="2800" dirty="0" smtClean="0">
                <a:solidFill>
                  <a:srgbClr val="FF0000"/>
                </a:solidFill>
                <a:latin typeface="Times New Roman" panose="02020603050405020304" pitchFamily="18" charset="0"/>
                <a:cs typeface="Times New Roman" panose="02020603050405020304" pitchFamily="18" charset="0"/>
              </a:rPr>
              <a:t>(İmza)</a:t>
            </a:r>
          </a:p>
          <a:p>
            <a:pPr algn="ctr"/>
            <a:r>
              <a:rPr lang="tr-TR" sz="2800" dirty="0" smtClean="0">
                <a:latin typeface="Times New Roman" panose="02020603050405020304" pitchFamily="18" charset="0"/>
                <a:cs typeface="Times New Roman" panose="02020603050405020304" pitchFamily="18" charset="0"/>
              </a:rPr>
              <a:t>Yusuf TEKİN</a:t>
            </a:r>
          </a:p>
          <a:p>
            <a:pPr algn="ctr"/>
            <a:r>
              <a:rPr lang="tr-TR" sz="2800" dirty="0" smtClean="0">
                <a:latin typeface="Times New Roman" panose="02020603050405020304" pitchFamily="18" charset="0"/>
                <a:cs typeface="Times New Roman" panose="02020603050405020304" pitchFamily="18" charset="0"/>
              </a:rPr>
              <a:t>Bakan a.</a:t>
            </a:r>
          </a:p>
          <a:p>
            <a:pPr algn="ctr"/>
            <a:r>
              <a:rPr lang="tr-TR" sz="2800" dirty="0" smtClean="0">
                <a:latin typeface="Times New Roman" panose="02020603050405020304" pitchFamily="18" charset="0"/>
                <a:cs typeface="Times New Roman" panose="02020603050405020304" pitchFamily="18" charset="0"/>
              </a:rPr>
              <a:t>Müsteşar </a:t>
            </a:r>
            <a:endParaRPr lang="tr-TR" sz="2800" dirty="0">
              <a:latin typeface="Times New Roman" panose="02020603050405020304" pitchFamily="18" charset="0"/>
              <a:cs typeface="Times New Roman" panose="02020603050405020304" pitchFamily="18" charset="0"/>
            </a:endParaRPr>
          </a:p>
        </p:txBody>
      </p:sp>
      <p:sp>
        <p:nvSpPr>
          <p:cNvPr id="10" name="Metin kutusu 9"/>
          <p:cNvSpPr txBox="1"/>
          <p:nvPr/>
        </p:nvSpPr>
        <p:spPr>
          <a:xfrm>
            <a:off x="395536" y="1340768"/>
            <a:ext cx="8208912" cy="584775"/>
          </a:xfrm>
          <a:prstGeom prst="rect">
            <a:avLst/>
          </a:prstGeom>
          <a:noFill/>
        </p:spPr>
        <p:txBody>
          <a:bodyPr wrap="square" rtlCol="0">
            <a:spAutoFit/>
          </a:bodyPr>
          <a:lstStyle/>
          <a:p>
            <a:r>
              <a:rPr lang="tr-TR" sz="3200" dirty="0" smtClean="0">
                <a:solidFill>
                  <a:srgbClr val="002060"/>
                </a:solidFill>
              </a:rPr>
              <a:t>Olur Örnekleri:</a:t>
            </a:r>
            <a:endParaRPr lang="tr-TR" sz="3200" dirty="0">
              <a:solidFill>
                <a:srgbClr val="002060"/>
              </a:solidFill>
            </a:endParaRPr>
          </a:p>
        </p:txBody>
      </p:sp>
      <p:sp>
        <p:nvSpPr>
          <p:cNvPr id="5" name="Altbilgi Yer Tutucusu 4"/>
          <p:cNvSpPr>
            <a:spLocks noGrp="1"/>
          </p:cNvSpPr>
          <p:nvPr>
            <p:ph type="ftr" sz="quarter" idx="11"/>
          </p:nvPr>
        </p:nvSpPr>
        <p:spPr>
          <a:xfrm>
            <a:off x="8532440" y="6383799"/>
            <a:ext cx="434008" cy="365125"/>
          </a:xfrm>
        </p:spPr>
        <p:txBody>
          <a:bodyPr/>
          <a:lstStyle/>
          <a:p>
            <a:fld id="{FAE01326-70FB-4C18-B3BD-7AD3E1DA47BC}" type="slidenum">
              <a:rPr lang="tr-TR" smtClean="0"/>
              <a:t>52</a:t>
            </a:fld>
            <a:endParaRPr lang="tr-TR" dirty="0"/>
          </a:p>
        </p:txBody>
      </p:sp>
    </p:spTree>
    <p:extLst>
      <p:ext uri="{BB962C8B-B14F-4D97-AF65-F5344CB8AC3E}">
        <p14:creationId xmlns:p14="http://schemas.microsoft.com/office/powerpoint/2010/main" val="31669738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53</a:t>
            </a:fld>
            <a:endParaRPr lang="tr-TR"/>
          </a:p>
        </p:txBody>
      </p:sp>
      <p:sp>
        <p:nvSpPr>
          <p:cNvPr id="4" name="Metin kutusu 3"/>
          <p:cNvSpPr txBox="1"/>
          <p:nvPr/>
        </p:nvSpPr>
        <p:spPr>
          <a:xfrm>
            <a:off x="395536" y="908720"/>
            <a:ext cx="8568952" cy="584775"/>
          </a:xfrm>
          <a:prstGeom prst="rect">
            <a:avLst/>
          </a:prstGeom>
          <a:noFill/>
        </p:spPr>
        <p:txBody>
          <a:bodyPr wrap="square" rtlCol="0">
            <a:spAutoFit/>
          </a:bodyPr>
          <a:lstStyle/>
          <a:p>
            <a:r>
              <a:rPr lang="tr-TR" sz="3200" dirty="0" smtClean="0">
                <a:solidFill>
                  <a:srgbClr val="FF0000"/>
                </a:solidFill>
              </a:rPr>
              <a:t>PARAF:</a:t>
            </a:r>
            <a:endParaRPr lang="tr-TR" sz="3200" dirty="0" smtClean="0"/>
          </a:p>
        </p:txBody>
      </p:sp>
      <p:sp>
        <p:nvSpPr>
          <p:cNvPr id="9" name="Metin kutusu 8"/>
          <p:cNvSpPr txBox="1"/>
          <p:nvPr/>
        </p:nvSpPr>
        <p:spPr>
          <a:xfrm>
            <a:off x="395536" y="2484185"/>
            <a:ext cx="8441704" cy="584775"/>
          </a:xfrm>
          <a:prstGeom prst="rect">
            <a:avLst/>
          </a:prstGeom>
          <a:noFill/>
        </p:spPr>
        <p:txBody>
          <a:bodyPr wrap="square" rtlCol="0">
            <a:spAutoFit/>
          </a:bodyPr>
          <a:lstStyle/>
          <a:p>
            <a:pPr marL="457200" indent="-457200">
              <a:buFont typeface="Wingdings" panose="05000000000000000000" pitchFamily="2" charset="2"/>
              <a:buChar char="Ø"/>
            </a:pPr>
            <a:r>
              <a:rPr lang="tr-TR" sz="3200" dirty="0" smtClean="0">
                <a:latin typeface="Times New Roman" panose="02020603050405020304" pitchFamily="18" charset="0"/>
                <a:cs typeface="Times New Roman" panose="02020603050405020304" pitchFamily="18" charset="0"/>
              </a:rPr>
              <a:t>Tarih, unvan, ad ve </a:t>
            </a:r>
            <a:r>
              <a:rPr lang="tr-TR" sz="3200" dirty="0" err="1" smtClean="0">
                <a:latin typeface="Times New Roman" panose="02020603050405020304" pitchFamily="18" charset="0"/>
                <a:cs typeface="Times New Roman" panose="02020603050405020304" pitchFamily="18" charset="0"/>
              </a:rPr>
              <a:t>soyad</a:t>
            </a:r>
            <a:r>
              <a:rPr lang="tr-TR" sz="3200" dirty="0" smtClean="0">
                <a:latin typeface="Times New Roman" panose="02020603050405020304" pitchFamily="18" charset="0"/>
                <a:cs typeface="Times New Roman" panose="02020603050405020304" pitchFamily="18" charset="0"/>
              </a:rPr>
              <a:t> belirtilir.</a:t>
            </a:r>
          </a:p>
        </p:txBody>
      </p:sp>
      <p:sp>
        <p:nvSpPr>
          <p:cNvPr id="10" name="Metin kutusu 9"/>
          <p:cNvSpPr txBox="1"/>
          <p:nvPr/>
        </p:nvSpPr>
        <p:spPr>
          <a:xfrm>
            <a:off x="395536" y="1340768"/>
            <a:ext cx="8208912" cy="1077218"/>
          </a:xfrm>
          <a:prstGeom prst="rect">
            <a:avLst/>
          </a:prstGeom>
          <a:noFill/>
        </p:spPr>
        <p:txBody>
          <a:bodyPr wrap="square" rtlCol="0">
            <a:spAutoFit/>
          </a:bodyPr>
          <a:lstStyle/>
          <a:p>
            <a:pPr marL="457200" indent="-457200">
              <a:buFont typeface="Wingdings" panose="05000000000000000000" pitchFamily="2" charset="2"/>
              <a:buChar char="Ø"/>
            </a:pPr>
            <a:r>
              <a:rPr lang="tr-TR" sz="3200" dirty="0" smtClean="0"/>
              <a:t>Belgenin idarede kalacak ikinci nüshasına ve yazı alanın sonunda, sola hizalanarak yazılır.</a:t>
            </a:r>
            <a:endParaRPr lang="tr-TR" sz="3200" dirty="0"/>
          </a:p>
        </p:txBody>
      </p:sp>
      <p:sp>
        <p:nvSpPr>
          <p:cNvPr id="7" name="Metin kutusu 6"/>
          <p:cNvSpPr txBox="1"/>
          <p:nvPr/>
        </p:nvSpPr>
        <p:spPr>
          <a:xfrm>
            <a:off x="395536" y="3212976"/>
            <a:ext cx="8441704" cy="1077218"/>
          </a:xfrm>
          <a:prstGeom prst="rect">
            <a:avLst/>
          </a:prstGeom>
          <a:noFill/>
        </p:spPr>
        <p:txBody>
          <a:bodyPr wrap="square" rtlCol="0">
            <a:spAutoFit/>
          </a:bodyPr>
          <a:lstStyle/>
          <a:p>
            <a:pPr marL="457200" indent="-457200">
              <a:buFont typeface="Wingdings" panose="05000000000000000000" pitchFamily="2" charset="2"/>
              <a:buChar char="Ø"/>
            </a:pPr>
            <a:r>
              <a:rPr lang="tr-TR" sz="3200" dirty="0" smtClean="0">
                <a:latin typeface="Times New Roman" panose="02020603050405020304" pitchFamily="18" charset="0"/>
                <a:cs typeface="Times New Roman" panose="02020603050405020304" pitchFamily="18" charset="0"/>
              </a:rPr>
              <a:t>Elektronik ortamda hazırlanan belgelerde paraf güvenli elektronik imza ile atılır.</a:t>
            </a:r>
          </a:p>
        </p:txBody>
      </p:sp>
      <p:sp>
        <p:nvSpPr>
          <p:cNvPr id="8" name="Metin kutusu 7"/>
          <p:cNvSpPr txBox="1"/>
          <p:nvPr/>
        </p:nvSpPr>
        <p:spPr>
          <a:xfrm>
            <a:off x="395536" y="4869160"/>
            <a:ext cx="8568952" cy="1815882"/>
          </a:xfrm>
          <a:prstGeom prst="rect">
            <a:avLst/>
          </a:prstGeom>
          <a:noFill/>
        </p:spPr>
        <p:txBody>
          <a:bodyPr wrap="square" rtlCol="0">
            <a:spAutoFit/>
          </a:bodyPr>
          <a:lstStyle/>
          <a:p>
            <a:r>
              <a:rPr lang="tr-TR" sz="2800" dirty="0" smtClean="0">
                <a:latin typeface="Times New Roman" panose="02020603050405020304" pitchFamily="18" charset="0"/>
                <a:cs typeface="Times New Roman" panose="02020603050405020304" pitchFamily="18" charset="0"/>
              </a:rPr>
              <a:t>15.07.2017 Şube Müdürü   : Mikail ŞENYİĞİT</a:t>
            </a:r>
          </a:p>
          <a:p>
            <a:r>
              <a:rPr lang="tr-TR" sz="2800" dirty="0" smtClean="0">
                <a:latin typeface="Times New Roman" panose="02020603050405020304" pitchFamily="18" charset="0"/>
                <a:cs typeface="Times New Roman" panose="02020603050405020304" pitchFamily="18" charset="0"/>
              </a:rPr>
              <a:t>15.07.2017 Daire Başkanı  :</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B. PALA</a:t>
            </a:r>
            <a:endParaRPr lang="tr-TR" sz="2800" dirty="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16.07.2017 Genel Müdür    :</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Salih AYHAN</a:t>
            </a:r>
            <a:endParaRPr lang="tr-TR" sz="2800" dirty="0">
              <a:latin typeface="Times New Roman" panose="02020603050405020304" pitchFamily="18" charset="0"/>
              <a:cs typeface="Times New Roman" panose="02020603050405020304" pitchFamily="18" charset="0"/>
            </a:endParaRPr>
          </a:p>
          <a:p>
            <a:endParaRPr lang="tr-TR" sz="2800" dirty="0" smtClean="0">
              <a:latin typeface="Times New Roman" panose="02020603050405020304" pitchFamily="18" charset="0"/>
              <a:cs typeface="Times New Roman" panose="02020603050405020304" pitchFamily="18" charset="0"/>
            </a:endParaRPr>
          </a:p>
        </p:txBody>
      </p:sp>
      <p:sp>
        <p:nvSpPr>
          <p:cNvPr id="5" name="Altbilgi Yer Tutucusu 4"/>
          <p:cNvSpPr>
            <a:spLocks noGrp="1"/>
          </p:cNvSpPr>
          <p:nvPr>
            <p:ph type="ftr" sz="quarter" idx="11"/>
          </p:nvPr>
        </p:nvSpPr>
        <p:spPr>
          <a:xfrm>
            <a:off x="8620236" y="6350676"/>
            <a:ext cx="434008" cy="365125"/>
          </a:xfrm>
        </p:spPr>
        <p:txBody>
          <a:bodyPr/>
          <a:lstStyle/>
          <a:p>
            <a:fld id="{082EC4CC-1181-4754-B433-C5874E1478AF}" type="slidenum">
              <a:rPr lang="tr-TR" smtClean="0"/>
              <a:t>53</a:t>
            </a:fld>
            <a:endParaRPr lang="tr-TR" dirty="0"/>
          </a:p>
        </p:txBody>
      </p:sp>
    </p:spTree>
    <p:extLst>
      <p:ext uri="{BB962C8B-B14F-4D97-AF65-F5344CB8AC3E}">
        <p14:creationId xmlns:p14="http://schemas.microsoft.com/office/powerpoint/2010/main" val="19747073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54</a:t>
            </a:fld>
            <a:endParaRPr lang="tr-TR"/>
          </a:p>
        </p:txBody>
      </p:sp>
      <p:sp>
        <p:nvSpPr>
          <p:cNvPr id="4" name="Metin kutusu 3"/>
          <p:cNvSpPr txBox="1"/>
          <p:nvPr/>
        </p:nvSpPr>
        <p:spPr>
          <a:xfrm>
            <a:off x="395536" y="908720"/>
            <a:ext cx="8568952" cy="584775"/>
          </a:xfrm>
          <a:prstGeom prst="rect">
            <a:avLst/>
          </a:prstGeom>
          <a:noFill/>
        </p:spPr>
        <p:txBody>
          <a:bodyPr wrap="square" rtlCol="0">
            <a:spAutoFit/>
          </a:bodyPr>
          <a:lstStyle/>
          <a:p>
            <a:r>
              <a:rPr lang="tr-TR" sz="3200" dirty="0" smtClean="0">
                <a:solidFill>
                  <a:srgbClr val="FF0000"/>
                </a:solidFill>
              </a:rPr>
              <a:t>Koordinasyon:</a:t>
            </a:r>
            <a:endParaRPr lang="tr-TR" sz="3200" dirty="0" smtClean="0"/>
          </a:p>
        </p:txBody>
      </p:sp>
      <p:sp>
        <p:nvSpPr>
          <p:cNvPr id="10" name="Metin kutusu 9"/>
          <p:cNvSpPr txBox="1"/>
          <p:nvPr/>
        </p:nvSpPr>
        <p:spPr>
          <a:xfrm>
            <a:off x="395536" y="1340768"/>
            <a:ext cx="8208912" cy="2062103"/>
          </a:xfrm>
          <a:prstGeom prst="rect">
            <a:avLst/>
          </a:prstGeom>
          <a:noFill/>
        </p:spPr>
        <p:txBody>
          <a:bodyPr wrap="square" rtlCol="0">
            <a:spAutoFit/>
          </a:bodyPr>
          <a:lstStyle/>
          <a:p>
            <a:r>
              <a:rPr lang="tr-TR" sz="3200" dirty="0" smtClean="0"/>
              <a:t>Birden fazla birimin işbirliği ile hazırlanan yazılarda belgeyi hazırlayan birimin paraf kısmından sonra bir satır boşluk bırakılarak yazılır.</a:t>
            </a:r>
            <a:endParaRPr lang="tr-TR" sz="3200" dirty="0"/>
          </a:p>
        </p:txBody>
      </p:sp>
      <p:sp>
        <p:nvSpPr>
          <p:cNvPr id="7" name="Metin kutusu 6"/>
          <p:cNvSpPr txBox="1"/>
          <p:nvPr/>
        </p:nvSpPr>
        <p:spPr>
          <a:xfrm>
            <a:off x="395536" y="3750131"/>
            <a:ext cx="8441704" cy="830997"/>
          </a:xfrm>
          <a:prstGeom prst="rect">
            <a:avLst/>
          </a:prstGeom>
          <a:noFill/>
        </p:spPr>
        <p:txBody>
          <a:bodyPr wrap="square" rtlCol="0">
            <a:spAutoFit/>
          </a:bodyPr>
          <a:lstStyle/>
          <a:p>
            <a:r>
              <a:rPr lang="tr-TR" sz="2400" dirty="0" smtClean="0">
                <a:latin typeface="Times New Roman" panose="02020603050405020304" pitchFamily="18" charset="0"/>
                <a:cs typeface="Times New Roman" panose="02020603050405020304" pitchFamily="18" charset="0"/>
              </a:rPr>
              <a:t>18/07/2016 Şef                 : Özlem DEMİREL</a:t>
            </a:r>
          </a:p>
          <a:p>
            <a:r>
              <a:rPr lang="tr-TR" sz="2400" dirty="0" smtClean="0">
                <a:latin typeface="Times New Roman" panose="02020603050405020304" pitchFamily="18" charset="0"/>
                <a:cs typeface="Times New Roman" panose="02020603050405020304" pitchFamily="18" charset="0"/>
              </a:rPr>
              <a:t>18/07/2016 Şube Müdürü : Mikail ŞENYİĞİT</a:t>
            </a:r>
          </a:p>
        </p:txBody>
      </p:sp>
      <p:sp>
        <p:nvSpPr>
          <p:cNvPr id="11" name="Metin kutusu 10"/>
          <p:cNvSpPr txBox="1"/>
          <p:nvPr/>
        </p:nvSpPr>
        <p:spPr>
          <a:xfrm>
            <a:off x="370166" y="4800054"/>
            <a:ext cx="8441704" cy="1200329"/>
          </a:xfrm>
          <a:prstGeom prst="rect">
            <a:avLst/>
          </a:prstGeom>
          <a:noFill/>
        </p:spPr>
        <p:txBody>
          <a:bodyPr wrap="square" rtlCol="0">
            <a:spAutoFit/>
          </a:bodyPr>
          <a:lstStyle/>
          <a:p>
            <a:r>
              <a:rPr lang="tr-TR" sz="2400" dirty="0" err="1" smtClean="0">
                <a:latin typeface="Times New Roman" panose="02020603050405020304" pitchFamily="18" charset="0"/>
                <a:cs typeface="Times New Roman" panose="02020603050405020304" pitchFamily="18" charset="0"/>
              </a:rPr>
              <a:t>Koordinasyan</a:t>
            </a:r>
            <a:r>
              <a:rPr lang="tr-TR" sz="2400" dirty="0" smtClean="0">
                <a:latin typeface="Times New Roman" panose="02020603050405020304" pitchFamily="18" charset="0"/>
                <a:cs typeface="Times New Roman" panose="02020603050405020304" pitchFamily="18" charset="0"/>
              </a:rPr>
              <a:t>:</a:t>
            </a:r>
          </a:p>
          <a:p>
            <a:r>
              <a:rPr lang="tr-TR" sz="2400" dirty="0" smtClean="0">
                <a:latin typeface="Times New Roman" panose="02020603050405020304" pitchFamily="18" charset="0"/>
                <a:cs typeface="Times New Roman" panose="02020603050405020304" pitchFamily="18" charset="0"/>
              </a:rPr>
              <a:t>19/07/2016 Bilgi İşlem Dairesi Başkanı : Bilal TIRNAKÇI</a:t>
            </a:r>
          </a:p>
          <a:p>
            <a:r>
              <a:rPr lang="tr-TR" sz="2400" dirty="0" smtClean="0">
                <a:latin typeface="Times New Roman" panose="02020603050405020304" pitchFamily="18" charset="0"/>
                <a:cs typeface="Times New Roman" panose="02020603050405020304" pitchFamily="18" charset="0"/>
              </a:rPr>
              <a:t>20/07/2016 Strateji Geliştirme Başkanı  : Veysel ERDEL</a:t>
            </a:r>
          </a:p>
        </p:txBody>
      </p:sp>
      <p:sp>
        <p:nvSpPr>
          <p:cNvPr id="5" name="Altbilgi Yer Tutucusu 4"/>
          <p:cNvSpPr>
            <a:spLocks noGrp="1"/>
          </p:cNvSpPr>
          <p:nvPr>
            <p:ph type="ftr" sz="quarter" idx="11"/>
          </p:nvPr>
        </p:nvSpPr>
        <p:spPr>
          <a:xfrm>
            <a:off x="8530480" y="6381328"/>
            <a:ext cx="434008" cy="365125"/>
          </a:xfrm>
        </p:spPr>
        <p:txBody>
          <a:bodyPr/>
          <a:lstStyle/>
          <a:p>
            <a:fld id="{DF3BFB0C-4196-4351-A717-B6AF3D2F143C}" type="slidenum">
              <a:rPr lang="tr-TR" smtClean="0"/>
              <a:t>54</a:t>
            </a:fld>
            <a:endParaRPr lang="tr-TR" dirty="0"/>
          </a:p>
        </p:txBody>
      </p:sp>
    </p:spTree>
    <p:extLst>
      <p:ext uri="{BB962C8B-B14F-4D97-AF65-F5344CB8AC3E}">
        <p14:creationId xmlns:p14="http://schemas.microsoft.com/office/powerpoint/2010/main" val="41671750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55</a:t>
            </a:fld>
            <a:endParaRPr lang="tr-TR"/>
          </a:p>
        </p:txBody>
      </p:sp>
      <p:sp>
        <p:nvSpPr>
          <p:cNvPr id="4" name="Metin kutusu 3"/>
          <p:cNvSpPr txBox="1"/>
          <p:nvPr/>
        </p:nvSpPr>
        <p:spPr>
          <a:xfrm>
            <a:off x="395536" y="908720"/>
            <a:ext cx="8568952" cy="584775"/>
          </a:xfrm>
          <a:prstGeom prst="rect">
            <a:avLst/>
          </a:prstGeom>
          <a:noFill/>
        </p:spPr>
        <p:txBody>
          <a:bodyPr wrap="square" rtlCol="0">
            <a:spAutoFit/>
          </a:bodyPr>
          <a:lstStyle/>
          <a:p>
            <a:r>
              <a:rPr lang="tr-TR" sz="3200" dirty="0" smtClean="0">
                <a:solidFill>
                  <a:srgbClr val="FF0000"/>
                </a:solidFill>
              </a:rPr>
              <a:t>İLETİŞİM BİLGİLERİ:</a:t>
            </a:r>
            <a:endParaRPr lang="tr-TR" sz="3200" dirty="0" smtClean="0"/>
          </a:p>
        </p:txBody>
      </p:sp>
      <p:sp>
        <p:nvSpPr>
          <p:cNvPr id="10" name="Metin kutusu 9"/>
          <p:cNvSpPr txBox="1"/>
          <p:nvPr/>
        </p:nvSpPr>
        <p:spPr>
          <a:xfrm>
            <a:off x="395536" y="1340768"/>
            <a:ext cx="8208912" cy="2554545"/>
          </a:xfrm>
          <a:prstGeom prst="rect">
            <a:avLst/>
          </a:prstGeom>
          <a:noFill/>
        </p:spPr>
        <p:txBody>
          <a:bodyPr wrap="square" rtlCol="0">
            <a:spAutoFit/>
          </a:bodyPr>
          <a:lstStyle/>
          <a:p>
            <a:r>
              <a:rPr lang="tr-TR" sz="3200" dirty="0" smtClean="0"/>
              <a:t>Belgeyi </a:t>
            </a:r>
            <a:r>
              <a:rPr lang="tr-TR" sz="3200" dirty="0"/>
              <a:t>gönderen idarenin adresi, posta kodu, telefon ve faks numarası, e-posta adresi, internet adresi ile bilgi alınacak kişinin adı, soyadı, unvanı ve telefon numarasını içerecek şekilde sayfa sonuna yazılır ve çizgi ile </a:t>
            </a:r>
            <a:r>
              <a:rPr lang="tr-TR" sz="3200" dirty="0" smtClean="0"/>
              <a:t>ayrılır. </a:t>
            </a:r>
            <a:endParaRPr lang="tr-TR" sz="3200" dirty="0"/>
          </a:p>
        </p:txBody>
      </p:sp>
      <p:sp>
        <p:nvSpPr>
          <p:cNvPr id="11" name="Metin kutusu 10"/>
          <p:cNvSpPr txBox="1"/>
          <p:nvPr/>
        </p:nvSpPr>
        <p:spPr>
          <a:xfrm>
            <a:off x="107504" y="4604935"/>
            <a:ext cx="8704366" cy="1107996"/>
          </a:xfrm>
          <a:prstGeom prst="rect">
            <a:avLst/>
          </a:prstGeom>
          <a:noFill/>
        </p:spPr>
        <p:txBody>
          <a:bodyPr wrap="square" rtlCol="0">
            <a:spAutoFit/>
          </a:bodyPr>
          <a:lstStyle/>
          <a:p>
            <a:r>
              <a:rPr lang="tr-TR" sz="2400" dirty="0" smtClean="0">
                <a:latin typeface="Times New Roman" panose="02020603050405020304" pitchFamily="18" charset="0"/>
                <a:cs typeface="Times New Roman" panose="02020603050405020304" pitchFamily="18" charset="0"/>
              </a:rPr>
              <a:t>_______________________________________________________</a:t>
            </a:r>
          </a:p>
          <a:p>
            <a:r>
              <a:rPr lang="tr-TR" sz="1400" dirty="0" smtClean="0">
                <a:latin typeface="Times New Roman" panose="02020603050405020304" pitchFamily="18" charset="0"/>
                <a:cs typeface="Times New Roman" panose="02020603050405020304" pitchFamily="18" charset="0"/>
              </a:rPr>
              <a:t>Atatürk </a:t>
            </a:r>
            <a:r>
              <a:rPr lang="tr-TR" sz="1400" dirty="0" err="1" smtClean="0">
                <a:latin typeface="Times New Roman" panose="02020603050405020304" pitchFamily="18" charset="0"/>
                <a:cs typeface="Times New Roman" panose="02020603050405020304" pitchFamily="18" charset="0"/>
              </a:rPr>
              <a:t>Blv</a:t>
            </a:r>
            <a:r>
              <a:rPr lang="tr-TR" sz="1400" dirty="0" smtClean="0">
                <a:latin typeface="Times New Roman" panose="02020603050405020304" pitchFamily="18" charset="0"/>
                <a:cs typeface="Times New Roman" panose="02020603050405020304" pitchFamily="18" charset="0"/>
              </a:rPr>
              <a:t>. Kat 4 C Blok No:98 Bakanlıklar/</a:t>
            </a:r>
            <a:r>
              <a:rPr lang="tr-TR" sz="1400" dirty="0" err="1" smtClean="0">
                <a:latin typeface="Times New Roman" panose="02020603050405020304" pitchFamily="18" charset="0"/>
                <a:cs typeface="Times New Roman" panose="02020603050405020304" pitchFamily="18" charset="0"/>
              </a:rPr>
              <a:t>ankara</a:t>
            </a:r>
            <a:r>
              <a:rPr lang="tr-TR" sz="1400" dirty="0" smtClean="0">
                <a:latin typeface="Times New Roman" panose="02020603050405020304" pitchFamily="18" charset="0"/>
                <a:cs typeface="Times New Roman" panose="02020603050405020304" pitchFamily="18" charset="0"/>
              </a:rPr>
              <a:t>                                              Bilgi İçin: Metin PAŞAOĞLU-Şef </a:t>
            </a:r>
          </a:p>
          <a:p>
            <a:r>
              <a:rPr lang="tr-TR" sz="1400" dirty="0" smtClean="0">
                <a:latin typeface="Times New Roman" panose="02020603050405020304" pitchFamily="18" charset="0"/>
                <a:cs typeface="Times New Roman" panose="02020603050405020304" pitchFamily="18" charset="0"/>
              </a:rPr>
              <a:t>Telefon: (0312 413 1838  </a:t>
            </a:r>
            <a:r>
              <a:rPr lang="tr-TR" sz="1400" dirty="0" err="1" smtClean="0">
                <a:latin typeface="Times New Roman" panose="02020603050405020304" pitchFamily="18" charset="0"/>
                <a:cs typeface="Times New Roman" panose="02020603050405020304" pitchFamily="18" charset="0"/>
              </a:rPr>
              <a:t>Fax</a:t>
            </a:r>
            <a:r>
              <a:rPr lang="tr-TR" sz="1400" dirty="0" smtClean="0">
                <a:latin typeface="Times New Roman" panose="02020603050405020304" pitchFamily="18" charset="0"/>
                <a:cs typeface="Times New Roman" panose="02020603050405020304" pitchFamily="18" charset="0"/>
              </a:rPr>
              <a:t>: (0312) 417 1461</a:t>
            </a:r>
          </a:p>
          <a:p>
            <a:r>
              <a:rPr lang="tr-TR" sz="1400" dirty="0" smtClean="0">
                <a:latin typeface="Times New Roman" panose="02020603050405020304" pitchFamily="18" charset="0"/>
                <a:cs typeface="Times New Roman" panose="02020603050405020304" pitchFamily="18" charset="0"/>
              </a:rPr>
              <a:t>e- Posta: </a:t>
            </a:r>
            <a:r>
              <a:rPr lang="tr-TR" sz="1400" dirty="0" smtClean="0">
                <a:latin typeface="Times New Roman" panose="02020603050405020304" pitchFamily="18" charset="0"/>
                <a:cs typeface="Times New Roman" panose="02020603050405020304" pitchFamily="18" charset="0"/>
                <a:hlinkClick r:id="rId2"/>
              </a:rPr>
              <a:t>dhgm_idari@meb.gov.tr</a:t>
            </a:r>
            <a:r>
              <a:rPr lang="tr-TR" sz="1400" dirty="0" smtClean="0">
                <a:latin typeface="Times New Roman" panose="02020603050405020304" pitchFamily="18" charset="0"/>
                <a:cs typeface="Times New Roman" panose="02020603050405020304" pitchFamily="18" charset="0"/>
              </a:rPr>
              <a:t>   İnternet Adresi: www.                                      Tel: (0312) 413 1457</a:t>
            </a:r>
          </a:p>
        </p:txBody>
      </p:sp>
      <p:sp>
        <p:nvSpPr>
          <p:cNvPr id="5" name="Metin kutusu 4"/>
          <p:cNvSpPr txBox="1"/>
          <p:nvPr/>
        </p:nvSpPr>
        <p:spPr>
          <a:xfrm>
            <a:off x="323528" y="4005064"/>
            <a:ext cx="1161665" cy="523220"/>
          </a:xfrm>
          <a:prstGeom prst="rect">
            <a:avLst/>
          </a:prstGeom>
          <a:noFill/>
        </p:spPr>
        <p:txBody>
          <a:bodyPr wrap="none" rtlCol="0">
            <a:spAutoFit/>
          </a:bodyPr>
          <a:lstStyle/>
          <a:p>
            <a:r>
              <a:rPr lang="tr-TR" sz="2800" dirty="0" smtClean="0">
                <a:solidFill>
                  <a:srgbClr val="0000FF"/>
                </a:solidFill>
              </a:rPr>
              <a:t>Örnek:</a:t>
            </a:r>
            <a:endParaRPr lang="tr-TR" sz="2800" dirty="0">
              <a:solidFill>
                <a:srgbClr val="0000FF"/>
              </a:solidFill>
            </a:endParaRPr>
          </a:p>
        </p:txBody>
      </p:sp>
      <p:sp>
        <p:nvSpPr>
          <p:cNvPr id="6" name="Altbilgi Yer Tutucusu 5"/>
          <p:cNvSpPr>
            <a:spLocks noGrp="1"/>
          </p:cNvSpPr>
          <p:nvPr>
            <p:ph type="ftr" sz="quarter" idx="11"/>
          </p:nvPr>
        </p:nvSpPr>
        <p:spPr>
          <a:xfrm>
            <a:off x="8594866" y="6381328"/>
            <a:ext cx="434008" cy="365125"/>
          </a:xfrm>
        </p:spPr>
        <p:txBody>
          <a:bodyPr/>
          <a:lstStyle/>
          <a:p>
            <a:fld id="{13895DA6-391A-48B1-9B9E-BDEDB72481CD}" type="slidenum">
              <a:rPr lang="tr-TR" smtClean="0"/>
              <a:t>55</a:t>
            </a:fld>
            <a:endParaRPr lang="tr-TR" dirty="0"/>
          </a:p>
        </p:txBody>
      </p:sp>
    </p:spTree>
    <p:extLst>
      <p:ext uri="{BB962C8B-B14F-4D97-AF65-F5344CB8AC3E}">
        <p14:creationId xmlns:p14="http://schemas.microsoft.com/office/powerpoint/2010/main" val="21373115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randombar(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5"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56</a:t>
            </a:fld>
            <a:endParaRPr lang="tr-TR"/>
          </a:p>
        </p:txBody>
      </p:sp>
      <p:sp>
        <p:nvSpPr>
          <p:cNvPr id="4" name="Metin kutusu 3"/>
          <p:cNvSpPr txBox="1"/>
          <p:nvPr/>
        </p:nvSpPr>
        <p:spPr>
          <a:xfrm>
            <a:off x="395536" y="908720"/>
            <a:ext cx="8568952" cy="584775"/>
          </a:xfrm>
          <a:prstGeom prst="rect">
            <a:avLst/>
          </a:prstGeom>
          <a:noFill/>
        </p:spPr>
        <p:txBody>
          <a:bodyPr wrap="square" rtlCol="0">
            <a:spAutoFit/>
          </a:bodyPr>
          <a:lstStyle/>
          <a:p>
            <a:r>
              <a:rPr lang="tr-TR" sz="3200" dirty="0" smtClean="0">
                <a:solidFill>
                  <a:srgbClr val="FF0000"/>
                </a:solidFill>
              </a:rPr>
              <a:t>İLETİŞİM BİLGİLERİ:</a:t>
            </a:r>
            <a:endParaRPr lang="tr-TR" sz="3200" dirty="0" smtClean="0"/>
          </a:p>
        </p:txBody>
      </p:sp>
      <p:sp>
        <p:nvSpPr>
          <p:cNvPr id="10" name="Metin kutusu 9"/>
          <p:cNvSpPr txBox="1"/>
          <p:nvPr/>
        </p:nvSpPr>
        <p:spPr>
          <a:xfrm>
            <a:off x="395536" y="1340768"/>
            <a:ext cx="8208912" cy="1569660"/>
          </a:xfrm>
          <a:prstGeom prst="rect">
            <a:avLst/>
          </a:prstGeom>
          <a:noFill/>
        </p:spPr>
        <p:txBody>
          <a:bodyPr wrap="square" rtlCol="0">
            <a:spAutoFit/>
          </a:bodyPr>
          <a:lstStyle/>
          <a:p>
            <a:r>
              <a:rPr lang="tr-TR" sz="3200" dirty="0" smtClean="0"/>
              <a:t>Bakanlığımızda belgeler elektronik imza ile imzalandığından bilgi bölümünün altında teyit kodu yer almaktadır.</a:t>
            </a:r>
            <a:endParaRPr lang="tr-TR" sz="3200" dirty="0"/>
          </a:p>
        </p:txBody>
      </p:sp>
      <p:sp>
        <p:nvSpPr>
          <p:cNvPr id="11" name="Metin kutusu 10"/>
          <p:cNvSpPr txBox="1"/>
          <p:nvPr/>
        </p:nvSpPr>
        <p:spPr>
          <a:xfrm>
            <a:off x="107504" y="4604935"/>
            <a:ext cx="8704366" cy="1723549"/>
          </a:xfrm>
          <a:prstGeom prst="rect">
            <a:avLst/>
          </a:prstGeom>
          <a:noFill/>
        </p:spPr>
        <p:txBody>
          <a:bodyPr wrap="square" rtlCol="0">
            <a:spAutoFit/>
          </a:bodyPr>
          <a:lstStyle/>
          <a:p>
            <a:r>
              <a:rPr lang="tr-TR" sz="1400" dirty="0">
                <a:latin typeface="Times New Roman" panose="02020603050405020304" pitchFamily="18" charset="0"/>
                <a:cs typeface="Times New Roman" panose="02020603050405020304" pitchFamily="18" charset="0"/>
              </a:rPr>
              <a:t>Atatürk </a:t>
            </a:r>
            <a:r>
              <a:rPr lang="tr-TR" sz="1400" dirty="0" err="1">
                <a:latin typeface="Times New Roman" panose="02020603050405020304" pitchFamily="18" charset="0"/>
                <a:cs typeface="Times New Roman" panose="02020603050405020304" pitchFamily="18" charset="0"/>
              </a:rPr>
              <a:t>Blv</a:t>
            </a:r>
            <a:r>
              <a:rPr lang="tr-TR" sz="1400" dirty="0">
                <a:latin typeface="Times New Roman" panose="02020603050405020304" pitchFamily="18" charset="0"/>
                <a:cs typeface="Times New Roman" panose="02020603050405020304" pitchFamily="18" charset="0"/>
              </a:rPr>
              <a:t>. Kat 4 C Blok No:98 Bakanlıklar/</a:t>
            </a:r>
            <a:r>
              <a:rPr lang="tr-TR" sz="1400" dirty="0" err="1">
                <a:latin typeface="Times New Roman" panose="02020603050405020304" pitchFamily="18" charset="0"/>
                <a:cs typeface="Times New Roman" panose="02020603050405020304" pitchFamily="18" charset="0"/>
              </a:rPr>
              <a:t>ankara</a:t>
            </a:r>
            <a:r>
              <a:rPr lang="tr-TR" sz="1400" dirty="0">
                <a:latin typeface="Times New Roman" panose="02020603050405020304" pitchFamily="18" charset="0"/>
                <a:cs typeface="Times New Roman" panose="02020603050405020304" pitchFamily="18" charset="0"/>
              </a:rPr>
              <a:t>                                              Bilgi İçin: Metin PAŞAOĞLU-Şef </a:t>
            </a:r>
          </a:p>
          <a:p>
            <a:r>
              <a:rPr lang="tr-TR" sz="1400" dirty="0">
                <a:latin typeface="Times New Roman" panose="02020603050405020304" pitchFamily="18" charset="0"/>
                <a:cs typeface="Times New Roman" panose="02020603050405020304" pitchFamily="18" charset="0"/>
              </a:rPr>
              <a:t>Telefon: (0312 413 1838  </a:t>
            </a:r>
            <a:r>
              <a:rPr lang="tr-TR" sz="1400" dirty="0" err="1">
                <a:latin typeface="Times New Roman" panose="02020603050405020304" pitchFamily="18" charset="0"/>
                <a:cs typeface="Times New Roman" panose="02020603050405020304" pitchFamily="18" charset="0"/>
              </a:rPr>
              <a:t>Fax</a:t>
            </a:r>
            <a:r>
              <a:rPr lang="tr-TR" sz="1400" dirty="0">
                <a:latin typeface="Times New Roman" panose="02020603050405020304" pitchFamily="18" charset="0"/>
                <a:cs typeface="Times New Roman" panose="02020603050405020304" pitchFamily="18" charset="0"/>
              </a:rPr>
              <a:t>: (0312) 417 1461</a:t>
            </a:r>
          </a:p>
          <a:p>
            <a:r>
              <a:rPr lang="tr-TR" sz="1400" dirty="0">
                <a:latin typeface="Times New Roman" panose="02020603050405020304" pitchFamily="18" charset="0"/>
                <a:cs typeface="Times New Roman" panose="02020603050405020304" pitchFamily="18" charset="0"/>
              </a:rPr>
              <a:t>e- Posta: </a:t>
            </a:r>
            <a:r>
              <a:rPr lang="tr-TR" sz="1400" dirty="0">
                <a:latin typeface="Times New Roman" panose="02020603050405020304" pitchFamily="18" charset="0"/>
                <a:cs typeface="Times New Roman" panose="02020603050405020304" pitchFamily="18" charset="0"/>
                <a:hlinkClick r:id="rId2"/>
              </a:rPr>
              <a:t>dhgm_idari@meb.gov.tr</a:t>
            </a:r>
            <a:r>
              <a:rPr lang="tr-TR" sz="1400" dirty="0">
                <a:latin typeface="Times New Roman" panose="02020603050405020304" pitchFamily="18" charset="0"/>
                <a:cs typeface="Times New Roman" panose="02020603050405020304" pitchFamily="18" charset="0"/>
              </a:rPr>
              <a:t>   İnternet Adresi: www.                                      Tel: (0312) 413 1457</a:t>
            </a:r>
          </a:p>
          <a:p>
            <a:r>
              <a:rPr lang="tr-TR" sz="2400" dirty="0" smtClean="0">
                <a:latin typeface="Times New Roman" panose="02020603050405020304" pitchFamily="18" charset="0"/>
                <a:cs typeface="Times New Roman" panose="02020603050405020304" pitchFamily="18" charset="0"/>
              </a:rPr>
              <a:t>_______________________________________________________</a:t>
            </a:r>
          </a:p>
          <a:p>
            <a:r>
              <a:rPr lang="tr-TR" sz="2000" dirty="0" smtClean="0">
                <a:latin typeface="Times New Roman" panose="02020603050405020304" pitchFamily="18" charset="0"/>
                <a:cs typeface="Times New Roman" panose="02020603050405020304" pitchFamily="18" charset="0"/>
              </a:rPr>
              <a:t>Bu evrak güvenli elektronik imza ile imzalanmıştır. </a:t>
            </a:r>
            <a:r>
              <a:rPr lang="tr-TR" sz="2000" dirty="0" smtClean="0">
                <a:latin typeface="Times New Roman" panose="02020603050405020304" pitchFamily="18" charset="0"/>
                <a:cs typeface="Times New Roman" panose="02020603050405020304" pitchFamily="18" charset="0"/>
                <a:hlinkClick r:id="rId3"/>
              </a:rPr>
              <a:t>http://evraksorgu.meb.gov.tr</a:t>
            </a:r>
            <a:r>
              <a:rPr lang="tr-TR" sz="2000" dirty="0" smtClean="0">
                <a:latin typeface="Times New Roman" panose="02020603050405020304" pitchFamily="18" charset="0"/>
                <a:cs typeface="Times New Roman" panose="02020603050405020304" pitchFamily="18" charset="0"/>
              </a:rPr>
              <a:t> adresinden l457-445i-8r97-76o5-3489 kodu ile teyit edilebilir</a:t>
            </a:r>
            <a:endParaRPr lang="tr-TR" sz="2400" dirty="0" smtClean="0">
              <a:latin typeface="Times New Roman" panose="02020603050405020304" pitchFamily="18" charset="0"/>
              <a:cs typeface="Times New Roman" panose="02020603050405020304" pitchFamily="18" charset="0"/>
            </a:endParaRPr>
          </a:p>
        </p:txBody>
      </p:sp>
      <p:sp>
        <p:nvSpPr>
          <p:cNvPr id="5" name="Metin kutusu 4"/>
          <p:cNvSpPr txBox="1"/>
          <p:nvPr/>
        </p:nvSpPr>
        <p:spPr>
          <a:xfrm>
            <a:off x="323528" y="2996952"/>
            <a:ext cx="1161665" cy="523220"/>
          </a:xfrm>
          <a:prstGeom prst="rect">
            <a:avLst/>
          </a:prstGeom>
          <a:noFill/>
        </p:spPr>
        <p:txBody>
          <a:bodyPr wrap="none" rtlCol="0">
            <a:spAutoFit/>
          </a:bodyPr>
          <a:lstStyle/>
          <a:p>
            <a:r>
              <a:rPr lang="tr-TR" sz="2800" dirty="0" smtClean="0">
                <a:solidFill>
                  <a:srgbClr val="0000FF"/>
                </a:solidFill>
              </a:rPr>
              <a:t>Örnek:</a:t>
            </a:r>
            <a:endParaRPr lang="tr-TR" sz="2800" dirty="0">
              <a:solidFill>
                <a:srgbClr val="0000FF"/>
              </a:solidFill>
            </a:endParaRPr>
          </a:p>
        </p:txBody>
      </p:sp>
      <p:sp>
        <p:nvSpPr>
          <p:cNvPr id="6" name="Altbilgi Yer Tutucusu 5"/>
          <p:cNvSpPr>
            <a:spLocks noGrp="1"/>
          </p:cNvSpPr>
          <p:nvPr>
            <p:ph type="ftr" sz="quarter" idx="11"/>
          </p:nvPr>
        </p:nvSpPr>
        <p:spPr>
          <a:xfrm>
            <a:off x="8497271" y="6328484"/>
            <a:ext cx="434008" cy="365125"/>
          </a:xfrm>
        </p:spPr>
        <p:txBody>
          <a:bodyPr/>
          <a:lstStyle/>
          <a:p>
            <a:fld id="{1F0D37BD-AAC0-49B6-8ED1-022B6DD07B0A}" type="slidenum">
              <a:rPr lang="tr-TR" smtClean="0"/>
              <a:t>56</a:t>
            </a:fld>
            <a:endParaRPr lang="tr-TR" dirty="0"/>
          </a:p>
        </p:txBody>
      </p:sp>
    </p:spTree>
    <p:extLst>
      <p:ext uri="{BB962C8B-B14F-4D97-AF65-F5344CB8AC3E}">
        <p14:creationId xmlns:p14="http://schemas.microsoft.com/office/powerpoint/2010/main" val="19134674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randombar(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5"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57</a:t>
            </a:fld>
            <a:endParaRPr lang="tr-TR"/>
          </a:p>
        </p:txBody>
      </p:sp>
      <p:sp>
        <p:nvSpPr>
          <p:cNvPr id="4" name="Metin kutusu 3"/>
          <p:cNvSpPr txBox="1"/>
          <p:nvPr/>
        </p:nvSpPr>
        <p:spPr>
          <a:xfrm>
            <a:off x="395536" y="908720"/>
            <a:ext cx="8568952" cy="584775"/>
          </a:xfrm>
          <a:prstGeom prst="rect">
            <a:avLst/>
          </a:prstGeom>
          <a:noFill/>
        </p:spPr>
        <p:txBody>
          <a:bodyPr wrap="square" rtlCol="0">
            <a:spAutoFit/>
          </a:bodyPr>
          <a:lstStyle/>
          <a:p>
            <a:r>
              <a:rPr lang="tr-TR" sz="3200" dirty="0" smtClean="0">
                <a:solidFill>
                  <a:srgbClr val="FF0000"/>
                </a:solidFill>
              </a:rPr>
              <a:t>GİZLİ BELGELER: </a:t>
            </a:r>
            <a:r>
              <a:rPr lang="tr-TR" sz="3200" dirty="0" smtClean="0"/>
              <a:t>Mevzuatındaki hükümler uygulanır.</a:t>
            </a:r>
          </a:p>
        </p:txBody>
      </p:sp>
      <p:sp>
        <p:nvSpPr>
          <p:cNvPr id="10" name="Metin kutusu 9"/>
          <p:cNvSpPr txBox="1"/>
          <p:nvPr/>
        </p:nvSpPr>
        <p:spPr>
          <a:xfrm>
            <a:off x="395536" y="1447611"/>
            <a:ext cx="8208912" cy="4062651"/>
          </a:xfrm>
          <a:prstGeom prst="rect">
            <a:avLst/>
          </a:prstGeom>
          <a:noFill/>
        </p:spPr>
        <p:txBody>
          <a:bodyPr wrap="square" rtlCol="0">
            <a:spAutoFit/>
          </a:bodyPr>
          <a:lstStyle/>
          <a:p>
            <a:pPr marL="342900" indent="-342900">
              <a:buFont typeface="Wingdings" panose="05000000000000000000" pitchFamily="2" charset="2"/>
              <a:buChar char="Ø"/>
            </a:pPr>
            <a:r>
              <a:rPr lang="tr-TR" sz="2000" dirty="0" smtClean="0">
                <a:solidFill>
                  <a:srgbClr val="FF0000"/>
                </a:solidFill>
              </a:rPr>
              <a:t>13/5/1964 </a:t>
            </a:r>
            <a:r>
              <a:rPr lang="tr-TR" sz="2000" dirty="0" err="1" smtClean="0">
                <a:solidFill>
                  <a:srgbClr val="FF0000"/>
                </a:solidFill>
              </a:rPr>
              <a:t>tarihlive</a:t>
            </a:r>
            <a:r>
              <a:rPr lang="tr-TR" sz="2000" dirty="0" smtClean="0">
                <a:solidFill>
                  <a:srgbClr val="FF0000"/>
                </a:solidFill>
              </a:rPr>
              <a:t> </a:t>
            </a:r>
            <a:r>
              <a:rPr lang="tr-TR" sz="2000" dirty="0" smtClean="0">
                <a:solidFill>
                  <a:srgbClr val="FF0000"/>
                </a:solidFill>
              </a:rPr>
              <a:t>6/3048 </a:t>
            </a:r>
            <a:r>
              <a:rPr lang="tr-TR" sz="2000" dirty="0" smtClean="0"/>
              <a:t>sayılı Bakanlar Kurulu Kararıyla yürürlüğe </a:t>
            </a:r>
            <a:r>
              <a:rPr lang="tr-TR" sz="2000" dirty="0" err="1" smtClean="0"/>
              <a:t>konulan“Gizlilik</a:t>
            </a:r>
            <a:r>
              <a:rPr lang="tr-TR" sz="2000" dirty="0" smtClean="0"/>
              <a:t> Dereceli Evrak ve Gerecin Güvenliği Hakkında Esaslar</a:t>
            </a:r>
            <a:r>
              <a:rPr lang="tr-TR" sz="2000" dirty="0"/>
              <a:t>”</a:t>
            </a:r>
          </a:p>
          <a:p>
            <a:pPr marL="342900" indent="-342900">
              <a:buFont typeface="Wingdings" panose="05000000000000000000" pitchFamily="2" charset="2"/>
              <a:buChar char="Ø"/>
            </a:pPr>
            <a:r>
              <a:rPr lang="tr-TR" sz="2000" dirty="0" smtClean="0"/>
              <a:t>1/10/1982 tarihli ve 2909 sayılı Başbakanlık yazısı ekinde kamu kurum ve kuruluşlarına gönderilen “Kontrollü (</a:t>
            </a:r>
            <a:r>
              <a:rPr lang="tr-TR" sz="2000" dirty="0" err="1" smtClean="0"/>
              <a:t>ÇokGizli</a:t>
            </a:r>
            <a:r>
              <a:rPr lang="tr-TR" sz="2000" dirty="0" smtClean="0"/>
              <a:t>) Evraka Yapılacak İşlem Hakkında Talimat</a:t>
            </a:r>
            <a:r>
              <a:rPr lang="tr-TR" sz="2000" dirty="0"/>
              <a:t>”</a:t>
            </a:r>
          </a:p>
          <a:p>
            <a:pPr marL="342900" indent="-342900">
              <a:buFont typeface="Wingdings" panose="05000000000000000000" pitchFamily="2" charset="2"/>
              <a:buChar char="Ø"/>
            </a:pPr>
            <a:r>
              <a:rPr lang="tr-TR" sz="2000" dirty="0" smtClean="0"/>
              <a:t>14/2/2000 tarihli ve 2000/284 sayılı Bakanlar Kurulu Kararıyla yürürlüğe </a:t>
            </a:r>
            <a:r>
              <a:rPr lang="tr-TR" sz="2000" dirty="0" err="1" smtClean="0"/>
              <a:t>konulan“GüvenlikSoruşturmasıveArşivAraştırmasıYönetmeliği</a:t>
            </a:r>
            <a:r>
              <a:rPr lang="tr-TR" sz="2000" dirty="0"/>
              <a:t>”(RG:12/4/2000-24018</a:t>
            </a:r>
            <a:r>
              <a:rPr lang="tr-TR" sz="2000" dirty="0" smtClean="0"/>
              <a:t>).</a:t>
            </a:r>
            <a:endParaRPr lang="tr-TR" sz="2000" dirty="0"/>
          </a:p>
          <a:p>
            <a:pPr marL="342900" indent="-342900">
              <a:buFont typeface="Wingdings" panose="05000000000000000000" pitchFamily="2" charset="2"/>
              <a:buChar char="Ø"/>
            </a:pPr>
            <a:r>
              <a:rPr lang="tr-TR" sz="2000" dirty="0" smtClean="0"/>
              <a:t>16/7/2008 tarihli ve 26938 sayılı Resmi </a:t>
            </a:r>
            <a:r>
              <a:rPr lang="tr-TR" sz="2000" dirty="0" err="1" smtClean="0"/>
              <a:t>Gazete’de</a:t>
            </a:r>
            <a:r>
              <a:rPr lang="tr-TR" sz="2000" dirty="0" smtClean="0"/>
              <a:t> yayımlanan 2008/16 sayılı Elektronik Belge Standartları Genelgesi</a:t>
            </a:r>
            <a:endParaRPr lang="tr-TR" sz="2000" dirty="0"/>
          </a:p>
          <a:p>
            <a:pPr marL="342900" indent="-342900">
              <a:buFont typeface="Wingdings" panose="05000000000000000000" pitchFamily="2" charset="2"/>
              <a:buChar char="Ø"/>
            </a:pPr>
            <a:r>
              <a:rPr lang="tr-TR" sz="2000" dirty="0" smtClean="0"/>
              <a:t>13298 </a:t>
            </a:r>
            <a:r>
              <a:rPr lang="tr-TR" sz="2000" dirty="0" smtClean="0"/>
              <a:t>numaralı Elektronik Belge Yönetimi standardı</a:t>
            </a:r>
            <a:endParaRPr lang="tr-TR" sz="2000" dirty="0"/>
          </a:p>
          <a:p>
            <a:pPr marL="342900" indent="-342900">
              <a:buFont typeface="Wingdings" panose="05000000000000000000" pitchFamily="2" charset="2"/>
              <a:buChar char="Ø"/>
            </a:pPr>
            <a:r>
              <a:rPr lang="tr-TR" sz="2000" dirty="0" smtClean="0">
                <a:solidFill>
                  <a:srgbClr val="FF0000"/>
                </a:solidFill>
              </a:rPr>
              <a:t>2017/21</a:t>
            </a:r>
            <a:r>
              <a:rPr lang="tr-TR" sz="2000" dirty="0" smtClean="0"/>
              <a:t> </a:t>
            </a:r>
            <a:r>
              <a:rPr lang="tr-TR" sz="2000" dirty="0" err="1" smtClean="0"/>
              <a:t>nolu</a:t>
            </a:r>
            <a:r>
              <a:rPr lang="tr-TR" sz="2000" dirty="0" smtClean="0"/>
              <a:t> </a:t>
            </a:r>
            <a:r>
              <a:rPr lang="tr-TR" sz="2000" dirty="0" smtClean="0">
                <a:solidFill>
                  <a:srgbClr val="FF0000"/>
                </a:solidFill>
              </a:rPr>
              <a:t>«e-Yazışma Projesi» </a:t>
            </a:r>
            <a:r>
              <a:rPr lang="tr-TR" sz="2000" dirty="0" smtClean="0"/>
              <a:t>konulu Başbakanlık Genelgesi</a:t>
            </a:r>
            <a:endParaRPr lang="tr-TR" sz="2000" dirty="0"/>
          </a:p>
          <a:p>
            <a:endParaRPr lang="tr-TR" dirty="0"/>
          </a:p>
        </p:txBody>
      </p:sp>
      <p:sp>
        <p:nvSpPr>
          <p:cNvPr id="5" name="Altbilgi Yer Tutucusu 4"/>
          <p:cNvSpPr>
            <a:spLocks noGrp="1"/>
          </p:cNvSpPr>
          <p:nvPr>
            <p:ph type="ftr" sz="quarter" idx="11"/>
          </p:nvPr>
        </p:nvSpPr>
        <p:spPr>
          <a:xfrm>
            <a:off x="8530480" y="6376243"/>
            <a:ext cx="434008" cy="365125"/>
          </a:xfrm>
        </p:spPr>
        <p:txBody>
          <a:bodyPr/>
          <a:lstStyle/>
          <a:p>
            <a:fld id="{C26C71A1-83EF-4A16-8A60-631CABCDD4C4}" type="slidenum">
              <a:rPr lang="tr-TR" smtClean="0"/>
              <a:t>57</a:t>
            </a:fld>
            <a:endParaRPr lang="tr-TR" dirty="0"/>
          </a:p>
        </p:txBody>
      </p:sp>
    </p:spTree>
    <p:extLst>
      <p:ext uri="{BB962C8B-B14F-4D97-AF65-F5344CB8AC3E}">
        <p14:creationId xmlns:p14="http://schemas.microsoft.com/office/powerpoint/2010/main" val="23407818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58</a:t>
            </a:fld>
            <a:endParaRPr lang="tr-TR"/>
          </a:p>
        </p:txBody>
      </p:sp>
      <p:sp>
        <p:nvSpPr>
          <p:cNvPr id="4" name="Metin kutusu 3"/>
          <p:cNvSpPr txBox="1"/>
          <p:nvPr/>
        </p:nvSpPr>
        <p:spPr>
          <a:xfrm>
            <a:off x="395536" y="908720"/>
            <a:ext cx="8568952" cy="5755422"/>
          </a:xfrm>
          <a:prstGeom prst="rect">
            <a:avLst/>
          </a:prstGeom>
          <a:noFill/>
        </p:spPr>
        <p:txBody>
          <a:bodyPr wrap="square" rtlCol="0">
            <a:spAutoFit/>
          </a:bodyPr>
          <a:lstStyle/>
          <a:p>
            <a:r>
              <a:rPr lang="tr-TR" sz="3200" dirty="0" smtClean="0">
                <a:solidFill>
                  <a:srgbClr val="FF0000"/>
                </a:solidFill>
              </a:rPr>
              <a:t>DYS’DE GİZLİ YAZI YAZMA:</a:t>
            </a:r>
          </a:p>
          <a:p>
            <a:pPr marL="457200" indent="-457200">
              <a:buFont typeface="Wingdings" panose="05000000000000000000" pitchFamily="2" charset="2"/>
              <a:buChar char="v"/>
            </a:pPr>
            <a:r>
              <a:rPr lang="tr-TR" sz="2400" dirty="0" smtClean="0"/>
              <a:t>Giden Evrak Oluşturma ve Akış Başlatma ekranından Kelime İşlemci açılır.</a:t>
            </a:r>
          </a:p>
          <a:p>
            <a:pPr marL="457200" indent="-457200">
              <a:buFont typeface="Wingdings" panose="05000000000000000000" pitchFamily="2" charset="2"/>
              <a:buChar char="v"/>
            </a:pPr>
            <a:r>
              <a:rPr lang="tr-TR" sz="2400" dirty="0" smtClean="0"/>
              <a:t>Editörde yazı yazılır.</a:t>
            </a:r>
          </a:p>
          <a:p>
            <a:pPr marL="457200" indent="-457200">
              <a:buFont typeface="Wingdings" panose="05000000000000000000" pitchFamily="2" charset="2"/>
              <a:buChar char="v"/>
            </a:pPr>
            <a:r>
              <a:rPr lang="tr-TR" sz="2400" dirty="0" smtClean="0"/>
              <a:t>Yazılan yazı amirin görmesi ve son şeklinin verilmesi için onaya sunulur.</a:t>
            </a:r>
          </a:p>
          <a:p>
            <a:pPr marL="457200" indent="-457200">
              <a:buFont typeface="Wingdings" panose="05000000000000000000" pitchFamily="2" charset="2"/>
              <a:buChar char="v"/>
            </a:pPr>
            <a:r>
              <a:rPr lang="tr-TR" sz="2400" dirty="0" smtClean="0"/>
              <a:t>Son şekli verilen yazıdan ıslak imza için çıktı alınır.</a:t>
            </a:r>
          </a:p>
          <a:p>
            <a:pPr marL="457200" indent="-457200">
              <a:buFont typeface="Wingdings" panose="05000000000000000000" pitchFamily="2" charset="2"/>
              <a:buChar char="v"/>
            </a:pPr>
            <a:r>
              <a:rPr lang="tr-TR" sz="2400" dirty="0" smtClean="0"/>
              <a:t>Giden evrak oluşturma ve akış başlatma ekranından yazı gizli olduğu için </a:t>
            </a:r>
            <a:r>
              <a:rPr lang="tr-TR" sz="2400" dirty="0" smtClean="0">
                <a:solidFill>
                  <a:srgbClr val="FF0000"/>
                </a:solidFill>
              </a:rPr>
              <a:t>«Gizli» </a:t>
            </a:r>
            <a:r>
              <a:rPr lang="tr-TR" sz="2400" dirty="0" smtClean="0"/>
              <a:t>kutucuğu işaretlenir.</a:t>
            </a:r>
          </a:p>
          <a:p>
            <a:pPr marL="457200" indent="-457200">
              <a:buFont typeface="Wingdings" panose="05000000000000000000" pitchFamily="2" charset="2"/>
              <a:buChar char="v"/>
            </a:pPr>
            <a:r>
              <a:rPr lang="tr-TR" sz="2400" dirty="0" smtClean="0"/>
              <a:t>Böylece «Kelime İşlemciyi Aç» butonu pasif hale geleceği için yazılan yazı sistemde gözükmeyecektir.</a:t>
            </a:r>
          </a:p>
          <a:p>
            <a:pPr marL="457200" indent="-457200">
              <a:buFont typeface="Wingdings" panose="05000000000000000000" pitchFamily="2" charset="2"/>
              <a:buChar char="v"/>
            </a:pPr>
            <a:r>
              <a:rPr lang="tr-TR" sz="2400" dirty="0" smtClean="0"/>
              <a:t>Onaylayacak amirin e-imzasından sonra evrak tarih sayı alacaktır. Bu sayı ıslak imzalı olan belgeye kalemle yazılacaktır.</a:t>
            </a:r>
          </a:p>
          <a:p>
            <a:pPr marL="457200" indent="-457200">
              <a:buFont typeface="Wingdings" panose="05000000000000000000" pitchFamily="2" charset="2"/>
              <a:buChar char="v"/>
            </a:pPr>
            <a:endParaRPr lang="tr-TR" sz="2400" dirty="0" smtClean="0"/>
          </a:p>
          <a:p>
            <a:pPr marL="457200" indent="-457200">
              <a:buFont typeface="Wingdings" panose="05000000000000000000" pitchFamily="2" charset="2"/>
              <a:buChar char="v"/>
            </a:pPr>
            <a:endParaRPr lang="tr-TR" sz="2400" dirty="0" smtClean="0"/>
          </a:p>
        </p:txBody>
      </p:sp>
      <p:sp>
        <p:nvSpPr>
          <p:cNvPr id="10" name="Metin kutusu 9"/>
          <p:cNvSpPr txBox="1"/>
          <p:nvPr/>
        </p:nvSpPr>
        <p:spPr>
          <a:xfrm>
            <a:off x="395536" y="1447611"/>
            <a:ext cx="8208912" cy="369332"/>
          </a:xfrm>
          <a:prstGeom prst="rect">
            <a:avLst/>
          </a:prstGeom>
          <a:noFill/>
        </p:spPr>
        <p:txBody>
          <a:bodyPr wrap="square" rtlCol="0">
            <a:spAutoFit/>
          </a:bodyPr>
          <a:lstStyle/>
          <a:p>
            <a:endParaRPr lang="tr-TR" dirty="0"/>
          </a:p>
        </p:txBody>
      </p:sp>
      <p:sp>
        <p:nvSpPr>
          <p:cNvPr id="5" name="Altbilgi Yer Tutucusu 4"/>
          <p:cNvSpPr>
            <a:spLocks noGrp="1"/>
          </p:cNvSpPr>
          <p:nvPr>
            <p:ph type="ftr" sz="quarter" idx="11"/>
          </p:nvPr>
        </p:nvSpPr>
        <p:spPr>
          <a:xfrm>
            <a:off x="8530480" y="6376243"/>
            <a:ext cx="434008" cy="365125"/>
          </a:xfrm>
        </p:spPr>
        <p:txBody>
          <a:bodyPr/>
          <a:lstStyle/>
          <a:p>
            <a:fld id="{C26C71A1-83EF-4A16-8A60-631CABCDD4C4}" type="slidenum">
              <a:rPr lang="tr-TR" smtClean="0"/>
              <a:t>58</a:t>
            </a:fld>
            <a:endParaRPr lang="tr-TR" dirty="0"/>
          </a:p>
        </p:txBody>
      </p:sp>
    </p:spTree>
    <p:extLst>
      <p:ext uri="{BB962C8B-B14F-4D97-AF65-F5344CB8AC3E}">
        <p14:creationId xmlns:p14="http://schemas.microsoft.com/office/powerpoint/2010/main" val="11659324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59</a:t>
            </a:fld>
            <a:endParaRPr lang="tr-TR"/>
          </a:p>
        </p:txBody>
      </p:sp>
      <p:sp>
        <p:nvSpPr>
          <p:cNvPr id="4" name="Metin kutusu 3"/>
          <p:cNvSpPr txBox="1"/>
          <p:nvPr/>
        </p:nvSpPr>
        <p:spPr>
          <a:xfrm>
            <a:off x="395536" y="908720"/>
            <a:ext cx="8568952" cy="584775"/>
          </a:xfrm>
          <a:prstGeom prst="rect">
            <a:avLst/>
          </a:prstGeom>
          <a:noFill/>
        </p:spPr>
        <p:txBody>
          <a:bodyPr wrap="square" rtlCol="0">
            <a:spAutoFit/>
          </a:bodyPr>
          <a:lstStyle/>
          <a:p>
            <a:r>
              <a:rPr lang="tr-TR" sz="3200" dirty="0"/>
              <a:t>1964 Tarihli </a:t>
            </a:r>
            <a:r>
              <a:rPr lang="tr-TR" sz="3200" dirty="0" err="1"/>
              <a:t>Esaslar’a</a:t>
            </a:r>
            <a:r>
              <a:rPr lang="tr-TR" sz="3200" dirty="0"/>
              <a:t> Göre Gizlilik Derecesi</a:t>
            </a:r>
            <a:endParaRPr lang="tr-TR" sz="3200" dirty="0" smtClean="0"/>
          </a:p>
        </p:txBody>
      </p:sp>
      <p:graphicFrame>
        <p:nvGraphicFramePr>
          <p:cNvPr id="5" name="Tablo 4"/>
          <p:cNvGraphicFramePr>
            <a:graphicFrameLocks noGrp="1"/>
          </p:cNvGraphicFramePr>
          <p:nvPr>
            <p:extLst>
              <p:ext uri="{D42A27DB-BD31-4B8C-83A1-F6EECF244321}">
                <p14:modId xmlns:p14="http://schemas.microsoft.com/office/powerpoint/2010/main" val="1821709956"/>
              </p:ext>
            </p:extLst>
          </p:nvPr>
        </p:nvGraphicFramePr>
        <p:xfrm>
          <a:off x="395536" y="1484222"/>
          <a:ext cx="8496944" cy="5237492"/>
        </p:xfrm>
        <a:graphic>
          <a:graphicData uri="http://schemas.openxmlformats.org/drawingml/2006/table">
            <a:tbl>
              <a:tblPr firstRow="1" bandRow="1">
                <a:tableStyleId>{5C22544A-7EE6-4342-B048-85BDC9FD1C3A}</a:tableStyleId>
              </a:tblPr>
              <a:tblGrid>
                <a:gridCol w="2016224"/>
                <a:gridCol w="6480720"/>
              </a:tblGrid>
              <a:tr h="357185">
                <a:tc>
                  <a:txBody>
                    <a:bodyPr/>
                    <a:lstStyle/>
                    <a:p>
                      <a:r>
                        <a:rPr lang="tr-TR" dirty="0" smtClean="0"/>
                        <a:t>GİZLİLİK DERECESİ</a:t>
                      </a:r>
                      <a:endParaRPr lang="tr-TR" dirty="0"/>
                    </a:p>
                  </a:txBody>
                  <a:tcPr>
                    <a:solidFill>
                      <a:srgbClr val="C00000"/>
                    </a:solidFill>
                  </a:tcPr>
                </a:tc>
                <a:tc>
                  <a:txBody>
                    <a:bodyPr/>
                    <a:lstStyle/>
                    <a:p>
                      <a:r>
                        <a:rPr lang="tr-TR" dirty="0" smtClean="0"/>
                        <a:t>TANIMI</a:t>
                      </a:r>
                      <a:endParaRPr lang="tr-TR" dirty="0"/>
                    </a:p>
                  </a:txBody>
                  <a:tcPr>
                    <a:solidFill>
                      <a:srgbClr val="C00000"/>
                    </a:solidFill>
                  </a:tcPr>
                </a:tc>
              </a:tr>
              <a:tr h="1262380">
                <a:tc>
                  <a:txBody>
                    <a:bodyPr/>
                    <a:lstStyle/>
                    <a:p>
                      <a:r>
                        <a:rPr lang="tr-TR" dirty="0" smtClean="0"/>
                        <a:t>ÇOK GİZLİ</a:t>
                      </a:r>
                      <a:endParaRPr lang="tr-TR" dirty="0"/>
                    </a:p>
                  </a:txBody>
                  <a:tcPr>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baseline="0" dirty="0" smtClean="0">
                          <a:solidFill>
                            <a:schemeClr val="dk1"/>
                          </a:solidFill>
                          <a:latin typeface="+mn-lt"/>
                          <a:ea typeface="+mn-ea"/>
                          <a:cs typeface="+mn-cs"/>
                        </a:rPr>
                        <a:t>Millî menfaatlerimize hayati bakımından son derece büyük zarar verecek olan…Güvenlik bakımından olağanüstü öneme sahip…	</a:t>
                      </a:r>
                    </a:p>
                    <a:p>
                      <a:endParaRPr lang="tr-TR" sz="2000" dirty="0"/>
                    </a:p>
                  </a:txBody>
                  <a:tcPr>
                    <a:solidFill>
                      <a:srgbClr val="92D050"/>
                    </a:solidFill>
                  </a:tcPr>
                </a:tc>
              </a:tr>
              <a:tr h="1060466">
                <a:tc>
                  <a:txBody>
                    <a:bodyPr/>
                    <a:lstStyle/>
                    <a:p>
                      <a:r>
                        <a:rPr lang="tr-TR" dirty="0" smtClean="0"/>
                        <a:t>GİZLİ</a:t>
                      </a:r>
                      <a:endParaRPr lang="tr-TR" dirty="0"/>
                    </a:p>
                  </a:txBody>
                  <a:tcPr>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baseline="0" dirty="0" smtClean="0">
                          <a:solidFill>
                            <a:schemeClr val="dk1"/>
                          </a:solidFill>
                          <a:latin typeface="+mn-lt"/>
                          <a:ea typeface="+mn-ea"/>
                          <a:cs typeface="+mn-cs"/>
                        </a:rPr>
                        <a:t>Millî güvenlik, prestij ve menfaatlerimize ciddi surette zarar verecek…Yabancı bir devlete geniş faydalar temin edecek</a:t>
                      </a:r>
                    </a:p>
                  </a:txBody>
                  <a:tcPr>
                    <a:solidFill>
                      <a:srgbClr val="00B0F0"/>
                    </a:solidFill>
                  </a:tcPr>
                </a:tc>
              </a:tr>
              <a:tr h="1189986">
                <a:tc>
                  <a:txBody>
                    <a:bodyPr/>
                    <a:lstStyle/>
                    <a:p>
                      <a:r>
                        <a:rPr lang="tr-TR" dirty="0" smtClean="0"/>
                        <a:t>ÖZEL</a:t>
                      </a:r>
                      <a:endParaRPr lang="tr-TR" dirty="0"/>
                    </a:p>
                  </a:txBody>
                  <a:tcPr>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baseline="0" dirty="0" smtClean="0">
                          <a:solidFill>
                            <a:schemeClr val="dk1"/>
                          </a:solidFill>
                          <a:latin typeface="+mn-lt"/>
                          <a:ea typeface="+mn-ea"/>
                          <a:cs typeface="+mn-cs"/>
                        </a:rPr>
                        <a:t>Milletimizin menfaat ve prestijine zarar verecek…Bir şahsın zarar görmesine neden olacak…Yabancı bir devlete fayda temin edecek…	</a:t>
                      </a:r>
                    </a:p>
                  </a:txBody>
                  <a:tcPr>
                    <a:solidFill>
                      <a:srgbClr val="92D050"/>
                    </a:solidFill>
                  </a:tcPr>
                </a:tc>
              </a:tr>
              <a:tr h="1262380">
                <a:tc>
                  <a:txBody>
                    <a:bodyPr/>
                    <a:lstStyle/>
                    <a:p>
                      <a:r>
                        <a:rPr lang="tr-TR" dirty="0" smtClean="0"/>
                        <a:t>HİZMETE ÖZEL</a:t>
                      </a:r>
                      <a:endParaRPr lang="tr-TR" dirty="0"/>
                    </a:p>
                  </a:txBody>
                  <a:tcPr>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baseline="0" dirty="0" smtClean="0">
                          <a:solidFill>
                            <a:schemeClr val="dk1"/>
                          </a:solidFill>
                          <a:latin typeface="+mn-lt"/>
                          <a:ea typeface="+mn-ea"/>
                          <a:cs typeface="+mn-cs"/>
                        </a:rPr>
                        <a:t>“ÇOKGİZLİ”,“</a:t>
                      </a:r>
                      <a:r>
                        <a:rPr kumimoji="0" lang="tr-TR" sz="2000" b="0" i="0" u="none" strike="noStrike" kern="1200" baseline="0" dirty="0" err="1" smtClean="0">
                          <a:solidFill>
                            <a:schemeClr val="dk1"/>
                          </a:solidFill>
                          <a:latin typeface="+mn-lt"/>
                          <a:ea typeface="+mn-ea"/>
                          <a:cs typeface="+mn-cs"/>
                        </a:rPr>
                        <a:t>GİZLİ”ve“ÖZEL”gizlilik</a:t>
                      </a:r>
                      <a:r>
                        <a:rPr kumimoji="0" lang="tr-TR" sz="2000" b="0" i="0" u="none" strike="noStrike" kern="1200" baseline="0" dirty="0" smtClean="0">
                          <a:solidFill>
                            <a:schemeClr val="dk1"/>
                          </a:solidFill>
                          <a:latin typeface="+mn-lt"/>
                          <a:ea typeface="+mn-ea"/>
                          <a:cs typeface="+mn-cs"/>
                        </a:rPr>
                        <a:t> dereceleriyle korunması gerekmeyen ve bilmesi gerekenlerden başkası tarafından bilinmesine lüzum görülmeyen…	</a:t>
                      </a:r>
                    </a:p>
                    <a:p>
                      <a:endParaRPr lang="tr-TR" sz="2000" dirty="0"/>
                    </a:p>
                  </a:txBody>
                  <a:tcPr>
                    <a:solidFill>
                      <a:srgbClr val="00B0F0"/>
                    </a:solidFill>
                  </a:tcPr>
                </a:tc>
              </a:tr>
            </a:tbl>
          </a:graphicData>
        </a:graphic>
      </p:graphicFrame>
      <p:sp>
        <p:nvSpPr>
          <p:cNvPr id="6" name="Altbilgi Yer Tutucusu 5"/>
          <p:cNvSpPr>
            <a:spLocks noGrp="1"/>
          </p:cNvSpPr>
          <p:nvPr>
            <p:ph type="ftr" sz="quarter" idx="11"/>
          </p:nvPr>
        </p:nvSpPr>
        <p:spPr>
          <a:xfrm>
            <a:off x="8458472" y="6381328"/>
            <a:ext cx="506016" cy="365125"/>
          </a:xfrm>
        </p:spPr>
        <p:txBody>
          <a:bodyPr/>
          <a:lstStyle/>
          <a:p>
            <a:fld id="{89CF9C22-2CCF-4F2C-B00B-18DD756E1B23}" type="slidenum">
              <a:rPr lang="tr-TR" smtClean="0"/>
              <a:t>59</a:t>
            </a:fld>
            <a:endParaRPr lang="tr-TR" dirty="0"/>
          </a:p>
        </p:txBody>
      </p:sp>
    </p:spTree>
    <p:extLst>
      <p:ext uri="{BB962C8B-B14F-4D97-AF65-F5344CB8AC3E}">
        <p14:creationId xmlns:p14="http://schemas.microsoft.com/office/powerpoint/2010/main" val="24772229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16632"/>
            <a:ext cx="8153400" cy="990600"/>
          </a:xfrm>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6</a:t>
            </a:fld>
            <a:endParaRPr lang="tr-TR"/>
          </a:p>
        </p:txBody>
      </p:sp>
      <p:sp>
        <p:nvSpPr>
          <p:cNvPr id="4" name="İçerik Yer Tutucusu 3"/>
          <p:cNvSpPr>
            <a:spLocks noGrp="1"/>
          </p:cNvSpPr>
          <p:nvPr>
            <p:ph sz="quarter" idx="1"/>
          </p:nvPr>
        </p:nvSpPr>
        <p:spPr>
          <a:xfrm>
            <a:off x="467544" y="1565502"/>
            <a:ext cx="8082480" cy="5031849"/>
          </a:xfrm>
        </p:spPr>
        <p:txBody>
          <a:bodyPr/>
          <a:lstStyle/>
          <a:p>
            <a:pPr>
              <a:buClrTx/>
              <a:buFont typeface="Wingdings" panose="05000000000000000000" pitchFamily="2" charset="2"/>
              <a:buChar char="Ø"/>
            </a:pPr>
            <a:r>
              <a:rPr lang="tr-TR" dirty="0" smtClean="0">
                <a:solidFill>
                  <a:srgbClr val="FF0000"/>
                </a:solidFill>
              </a:rPr>
              <a:t>E-Yazışma Teknik Rehberi: </a:t>
            </a:r>
            <a:r>
              <a:rPr lang="tr-TR" dirty="0" smtClean="0"/>
              <a:t>Elektronik ortamda yapılacak resmi yazışmalar kapsamında oluşturulan belgelerin yapısı, formatı, imzalama ve şifreleme mekanizmaları gibi teknik hususları tanımlayan ve Başbakanlığın uygun görüşü alınarak Kalkınma Bakanlığı tarafından yayımlanan rehber</a:t>
            </a:r>
          </a:p>
          <a:p>
            <a:pPr>
              <a:buClrTx/>
              <a:buFont typeface="Wingdings" panose="05000000000000000000" pitchFamily="2" charset="2"/>
              <a:buChar char="Ø"/>
            </a:pPr>
            <a:r>
              <a:rPr lang="tr-TR" dirty="0" smtClean="0">
                <a:solidFill>
                  <a:srgbClr val="FF0000"/>
                </a:solidFill>
              </a:rPr>
              <a:t>Günlük Rapor:</a:t>
            </a:r>
            <a:r>
              <a:rPr lang="tr-TR" dirty="0" smtClean="0"/>
              <a:t> </a:t>
            </a:r>
            <a:r>
              <a:rPr lang="tr-TR" dirty="0" err="1" smtClean="0"/>
              <a:t>EBYS’de</a:t>
            </a:r>
            <a:r>
              <a:rPr lang="tr-TR" dirty="0" smtClean="0"/>
              <a:t> yapılan ekleme, değiştirme, silme, arama, görüntüleme, gönderme, alma işlemlerini kimin ne zaman yaptığını ihtiva eden kayıtlar         </a:t>
            </a:r>
            <a:endParaRPr lang="tr-TR" dirty="0" smtClean="0">
              <a:solidFill>
                <a:srgbClr val="FF0000"/>
              </a:solidFill>
            </a:endParaRPr>
          </a:p>
          <a:p>
            <a:pPr marL="0" indent="0">
              <a:buClrTx/>
              <a:buNone/>
            </a:pPr>
            <a:endParaRPr lang="tr-TR" dirty="0" smtClean="0"/>
          </a:p>
          <a:p>
            <a:pPr marL="0" indent="0">
              <a:buClrTx/>
              <a:buNone/>
            </a:pPr>
            <a:endParaRPr lang="tr-TR" dirty="0" smtClean="0"/>
          </a:p>
          <a:p>
            <a:pPr marL="0" indent="0">
              <a:buClrTx/>
              <a:buNone/>
            </a:pPr>
            <a:endParaRPr lang="tr-TR" dirty="0" smtClean="0"/>
          </a:p>
        </p:txBody>
      </p:sp>
      <p:sp>
        <p:nvSpPr>
          <p:cNvPr id="5" name="Metin kutusu 4"/>
          <p:cNvSpPr txBox="1"/>
          <p:nvPr/>
        </p:nvSpPr>
        <p:spPr>
          <a:xfrm>
            <a:off x="3334544" y="980728"/>
            <a:ext cx="2592288" cy="584775"/>
          </a:xfrm>
          <a:prstGeom prst="rect">
            <a:avLst/>
          </a:prstGeom>
          <a:noFill/>
        </p:spPr>
        <p:txBody>
          <a:bodyPr wrap="square" rtlCol="0">
            <a:spAutoFit/>
          </a:bodyPr>
          <a:lstStyle/>
          <a:p>
            <a:pPr algn="ctr"/>
            <a:r>
              <a:rPr lang="tr-TR" sz="3200" dirty="0" smtClean="0">
                <a:solidFill>
                  <a:srgbClr val="FF0000"/>
                </a:solidFill>
              </a:rPr>
              <a:t>TANIMLAR</a:t>
            </a:r>
            <a:endParaRPr lang="tr-TR" sz="3200" dirty="0">
              <a:solidFill>
                <a:srgbClr val="FF0000"/>
              </a:solidFill>
            </a:endParaRPr>
          </a:p>
        </p:txBody>
      </p:sp>
      <p:sp>
        <p:nvSpPr>
          <p:cNvPr id="6" name="Altbilgi Yer Tutucusu 5"/>
          <p:cNvSpPr>
            <a:spLocks noGrp="1"/>
          </p:cNvSpPr>
          <p:nvPr>
            <p:ph type="ftr" sz="quarter" idx="11"/>
          </p:nvPr>
        </p:nvSpPr>
        <p:spPr>
          <a:xfrm>
            <a:off x="8316416" y="6237312"/>
            <a:ext cx="594587" cy="365125"/>
          </a:xfrm>
        </p:spPr>
        <p:txBody>
          <a:bodyPr/>
          <a:lstStyle/>
          <a:p>
            <a:fld id="{F3A47701-D634-437F-BEDB-C09B534B3960}" type="slidenum">
              <a:rPr lang="tr-TR" smtClean="0"/>
              <a:t>6</a:t>
            </a:fld>
            <a:endParaRPr lang="tr-TR" dirty="0"/>
          </a:p>
        </p:txBody>
      </p:sp>
    </p:spTree>
    <p:extLst>
      <p:ext uri="{BB962C8B-B14F-4D97-AF65-F5344CB8AC3E}">
        <p14:creationId xmlns:p14="http://schemas.microsoft.com/office/powerpoint/2010/main" val="2503923666"/>
      </p:ext>
    </p:extLst>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60</a:t>
            </a:fld>
            <a:endParaRPr lang="tr-TR"/>
          </a:p>
        </p:txBody>
      </p:sp>
      <p:sp>
        <p:nvSpPr>
          <p:cNvPr id="4" name="Metin kutusu 3"/>
          <p:cNvSpPr txBox="1"/>
          <p:nvPr/>
        </p:nvSpPr>
        <p:spPr>
          <a:xfrm>
            <a:off x="395536" y="908720"/>
            <a:ext cx="8568952" cy="584775"/>
          </a:xfrm>
          <a:prstGeom prst="rect">
            <a:avLst/>
          </a:prstGeom>
          <a:noFill/>
        </p:spPr>
        <p:txBody>
          <a:bodyPr wrap="square" rtlCol="0">
            <a:spAutoFit/>
          </a:bodyPr>
          <a:lstStyle/>
          <a:p>
            <a:r>
              <a:rPr lang="tr-TR" sz="3200" dirty="0" smtClean="0">
                <a:solidFill>
                  <a:srgbClr val="FF0000"/>
                </a:solidFill>
              </a:rPr>
              <a:t>SÜRELİ YAZIŞMALAR:</a:t>
            </a:r>
            <a:endParaRPr lang="tr-TR" sz="3200" dirty="0" smtClean="0"/>
          </a:p>
        </p:txBody>
      </p:sp>
      <p:sp>
        <p:nvSpPr>
          <p:cNvPr id="10" name="Metin kutusu 9"/>
          <p:cNvSpPr txBox="1"/>
          <p:nvPr/>
        </p:nvSpPr>
        <p:spPr>
          <a:xfrm>
            <a:off x="395536" y="1447611"/>
            <a:ext cx="8208912" cy="4770537"/>
          </a:xfrm>
          <a:prstGeom prst="rect">
            <a:avLst/>
          </a:prstGeom>
          <a:noFill/>
        </p:spPr>
        <p:txBody>
          <a:bodyPr wrap="square" rtlCol="0">
            <a:spAutoFit/>
          </a:bodyPr>
          <a:lstStyle/>
          <a:p>
            <a:pPr marL="342900" indent="-342900">
              <a:buFont typeface="Wingdings" panose="05000000000000000000" pitchFamily="2" charset="2"/>
              <a:buChar char="Ø"/>
            </a:pPr>
            <a:r>
              <a:rPr lang="tr-TR" sz="2800" dirty="0" smtClean="0"/>
              <a:t>Süreli resmi yazışmalara «</a:t>
            </a:r>
            <a:r>
              <a:rPr lang="tr-TR" sz="2800" dirty="0" smtClean="0">
                <a:solidFill>
                  <a:schemeClr val="accent5">
                    <a:lumMod val="75000"/>
                  </a:schemeClr>
                </a:solidFill>
              </a:rPr>
              <a:t>ACELE</a:t>
            </a:r>
            <a:r>
              <a:rPr lang="tr-TR" sz="2800" dirty="0" smtClean="0"/>
              <a:t>» veya «</a:t>
            </a:r>
            <a:r>
              <a:rPr lang="tr-TR" sz="2800" dirty="0" smtClean="0">
                <a:solidFill>
                  <a:schemeClr val="accent5">
                    <a:lumMod val="75000"/>
                  </a:schemeClr>
                </a:solidFill>
              </a:rPr>
              <a:t>GÜNLÜDÜR</a:t>
            </a:r>
            <a:r>
              <a:rPr lang="tr-TR" sz="2800" dirty="0" smtClean="0"/>
              <a:t>» ibaresi yazılır.</a:t>
            </a:r>
          </a:p>
          <a:p>
            <a:pPr marL="342900" indent="-342900">
              <a:buFont typeface="Wingdings" panose="05000000000000000000" pitchFamily="2" charset="2"/>
              <a:buChar char="Ø"/>
            </a:pPr>
            <a:r>
              <a:rPr lang="tr-TR" sz="2800" dirty="0" smtClean="0"/>
              <a:t>«ACELE» ibaresi taşıyan belgeye derhal ve süratle, «GÜNLÜDÜR» ifadesi taşıyan belgeye yazıda belirtilen sürede cevap verilir.</a:t>
            </a:r>
          </a:p>
          <a:p>
            <a:pPr marL="342900" indent="-342900">
              <a:buFont typeface="Wingdings" panose="05000000000000000000" pitchFamily="2" charset="2"/>
              <a:buChar char="Ø"/>
            </a:pPr>
            <a:r>
              <a:rPr lang="tr-TR" sz="2800" dirty="0" smtClean="0"/>
              <a:t>Günlü yazılan yazılarda metin içinde gün belirtilir.</a:t>
            </a:r>
          </a:p>
          <a:p>
            <a:pPr marL="342900" indent="-342900">
              <a:buFont typeface="Wingdings" panose="05000000000000000000" pitchFamily="2" charset="2"/>
              <a:buChar char="Ø"/>
            </a:pPr>
            <a:r>
              <a:rPr lang="tr-TR" sz="2800" dirty="0" smtClean="0"/>
              <a:t>Yazı alanının sağ üst köşesinde kırmızı renkli olarak belirtilir.</a:t>
            </a:r>
          </a:p>
          <a:p>
            <a:pPr marL="342900" indent="-342900">
              <a:buFont typeface="Wingdings" panose="05000000000000000000" pitchFamily="2" charset="2"/>
              <a:buChar char="Ø"/>
            </a:pPr>
            <a:r>
              <a:rPr lang="tr-TR" sz="2800" dirty="0" smtClean="0"/>
              <a:t>Birden fazla sayfalı belgelerde sadece ilk sayfada yer verilir, diğer sayfalara yazılmaz.</a:t>
            </a:r>
            <a:endParaRPr lang="tr-TR" sz="2800" dirty="0"/>
          </a:p>
          <a:p>
            <a:endParaRPr lang="tr-TR" sz="2400" dirty="0"/>
          </a:p>
        </p:txBody>
      </p:sp>
      <p:sp>
        <p:nvSpPr>
          <p:cNvPr id="6" name="Altbilgi Yer Tutucusu 5"/>
          <p:cNvSpPr>
            <a:spLocks noGrp="1"/>
          </p:cNvSpPr>
          <p:nvPr>
            <p:ph type="ftr" sz="quarter" idx="11"/>
          </p:nvPr>
        </p:nvSpPr>
        <p:spPr>
          <a:xfrm>
            <a:off x="8530480" y="6389603"/>
            <a:ext cx="434008" cy="365125"/>
          </a:xfrm>
        </p:spPr>
        <p:txBody>
          <a:bodyPr/>
          <a:lstStyle/>
          <a:p>
            <a:fld id="{54E879F3-AE96-4C63-A8C6-8FC668EC031B}" type="slidenum">
              <a:rPr lang="tr-TR" smtClean="0"/>
              <a:t>60</a:t>
            </a:fld>
            <a:endParaRPr lang="tr-TR" dirty="0"/>
          </a:p>
        </p:txBody>
      </p:sp>
    </p:spTree>
    <p:extLst>
      <p:ext uri="{BB962C8B-B14F-4D97-AF65-F5344CB8AC3E}">
        <p14:creationId xmlns:p14="http://schemas.microsoft.com/office/powerpoint/2010/main" val="30640463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61</a:t>
            </a:fld>
            <a:endParaRPr lang="tr-TR"/>
          </a:p>
        </p:txBody>
      </p:sp>
      <p:sp>
        <p:nvSpPr>
          <p:cNvPr id="5" name="Metin kutusu 4"/>
          <p:cNvSpPr txBox="1"/>
          <p:nvPr/>
        </p:nvSpPr>
        <p:spPr>
          <a:xfrm>
            <a:off x="251520" y="1164228"/>
            <a:ext cx="2901179" cy="523220"/>
          </a:xfrm>
          <a:prstGeom prst="rect">
            <a:avLst/>
          </a:prstGeom>
          <a:noFill/>
        </p:spPr>
        <p:txBody>
          <a:bodyPr wrap="none" rtlCol="0">
            <a:spAutoFit/>
          </a:bodyPr>
          <a:lstStyle/>
          <a:p>
            <a:r>
              <a:rPr lang="tr-TR" sz="2800" dirty="0" smtClean="0">
                <a:solidFill>
                  <a:srgbClr val="FF0000"/>
                </a:solidFill>
              </a:rPr>
              <a:t>SAYFA NUMARASI:</a:t>
            </a:r>
            <a:endParaRPr lang="tr-TR" sz="2800" dirty="0">
              <a:solidFill>
                <a:srgbClr val="FF0000"/>
              </a:solidFill>
            </a:endParaRPr>
          </a:p>
        </p:txBody>
      </p:sp>
      <p:sp>
        <p:nvSpPr>
          <p:cNvPr id="7" name="Metin kutusu 6"/>
          <p:cNvSpPr txBox="1"/>
          <p:nvPr/>
        </p:nvSpPr>
        <p:spPr>
          <a:xfrm>
            <a:off x="395536" y="2047488"/>
            <a:ext cx="8568952" cy="2677656"/>
          </a:xfrm>
          <a:prstGeom prst="rect">
            <a:avLst/>
          </a:prstGeom>
          <a:noFill/>
        </p:spPr>
        <p:txBody>
          <a:bodyPr wrap="square" rtlCol="0">
            <a:spAutoFit/>
          </a:bodyPr>
          <a:lstStyle/>
          <a:p>
            <a:pPr marL="342900" indent="-342900">
              <a:buFont typeface="Wingdings" panose="05000000000000000000" pitchFamily="2" charset="2"/>
              <a:buChar char="Ø"/>
            </a:pPr>
            <a:r>
              <a:rPr lang="tr-TR" sz="2800" dirty="0">
                <a:latin typeface="+mj-lt"/>
                <a:ea typeface="Calibri"/>
                <a:cs typeface="Times New Roman"/>
              </a:rPr>
              <a:t>Birden fazla sayfa tutan belgelere sayfa numarası verilir. </a:t>
            </a:r>
            <a:endParaRPr lang="tr-TR" sz="2800" dirty="0" smtClean="0">
              <a:latin typeface="+mj-lt"/>
              <a:ea typeface="Calibri"/>
              <a:cs typeface="Times New Roman"/>
            </a:endParaRPr>
          </a:p>
          <a:p>
            <a:pPr marL="342900" indent="-342900">
              <a:buFont typeface="Wingdings" panose="05000000000000000000" pitchFamily="2" charset="2"/>
              <a:buChar char="Ø"/>
            </a:pPr>
            <a:r>
              <a:rPr lang="tr-TR" sz="2800" dirty="0" smtClean="0">
                <a:latin typeface="+mj-lt"/>
                <a:ea typeface="Calibri"/>
                <a:cs typeface="Times New Roman"/>
              </a:rPr>
              <a:t>Sayfa </a:t>
            </a:r>
            <a:r>
              <a:rPr lang="tr-TR" sz="2800" dirty="0">
                <a:latin typeface="+mj-lt"/>
                <a:ea typeface="Calibri"/>
                <a:cs typeface="Times New Roman"/>
              </a:rPr>
              <a:t>numarası iletişim bilgilerinin altında ve sayfanın </a:t>
            </a:r>
            <a:r>
              <a:rPr lang="tr-TR" sz="2800" dirty="0" smtClean="0">
                <a:latin typeface="+mj-lt"/>
                <a:ea typeface="Calibri"/>
                <a:cs typeface="Times New Roman"/>
              </a:rPr>
              <a:t>ortasında</a:t>
            </a:r>
            <a:r>
              <a:rPr lang="tr-TR" sz="2800" dirty="0">
                <a:latin typeface="+mj-lt"/>
                <a:ea typeface="Calibri"/>
                <a:cs typeface="Times New Roman"/>
              </a:rPr>
              <a:t> </a:t>
            </a:r>
            <a:r>
              <a:rPr lang="tr-TR" sz="2800" dirty="0" smtClean="0">
                <a:latin typeface="+mj-lt"/>
                <a:ea typeface="Calibri"/>
                <a:cs typeface="Times New Roman"/>
              </a:rPr>
              <a:t>yer alır.</a:t>
            </a:r>
          </a:p>
          <a:p>
            <a:pPr marL="342900" indent="-342900">
              <a:buFont typeface="Wingdings" panose="05000000000000000000" pitchFamily="2" charset="2"/>
              <a:buChar char="Ø"/>
            </a:pPr>
            <a:r>
              <a:rPr lang="tr-TR" sz="2800" dirty="0">
                <a:latin typeface="+mj-lt"/>
                <a:ea typeface="Calibri"/>
                <a:cs typeface="Times New Roman"/>
              </a:rPr>
              <a:t>T</a:t>
            </a:r>
            <a:r>
              <a:rPr lang="tr-TR" sz="2800" dirty="0" smtClean="0">
                <a:latin typeface="+mj-lt"/>
                <a:ea typeface="Calibri"/>
                <a:cs typeface="Times New Roman"/>
              </a:rPr>
              <a:t>oplam </a:t>
            </a:r>
            <a:r>
              <a:rPr lang="tr-TR" sz="2800" dirty="0">
                <a:latin typeface="+mj-lt"/>
                <a:ea typeface="Calibri"/>
                <a:cs typeface="Times New Roman"/>
              </a:rPr>
              <a:t>sayfa sayısının kaçıncısı olduğunu gösterecek şekilde </a:t>
            </a:r>
            <a:r>
              <a:rPr lang="tr-TR" sz="2800" dirty="0" smtClean="0">
                <a:latin typeface="+mj-lt"/>
                <a:ea typeface="Calibri"/>
                <a:cs typeface="Times New Roman"/>
              </a:rPr>
              <a:t>belirtilir. (1/3) (2/5) gibi.</a:t>
            </a:r>
            <a:endParaRPr lang="tr-TR" sz="2400" dirty="0">
              <a:latin typeface="+mj-lt"/>
            </a:endParaRPr>
          </a:p>
        </p:txBody>
      </p:sp>
      <p:sp>
        <p:nvSpPr>
          <p:cNvPr id="6" name="Altbilgi Yer Tutucusu 5"/>
          <p:cNvSpPr>
            <a:spLocks noGrp="1"/>
          </p:cNvSpPr>
          <p:nvPr>
            <p:ph type="ftr" sz="quarter" idx="11"/>
          </p:nvPr>
        </p:nvSpPr>
        <p:spPr>
          <a:xfrm>
            <a:off x="8530480" y="6389603"/>
            <a:ext cx="434008" cy="365125"/>
          </a:xfrm>
        </p:spPr>
        <p:txBody>
          <a:bodyPr/>
          <a:lstStyle/>
          <a:p>
            <a:fld id="{54E879F3-AE96-4C63-A8C6-8FC668EC031B}" type="slidenum">
              <a:rPr lang="tr-TR" smtClean="0"/>
              <a:t>61</a:t>
            </a:fld>
            <a:endParaRPr lang="tr-TR" dirty="0"/>
          </a:p>
        </p:txBody>
      </p:sp>
    </p:spTree>
    <p:extLst>
      <p:ext uri="{BB962C8B-B14F-4D97-AF65-F5344CB8AC3E}">
        <p14:creationId xmlns:p14="http://schemas.microsoft.com/office/powerpoint/2010/main" val="25676595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62</a:t>
            </a:fld>
            <a:endParaRPr lang="tr-TR"/>
          </a:p>
        </p:txBody>
      </p:sp>
      <p:sp>
        <p:nvSpPr>
          <p:cNvPr id="5" name="Metin kutusu 4"/>
          <p:cNvSpPr txBox="1"/>
          <p:nvPr/>
        </p:nvSpPr>
        <p:spPr>
          <a:xfrm>
            <a:off x="251520" y="1164228"/>
            <a:ext cx="3464410" cy="523220"/>
          </a:xfrm>
          <a:prstGeom prst="rect">
            <a:avLst/>
          </a:prstGeom>
          <a:noFill/>
        </p:spPr>
        <p:txBody>
          <a:bodyPr wrap="none" rtlCol="0">
            <a:spAutoFit/>
          </a:bodyPr>
          <a:lstStyle/>
          <a:p>
            <a:r>
              <a:rPr lang="tr-TR" sz="2800" dirty="0" smtClean="0">
                <a:solidFill>
                  <a:srgbClr val="FF0000"/>
                </a:solidFill>
              </a:rPr>
              <a:t>ÜSTVERİ ELEMANLARI :</a:t>
            </a:r>
            <a:endParaRPr lang="tr-TR" sz="2800" dirty="0">
              <a:solidFill>
                <a:srgbClr val="FF0000"/>
              </a:solidFill>
            </a:endParaRPr>
          </a:p>
        </p:txBody>
      </p:sp>
      <p:sp>
        <p:nvSpPr>
          <p:cNvPr id="7" name="Metin kutusu 6"/>
          <p:cNvSpPr txBox="1"/>
          <p:nvPr/>
        </p:nvSpPr>
        <p:spPr>
          <a:xfrm>
            <a:off x="395536" y="1772816"/>
            <a:ext cx="8568952" cy="1384995"/>
          </a:xfrm>
          <a:prstGeom prst="rect">
            <a:avLst/>
          </a:prstGeom>
          <a:noFill/>
        </p:spPr>
        <p:txBody>
          <a:bodyPr wrap="square" rtlCol="0">
            <a:spAutoFit/>
          </a:bodyPr>
          <a:lstStyle/>
          <a:p>
            <a:pPr marL="342900" indent="-342900">
              <a:buFont typeface="Wingdings" panose="05000000000000000000" pitchFamily="2" charset="2"/>
              <a:buChar char="Ø"/>
            </a:pPr>
            <a:r>
              <a:rPr lang="tr-TR" sz="2800" dirty="0" smtClean="0">
                <a:latin typeface="+mj-lt"/>
                <a:ea typeface="Calibri"/>
                <a:cs typeface="Times New Roman"/>
              </a:rPr>
              <a:t>Elektronik imza kullanılarak hazırlanan belgeler için ilgili mevzuatta belirtilen standartlara uygun </a:t>
            </a:r>
            <a:r>
              <a:rPr lang="tr-TR" sz="2800" dirty="0" err="1" smtClean="0">
                <a:latin typeface="+mj-lt"/>
                <a:ea typeface="Calibri"/>
                <a:cs typeface="Times New Roman"/>
              </a:rPr>
              <a:t>üstveri</a:t>
            </a:r>
            <a:r>
              <a:rPr lang="tr-TR" sz="2800" dirty="0" smtClean="0">
                <a:latin typeface="+mj-lt"/>
                <a:ea typeface="Calibri"/>
                <a:cs typeface="Times New Roman"/>
              </a:rPr>
              <a:t> elemanları kullanılır.</a:t>
            </a:r>
          </a:p>
        </p:txBody>
      </p:sp>
      <p:sp>
        <p:nvSpPr>
          <p:cNvPr id="6" name="Altbilgi Yer Tutucusu 5"/>
          <p:cNvSpPr>
            <a:spLocks noGrp="1"/>
          </p:cNvSpPr>
          <p:nvPr>
            <p:ph type="ftr" sz="quarter" idx="11"/>
          </p:nvPr>
        </p:nvSpPr>
        <p:spPr>
          <a:xfrm>
            <a:off x="8530480" y="6389603"/>
            <a:ext cx="434008" cy="365125"/>
          </a:xfrm>
        </p:spPr>
        <p:txBody>
          <a:bodyPr/>
          <a:lstStyle/>
          <a:p>
            <a:fld id="{54E879F3-AE96-4C63-A8C6-8FC668EC031B}" type="slidenum">
              <a:rPr lang="tr-TR" smtClean="0"/>
              <a:t>62</a:t>
            </a:fld>
            <a:endParaRPr lang="tr-TR" dirty="0"/>
          </a:p>
        </p:txBody>
      </p:sp>
      <p:sp>
        <p:nvSpPr>
          <p:cNvPr id="8" name="Metin kutusu 7"/>
          <p:cNvSpPr txBox="1"/>
          <p:nvPr/>
        </p:nvSpPr>
        <p:spPr>
          <a:xfrm>
            <a:off x="251520" y="2996952"/>
            <a:ext cx="1468672" cy="523220"/>
          </a:xfrm>
          <a:prstGeom prst="rect">
            <a:avLst/>
          </a:prstGeom>
          <a:noFill/>
        </p:spPr>
        <p:txBody>
          <a:bodyPr wrap="none" rtlCol="0">
            <a:spAutoFit/>
          </a:bodyPr>
          <a:lstStyle/>
          <a:p>
            <a:r>
              <a:rPr lang="tr-TR" sz="2800" dirty="0" smtClean="0">
                <a:solidFill>
                  <a:srgbClr val="FF0000"/>
                </a:solidFill>
              </a:rPr>
              <a:t>ÜSTVERİ:</a:t>
            </a:r>
            <a:endParaRPr lang="tr-TR" sz="2800" dirty="0">
              <a:solidFill>
                <a:srgbClr val="FF0000"/>
              </a:solidFill>
            </a:endParaRPr>
          </a:p>
        </p:txBody>
      </p:sp>
      <p:sp>
        <p:nvSpPr>
          <p:cNvPr id="9" name="Metin kutusu 8"/>
          <p:cNvSpPr txBox="1"/>
          <p:nvPr/>
        </p:nvSpPr>
        <p:spPr>
          <a:xfrm>
            <a:off x="395536" y="3501008"/>
            <a:ext cx="8568952" cy="3108543"/>
          </a:xfrm>
          <a:prstGeom prst="rect">
            <a:avLst/>
          </a:prstGeom>
          <a:noFill/>
        </p:spPr>
        <p:txBody>
          <a:bodyPr wrap="square" rtlCol="0">
            <a:spAutoFit/>
          </a:bodyPr>
          <a:lstStyle/>
          <a:p>
            <a:pPr marL="457200" indent="-457200">
              <a:buFont typeface="Arial" panose="020B0604020202020204" pitchFamily="34" charset="0"/>
              <a:buChar char="•"/>
            </a:pPr>
            <a:r>
              <a:rPr lang="tr-TR" sz="2800" dirty="0"/>
              <a:t>Bir belgenin oluşturulması, işlenmesi, iletilmesi ve saklanması sırasında </a:t>
            </a:r>
            <a:r>
              <a:rPr lang="tr-TR" sz="2800" dirty="0" smtClean="0"/>
              <a:t>ihtiyaç duyulan</a:t>
            </a:r>
            <a:r>
              <a:rPr lang="tr-TR" sz="2800" dirty="0"/>
              <a:t>, belgeye ilişkin kimlik bilgileridir</a:t>
            </a:r>
            <a:r>
              <a:rPr lang="tr-TR" sz="2800" dirty="0" smtClean="0"/>
              <a:t>.</a:t>
            </a:r>
          </a:p>
          <a:p>
            <a:pPr marL="457200" indent="-457200">
              <a:buFont typeface="Arial" panose="020B0604020202020204" pitchFamily="34" charset="0"/>
              <a:buChar char="•"/>
            </a:pPr>
            <a:r>
              <a:rPr lang="tr-TR" sz="2800" dirty="0"/>
              <a:t>Bir e-Yazışma Paketi’nde mutlaka bir tane “</a:t>
            </a:r>
            <a:r>
              <a:rPr lang="tr-TR" sz="2800" dirty="0" err="1"/>
              <a:t>Üstveri</a:t>
            </a:r>
            <a:r>
              <a:rPr lang="tr-TR" sz="2800" dirty="0"/>
              <a:t>” bileşeni bulunmalıdır</a:t>
            </a:r>
            <a:r>
              <a:rPr lang="tr-TR" sz="2800" dirty="0" smtClean="0"/>
              <a:t>.“</a:t>
            </a:r>
            <a:r>
              <a:rPr lang="tr-TR" sz="2800" dirty="0" err="1"/>
              <a:t>Üstveri</a:t>
            </a:r>
            <a:r>
              <a:rPr lang="tr-TR" sz="2800" dirty="0"/>
              <a:t>” bileşeni içermeyen ya da birden fazla “</a:t>
            </a:r>
            <a:r>
              <a:rPr lang="tr-TR" sz="2800" dirty="0" err="1"/>
              <a:t>Üstveri</a:t>
            </a:r>
            <a:r>
              <a:rPr lang="tr-TR" sz="2800" dirty="0"/>
              <a:t>” bileşeni içeren paket geçerli bir </a:t>
            </a:r>
            <a:r>
              <a:rPr lang="tr-TR" sz="2800" dirty="0" smtClean="0"/>
              <a:t>e-Yazışma </a:t>
            </a:r>
            <a:r>
              <a:rPr lang="tr-TR" sz="2800" dirty="0"/>
              <a:t>Paketi değildir.</a:t>
            </a:r>
            <a:endParaRPr lang="tr-TR" sz="2800" dirty="0" smtClean="0">
              <a:latin typeface="+mj-lt"/>
              <a:ea typeface="Calibri"/>
              <a:cs typeface="Times New Roman"/>
            </a:endParaRPr>
          </a:p>
        </p:txBody>
      </p:sp>
    </p:spTree>
    <p:extLst>
      <p:ext uri="{BB962C8B-B14F-4D97-AF65-F5344CB8AC3E}">
        <p14:creationId xmlns:p14="http://schemas.microsoft.com/office/powerpoint/2010/main" val="42786475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63</a:t>
            </a:fld>
            <a:endParaRPr lang="tr-TR"/>
          </a:p>
        </p:txBody>
      </p:sp>
      <p:sp>
        <p:nvSpPr>
          <p:cNvPr id="4" name="Metin kutusu 3"/>
          <p:cNvSpPr txBox="1"/>
          <p:nvPr/>
        </p:nvSpPr>
        <p:spPr>
          <a:xfrm>
            <a:off x="395536" y="908720"/>
            <a:ext cx="8568952" cy="584775"/>
          </a:xfrm>
          <a:prstGeom prst="rect">
            <a:avLst/>
          </a:prstGeom>
          <a:noFill/>
        </p:spPr>
        <p:txBody>
          <a:bodyPr wrap="square" rtlCol="0">
            <a:spAutoFit/>
          </a:bodyPr>
          <a:lstStyle/>
          <a:p>
            <a:r>
              <a:rPr lang="tr-TR" sz="3200" dirty="0" smtClean="0">
                <a:solidFill>
                  <a:srgbClr val="FF0000"/>
                </a:solidFill>
              </a:rPr>
              <a:t>BELGENİN ÇOĞALTILMASI:</a:t>
            </a:r>
            <a:endParaRPr lang="tr-TR" sz="3200" dirty="0" smtClean="0"/>
          </a:p>
        </p:txBody>
      </p:sp>
      <p:sp>
        <p:nvSpPr>
          <p:cNvPr id="10" name="Metin kutusu 9"/>
          <p:cNvSpPr txBox="1"/>
          <p:nvPr/>
        </p:nvSpPr>
        <p:spPr>
          <a:xfrm>
            <a:off x="395536" y="1447611"/>
            <a:ext cx="8208912" cy="2246769"/>
          </a:xfrm>
          <a:prstGeom prst="rect">
            <a:avLst/>
          </a:prstGeom>
          <a:noFill/>
        </p:spPr>
        <p:txBody>
          <a:bodyPr wrap="square" rtlCol="0">
            <a:spAutoFit/>
          </a:bodyPr>
          <a:lstStyle/>
          <a:p>
            <a:pPr marL="457200" indent="-457200" algn="just">
              <a:buFont typeface="Wingdings" panose="05000000000000000000" pitchFamily="2" charset="2"/>
              <a:buChar char="q"/>
            </a:pPr>
            <a:r>
              <a:rPr lang="tr-TR" sz="2800" dirty="0" smtClean="0"/>
              <a:t>Fiziksel ortamda hazırlanan ve gizlilik derecesi taşımayan belgeden örnek çıkartılması halinde örneğin uygun bir yerine «</a:t>
            </a:r>
            <a:r>
              <a:rPr lang="tr-TR" sz="2800" dirty="0" smtClean="0">
                <a:solidFill>
                  <a:schemeClr val="accent5">
                    <a:lumMod val="75000"/>
                  </a:schemeClr>
                </a:solidFill>
              </a:rPr>
              <a:t>ASLI GİBİDİR</a:t>
            </a:r>
            <a:r>
              <a:rPr lang="tr-TR" sz="2800" dirty="0" smtClean="0"/>
              <a:t>» ibaresi yazılarak yetkilendirilmiş kişinin ad, </a:t>
            </a:r>
            <a:r>
              <a:rPr lang="tr-TR" sz="2800" dirty="0" err="1" smtClean="0"/>
              <a:t>soyad</a:t>
            </a:r>
            <a:r>
              <a:rPr lang="tr-TR" sz="2800" dirty="0" smtClean="0"/>
              <a:t>, unvan ve tarih belirtilmek suretiyle imzalanır.</a:t>
            </a:r>
            <a:endParaRPr lang="tr-TR" sz="2800" dirty="0"/>
          </a:p>
        </p:txBody>
      </p:sp>
      <p:sp>
        <p:nvSpPr>
          <p:cNvPr id="7" name="Metin kutusu 6"/>
          <p:cNvSpPr txBox="1"/>
          <p:nvPr/>
        </p:nvSpPr>
        <p:spPr>
          <a:xfrm>
            <a:off x="395536" y="3717032"/>
            <a:ext cx="8568952" cy="1815882"/>
          </a:xfrm>
          <a:prstGeom prst="rect">
            <a:avLst/>
          </a:prstGeom>
          <a:noFill/>
        </p:spPr>
        <p:txBody>
          <a:bodyPr wrap="square" rtlCol="0">
            <a:spAutoFit/>
          </a:bodyPr>
          <a:lstStyle/>
          <a:p>
            <a:pPr marL="457200" indent="-457200">
              <a:buFont typeface="Wingdings" panose="05000000000000000000" pitchFamily="2" charset="2"/>
              <a:buChar char="q"/>
            </a:pPr>
            <a:r>
              <a:rPr lang="tr-TR" sz="2800" dirty="0" smtClean="0">
                <a:latin typeface="+mj-lt"/>
              </a:rPr>
              <a:t>Elektronik belgelerde belgenin uygun bir yerine «</a:t>
            </a:r>
            <a:r>
              <a:rPr lang="tr-TR" sz="2800" dirty="0" smtClean="0">
                <a:solidFill>
                  <a:schemeClr val="accent5">
                    <a:lumMod val="75000"/>
                  </a:schemeClr>
                </a:solidFill>
                <a:latin typeface="+mj-lt"/>
              </a:rPr>
              <a:t>BELGENİN ASLI ELEKTRONİK İMZALIDIR</a:t>
            </a:r>
            <a:r>
              <a:rPr lang="tr-TR" sz="2800" dirty="0" smtClean="0">
                <a:latin typeface="+mj-lt"/>
              </a:rPr>
              <a:t>» ibaresi konulur. Bu işlem sadece idarece yetkilendirilmiş kişi tarafından gerçekleştirilir.</a:t>
            </a:r>
            <a:endParaRPr lang="tr-TR" sz="2800" dirty="0">
              <a:latin typeface="+mj-lt"/>
            </a:endParaRPr>
          </a:p>
        </p:txBody>
      </p:sp>
      <p:sp>
        <p:nvSpPr>
          <p:cNvPr id="6" name="Metin kutusu 5"/>
          <p:cNvSpPr txBox="1"/>
          <p:nvPr/>
        </p:nvSpPr>
        <p:spPr>
          <a:xfrm>
            <a:off x="372636" y="5589240"/>
            <a:ext cx="8591852" cy="1292662"/>
          </a:xfrm>
          <a:prstGeom prst="rect">
            <a:avLst/>
          </a:prstGeom>
          <a:noFill/>
        </p:spPr>
        <p:txBody>
          <a:bodyPr wrap="square" rtlCol="0">
            <a:spAutoFit/>
          </a:bodyPr>
          <a:lstStyle/>
          <a:p>
            <a:pPr marL="342900" indent="-342900">
              <a:buFont typeface="Wingdings" panose="05000000000000000000" pitchFamily="2" charset="2"/>
              <a:buChar char="q"/>
            </a:pPr>
            <a:r>
              <a:rPr lang="tr-TR" sz="2600" dirty="0" smtClean="0"/>
              <a:t>Elektronik imza ile imzalanan belgelerin elektronik ortamda kaydedilmesi, gönderilmesi ve saklanması esastır. Bu belgeler zorunlu olmadıkça ayrıca çıktı alınarak imzalanmaz.</a:t>
            </a:r>
            <a:endParaRPr lang="tr-TR" sz="2600" dirty="0"/>
          </a:p>
        </p:txBody>
      </p:sp>
      <p:sp>
        <p:nvSpPr>
          <p:cNvPr id="5" name="Altbilgi Yer Tutucusu 4"/>
          <p:cNvSpPr>
            <a:spLocks noGrp="1"/>
          </p:cNvSpPr>
          <p:nvPr>
            <p:ph type="ftr" sz="quarter" idx="11"/>
          </p:nvPr>
        </p:nvSpPr>
        <p:spPr>
          <a:xfrm>
            <a:off x="8629854" y="6381328"/>
            <a:ext cx="434008" cy="365125"/>
          </a:xfrm>
        </p:spPr>
        <p:txBody>
          <a:bodyPr/>
          <a:lstStyle/>
          <a:p>
            <a:fld id="{6CAD658E-F0AB-48AB-870C-B9DCFA0A24CE}" type="slidenum">
              <a:rPr lang="tr-TR" smtClean="0"/>
              <a:t>63</a:t>
            </a:fld>
            <a:endParaRPr lang="tr-TR" dirty="0"/>
          </a:p>
        </p:txBody>
      </p:sp>
    </p:spTree>
    <p:extLst>
      <p:ext uri="{BB962C8B-B14F-4D97-AF65-F5344CB8AC3E}">
        <p14:creationId xmlns:p14="http://schemas.microsoft.com/office/powerpoint/2010/main" val="8168710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64</a:t>
            </a:fld>
            <a:endParaRPr lang="tr-TR"/>
          </a:p>
        </p:txBody>
      </p:sp>
      <p:sp>
        <p:nvSpPr>
          <p:cNvPr id="4" name="Metin kutusu 3"/>
          <p:cNvSpPr txBox="1"/>
          <p:nvPr/>
        </p:nvSpPr>
        <p:spPr>
          <a:xfrm>
            <a:off x="395536" y="908720"/>
            <a:ext cx="8568952" cy="584775"/>
          </a:xfrm>
          <a:prstGeom prst="rect">
            <a:avLst/>
          </a:prstGeom>
          <a:noFill/>
        </p:spPr>
        <p:txBody>
          <a:bodyPr wrap="square" rtlCol="0">
            <a:spAutoFit/>
          </a:bodyPr>
          <a:lstStyle/>
          <a:p>
            <a:r>
              <a:rPr lang="tr-TR" sz="3200" dirty="0" smtClean="0">
                <a:solidFill>
                  <a:srgbClr val="FF0000"/>
                </a:solidFill>
              </a:rPr>
              <a:t>BELGELERİN GÖNDERİLMESİ VE ALINMASI:</a:t>
            </a:r>
            <a:endParaRPr lang="tr-TR" sz="3200" dirty="0" smtClean="0"/>
          </a:p>
        </p:txBody>
      </p:sp>
      <p:sp>
        <p:nvSpPr>
          <p:cNvPr id="10" name="Metin kutusu 9"/>
          <p:cNvSpPr txBox="1"/>
          <p:nvPr/>
        </p:nvSpPr>
        <p:spPr>
          <a:xfrm>
            <a:off x="395536" y="1412776"/>
            <a:ext cx="8208912" cy="2677656"/>
          </a:xfrm>
          <a:prstGeom prst="rect">
            <a:avLst/>
          </a:prstGeom>
          <a:noFill/>
        </p:spPr>
        <p:txBody>
          <a:bodyPr wrap="square" rtlCol="0">
            <a:spAutoFit/>
          </a:bodyPr>
          <a:lstStyle/>
          <a:p>
            <a:pPr marL="457200" indent="-457200" algn="just">
              <a:buFont typeface="Wingdings" panose="05000000000000000000" pitchFamily="2" charset="2"/>
              <a:buChar char="q"/>
            </a:pPr>
            <a:r>
              <a:rPr lang="tr-TR" sz="2800" dirty="0"/>
              <a:t>Gizlilik derecesi taşımayan ve fiziksel ortamda gönderilen belgenin başlık bilgisi, ihtiyaç duyulması hâlinde gönderen idarenin adres bilgisi, belgenin tarihi ve sayısı zarfın sol üst köşesine; muhatabın adı ve ihtiyaç duyulması hâlinde adres bilgisi zarfın ortasına yazılır. </a:t>
            </a:r>
          </a:p>
        </p:txBody>
      </p:sp>
      <p:sp>
        <p:nvSpPr>
          <p:cNvPr id="7" name="Metin kutusu 6"/>
          <p:cNvSpPr txBox="1"/>
          <p:nvPr/>
        </p:nvSpPr>
        <p:spPr>
          <a:xfrm>
            <a:off x="395536" y="4061390"/>
            <a:ext cx="8568952" cy="1815882"/>
          </a:xfrm>
          <a:prstGeom prst="rect">
            <a:avLst/>
          </a:prstGeom>
          <a:noFill/>
        </p:spPr>
        <p:txBody>
          <a:bodyPr wrap="square" rtlCol="0">
            <a:spAutoFit/>
          </a:bodyPr>
          <a:lstStyle/>
          <a:p>
            <a:pPr marL="457200" indent="-457200">
              <a:buFont typeface="Wingdings" panose="05000000000000000000" pitchFamily="2" charset="2"/>
              <a:buChar char="q"/>
            </a:pPr>
            <a:r>
              <a:rPr lang="tr-TR" sz="2800" dirty="0"/>
              <a:t>Varsa süre ve kişiye özel bilgisi (</a:t>
            </a:r>
            <a:r>
              <a:rPr lang="tr-TR" sz="2800" dirty="0">
                <a:solidFill>
                  <a:srgbClr val="FF0000"/>
                </a:solidFill>
              </a:rPr>
              <a:t>ACELE, GÜNLÜDÜR</a:t>
            </a:r>
            <a:r>
              <a:rPr lang="tr-TR" sz="2800" dirty="0"/>
              <a:t>, </a:t>
            </a:r>
            <a:r>
              <a:rPr lang="tr-TR" sz="2800" dirty="0">
                <a:solidFill>
                  <a:srgbClr val="FF0000"/>
                </a:solidFill>
              </a:rPr>
              <a:t>KİŞİYE ÖZEL</a:t>
            </a:r>
            <a:r>
              <a:rPr lang="tr-TR" sz="2800" dirty="0"/>
              <a:t>), kişiye özel bilgisi üstte olmak üzere, zarfın sağ üst köşesinde kırmızı renkli büyük harflerle belirtilir </a:t>
            </a:r>
            <a:r>
              <a:rPr lang="tr-TR" sz="2800" dirty="0" smtClean="0">
                <a:latin typeface="+mj-lt"/>
              </a:rPr>
              <a:t>.</a:t>
            </a:r>
            <a:endParaRPr lang="tr-TR" sz="2800" dirty="0">
              <a:latin typeface="+mj-lt"/>
            </a:endParaRPr>
          </a:p>
        </p:txBody>
      </p:sp>
      <p:sp>
        <p:nvSpPr>
          <p:cNvPr id="5" name="Altbilgi Yer Tutucusu 4"/>
          <p:cNvSpPr>
            <a:spLocks noGrp="1"/>
          </p:cNvSpPr>
          <p:nvPr>
            <p:ph type="ftr" sz="quarter" idx="11"/>
          </p:nvPr>
        </p:nvSpPr>
        <p:spPr>
          <a:xfrm>
            <a:off x="8557556" y="6309320"/>
            <a:ext cx="434008" cy="365125"/>
          </a:xfrm>
        </p:spPr>
        <p:txBody>
          <a:bodyPr/>
          <a:lstStyle/>
          <a:p>
            <a:fld id="{50758B75-9E83-49E0-A9FC-14DCFA7C3B8D}" type="slidenum">
              <a:rPr lang="tr-TR" smtClean="0"/>
              <a:t>64</a:t>
            </a:fld>
            <a:endParaRPr lang="tr-TR" dirty="0"/>
          </a:p>
        </p:txBody>
      </p:sp>
    </p:spTree>
    <p:extLst>
      <p:ext uri="{BB962C8B-B14F-4D97-AF65-F5344CB8AC3E}">
        <p14:creationId xmlns:p14="http://schemas.microsoft.com/office/powerpoint/2010/main" val="39963102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65</a:t>
            </a:fld>
            <a:endParaRPr lang="tr-TR"/>
          </a:p>
        </p:txBody>
      </p:sp>
      <p:sp>
        <p:nvSpPr>
          <p:cNvPr id="4" name="Metin kutusu 3"/>
          <p:cNvSpPr txBox="1"/>
          <p:nvPr/>
        </p:nvSpPr>
        <p:spPr>
          <a:xfrm>
            <a:off x="395536" y="908720"/>
            <a:ext cx="8568952" cy="584775"/>
          </a:xfrm>
          <a:prstGeom prst="rect">
            <a:avLst/>
          </a:prstGeom>
          <a:noFill/>
        </p:spPr>
        <p:txBody>
          <a:bodyPr wrap="square" rtlCol="0">
            <a:spAutoFit/>
          </a:bodyPr>
          <a:lstStyle/>
          <a:p>
            <a:r>
              <a:rPr lang="tr-TR" sz="3200" dirty="0" smtClean="0">
                <a:solidFill>
                  <a:srgbClr val="FF0000"/>
                </a:solidFill>
              </a:rPr>
              <a:t>BELGELERİN GÖNDERİLMESİ VE ALINMASI:</a:t>
            </a:r>
            <a:endParaRPr lang="tr-TR" sz="3200" dirty="0" smtClean="0"/>
          </a:p>
        </p:txBody>
      </p:sp>
      <p:sp>
        <p:nvSpPr>
          <p:cNvPr id="10" name="Metin kutusu 9"/>
          <p:cNvSpPr txBox="1"/>
          <p:nvPr/>
        </p:nvSpPr>
        <p:spPr>
          <a:xfrm>
            <a:off x="395536" y="1412776"/>
            <a:ext cx="8208912" cy="1815882"/>
          </a:xfrm>
          <a:prstGeom prst="rect">
            <a:avLst/>
          </a:prstGeom>
          <a:noFill/>
        </p:spPr>
        <p:txBody>
          <a:bodyPr wrap="square" rtlCol="0">
            <a:spAutoFit/>
          </a:bodyPr>
          <a:lstStyle/>
          <a:p>
            <a:pPr marL="457200" indent="-457200" algn="just">
              <a:buFont typeface="Wingdings" panose="05000000000000000000" pitchFamily="2" charset="2"/>
              <a:buChar char="q"/>
            </a:pPr>
            <a:r>
              <a:rPr lang="tr-TR" sz="2800" dirty="0" smtClean="0"/>
              <a:t>İdareye fiziksel ortamda gelen yazılar idare tarafından teslim alınır ve alındığı tarih ile belgeye ait </a:t>
            </a:r>
            <a:r>
              <a:rPr lang="tr-TR" sz="2800" dirty="0" err="1" smtClean="0"/>
              <a:t>üstveriler</a:t>
            </a:r>
            <a:r>
              <a:rPr lang="tr-TR" sz="2800" dirty="0" smtClean="0"/>
              <a:t> kaydedilir. E-İmzalı gelen belgeler de çıktı alınarak işleme konulabilir.</a:t>
            </a:r>
            <a:endParaRPr lang="tr-TR" sz="2800" dirty="0"/>
          </a:p>
        </p:txBody>
      </p:sp>
      <p:sp>
        <p:nvSpPr>
          <p:cNvPr id="7" name="Metin kutusu 6"/>
          <p:cNvSpPr txBox="1"/>
          <p:nvPr/>
        </p:nvSpPr>
        <p:spPr>
          <a:xfrm>
            <a:off x="395536" y="3284984"/>
            <a:ext cx="8568952" cy="954107"/>
          </a:xfrm>
          <a:prstGeom prst="rect">
            <a:avLst/>
          </a:prstGeom>
          <a:noFill/>
        </p:spPr>
        <p:txBody>
          <a:bodyPr wrap="square" rtlCol="0">
            <a:spAutoFit/>
          </a:bodyPr>
          <a:lstStyle/>
          <a:p>
            <a:pPr marL="457200" indent="-457200">
              <a:buFont typeface="Wingdings" panose="05000000000000000000" pitchFamily="2" charset="2"/>
              <a:buChar char="q"/>
            </a:pPr>
            <a:r>
              <a:rPr lang="tr-TR" sz="2800" dirty="0" smtClean="0"/>
              <a:t>Fiziksel ortamda gelen yazıların ön yada arka kısmına kaşe basılır</a:t>
            </a:r>
            <a:r>
              <a:rPr lang="tr-TR" sz="2800" dirty="0" smtClean="0">
                <a:latin typeface="+mj-lt"/>
              </a:rPr>
              <a:t>. Kaşenin şekli ilgili birimlerce belirlenebilir.</a:t>
            </a:r>
            <a:endParaRPr lang="tr-TR" sz="2800" dirty="0">
              <a:latin typeface="+mj-lt"/>
            </a:endParaRPr>
          </a:p>
        </p:txBody>
      </p:sp>
      <p:sp>
        <p:nvSpPr>
          <p:cNvPr id="5" name="Altbilgi Yer Tutucusu 4"/>
          <p:cNvSpPr>
            <a:spLocks noGrp="1"/>
          </p:cNvSpPr>
          <p:nvPr>
            <p:ph type="ftr" sz="quarter" idx="11"/>
          </p:nvPr>
        </p:nvSpPr>
        <p:spPr>
          <a:xfrm>
            <a:off x="8557556" y="6309320"/>
            <a:ext cx="434008" cy="365125"/>
          </a:xfrm>
        </p:spPr>
        <p:txBody>
          <a:bodyPr/>
          <a:lstStyle/>
          <a:p>
            <a:fld id="{50758B75-9E83-49E0-A9FC-14DCFA7C3B8D}" type="slidenum">
              <a:rPr lang="tr-TR" smtClean="0"/>
              <a:t>65</a:t>
            </a:fld>
            <a:endParaRPr lang="tr-TR" dirty="0"/>
          </a:p>
        </p:txBody>
      </p:sp>
      <p:sp>
        <p:nvSpPr>
          <p:cNvPr id="8" name="Metin kutusu 7"/>
          <p:cNvSpPr txBox="1"/>
          <p:nvPr/>
        </p:nvSpPr>
        <p:spPr>
          <a:xfrm>
            <a:off x="395536" y="4707141"/>
            <a:ext cx="8568952" cy="954107"/>
          </a:xfrm>
          <a:prstGeom prst="rect">
            <a:avLst/>
          </a:prstGeom>
          <a:noFill/>
        </p:spPr>
        <p:txBody>
          <a:bodyPr wrap="square" rtlCol="0">
            <a:spAutoFit/>
          </a:bodyPr>
          <a:lstStyle/>
          <a:p>
            <a:pPr marL="457200" indent="-457200">
              <a:buFont typeface="Wingdings" panose="05000000000000000000" pitchFamily="2" charset="2"/>
              <a:buChar char="q"/>
            </a:pPr>
            <a:r>
              <a:rPr lang="tr-TR" sz="2800" dirty="0" smtClean="0"/>
              <a:t>«KİŞİYE ÖZEL» ibaresi taşıyan belge, ilgili kişinin talebi olmadan kayda alınmaz</a:t>
            </a:r>
            <a:r>
              <a:rPr lang="tr-TR" sz="2800" dirty="0" smtClean="0">
                <a:latin typeface="+mj-lt"/>
              </a:rPr>
              <a:t>.</a:t>
            </a:r>
            <a:endParaRPr lang="tr-TR" sz="2800" dirty="0">
              <a:latin typeface="+mj-lt"/>
            </a:endParaRPr>
          </a:p>
        </p:txBody>
      </p:sp>
    </p:spTree>
    <p:extLst>
      <p:ext uri="{BB962C8B-B14F-4D97-AF65-F5344CB8AC3E}">
        <p14:creationId xmlns:p14="http://schemas.microsoft.com/office/powerpoint/2010/main" val="36169922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8"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66</a:t>
            </a:fld>
            <a:endParaRPr lang="tr-TR"/>
          </a:p>
        </p:txBody>
      </p:sp>
      <p:sp>
        <p:nvSpPr>
          <p:cNvPr id="4" name="Metin kutusu 3"/>
          <p:cNvSpPr txBox="1"/>
          <p:nvPr/>
        </p:nvSpPr>
        <p:spPr>
          <a:xfrm>
            <a:off x="395536" y="908720"/>
            <a:ext cx="8568952" cy="584775"/>
          </a:xfrm>
          <a:prstGeom prst="rect">
            <a:avLst/>
          </a:prstGeom>
          <a:noFill/>
        </p:spPr>
        <p:txBody>
          <a:bodyPr wrap="square" rtlCol="0">
            <a:spAutoFit/>
          </a:bodyPr>
          <a:lstStyle/>
          <a:p>
            <a:r>
              <a:rPr lang="tr-TR" sz="3200" dirty="0" smtClean="0">
                <a:solidFill>
                  <a:srgbClr val="FF0000"/>
                </a:solidFill>
              </a:rPr>
              <a:t>GENEL EVRAK KAŞE ÖRNEĞİ:</a:t>
            </a:r>
            <a:endParaRPr lang="tr-TR" sz="3200" dirty="0" smtClean="0"/>
          </a:p>
        </p:txBody>
      </p:sp>
      <p:sp>
        <p:nvSpPr>
          <p:cNvPr id="5" name="Altbilgi Yer Tutucusu 4"/>
          <p:cNvSpPr>
            <a:spLocks noGrp="1"/>
          </p:cNvSpPr>
          <p:nvPr>
            <p:ph type="ftr" sz="quarter" idx="11"/>
          </p:nvPr>
        </p:nvSpPr>
        <p:spPr>
          <a:xfrm>
            <a:off x="8557556" y="6309320"/>
            <a:ext cx="434008" cy="365125"/>
          </a:xfrm>
        </p:spPr>
        <p:txBody>
          <a:bodyPr/>
          <a:lstStyle/>
          <a:p>
            <a:fld id="{50758B75-9E83-49E0-A9FC-14DCFA7C3B8D}" type="slidenum">
              <a:rPr lang="tr-TR" smtClean="0"/>
              <a:t>66</a:t>
            </a:fld>
            <a:endParaRPr lang="tr-TR" dirty="0"/>
          </a:p>
        </p:txBody>
      </p:sp>
      <p:graphicFrame>
        <p:nvGraphicFramePr>
          <p:cNvPr id="6" name="Tablo 5"/>
          <p:cNvGraphicFramePr>
            <a:graphicFrameLocks noGrp="1"/>
          </p:cNvGraphicFramePr>
          <p:nvPr>
            <p:extLst>
              <p:ext uri="{D42A27DB-BD31-4B8C-83A1-F6EECF244321}">
                <p14:modId xmlns:p14="http://schemas.microsoft.com/office/powerpoint/2010/main" val="2671154221"/>
              </p:ext>
            </p:extLst>
          </p:nvPr>
        </p:nvGraphicFramePr>
        <p:xfrm>
          <a:off x="755576" y="1772816"/>
          <a:ext cx="4174778" cy="3672402"/>
        </p:xfrm>
        <a:graphic>
          <a:graphicData uri="http://schemas.openxmlformats.org/drawingml/2006/table">
            <a:tbl>
              <a:tblPr firstRow="1" firstCol="1" bandRow="1"/>
              <a:tblGrid>
                <a:gridCol w="1515290"/>
                <a:gridCol w="1515290"/>
                <a:gridCol w="1144198"/>
              </a:tblGrid>
              <a:tr h="1270401">
                <a:tc gridSpan="3">
                  <a:txBody>
                    <a:bodyPr/>
                    <a:lstStyle/>
                    <a:p>
                      <a:pPr algn="ctr">
                        <a:lnSpc>
                          <a:spcPct val="115000"/>
                        </a:lnSpc>
                        <a:spcAft>
                          <a:spcPts val="0"/>
                        </a:spcAft>
                      </a:pPr>
                      <a:r>
                        <a:rPr lang="tr-TR" sz="1800" dirty="0">
                          <a:effectLst/>
                          <a:latin typeface="Calibri"/>
                          <a:ea typeface="Calibri"/>
                          <a:cs typeface="Times New Roman"/>
                        </a:rPr>
                        <a:t>T.C.</a:t>
                      </a:r>
                    </a:p>
                    <a:p>
                      <a:pPr algn="ctr">
                        <a:lnSpc>
                          <a:spcPct val="115000"/>
                        </a:lnSpc>
                        <a:spcAft>
                          <a:spcPts val="0"/>
                        </a:spcAft>
                      </a:pPr>
                      <a:r>
                        <a:rPr lang="tr-TR" sz="1800" dirty="0">
                          <a:effectLst/>
                          <a:latin typeface="Calibri"/>
                          <a:ea typeface="Calibri"/>
                          <a:cs typeface="Times New Roman"/>
                        </a:rPr>
                        <a:t>MİLLİ EĞİTİM BAKANLIĞI</a:t>
                      </a:r>
                    </a:p>
                    <a:p>
                      <a:pPr algn="ctr">
                        <a:lnSpc>
                          <a:spcPct val="115000"/>
                        </a:lnSpc>
                        <a:spcAft>
                          <a:spcPts val="0"/>
                        </a:spcAft>
                      </a:pPr>
                      <a:r>
                        <a:rPr lang="tr-TR" sz="1800" dirty="0">
                          <a:effectLst/>
                          <a:latin typeface="Calibri"/>
                          <a:ea typeface="Calibri"/>
                          <a:cs typeface="Times New Roman"/>
                        </a:rPr>
                        <a:t>İdari İşler Daire Başkanlığı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343143">
                <a:tc rowSpan="3">
                  <a:txBody>
                    <a:bodyPr/>
                    <a:lstStyle/>
                    <a:p>
                      <a:pPr algn="ctr">
                        <a:lnSpc>
                          <a:spcPct val="115000"/>
                        </a:lnSpc>
                        <a:spcAft>
                          <a:spcPts val="0"/>
                        </a:spcAft>
                      </a:pPr>
                      <a:r>
                        <a:rPr lang="tr-TR" sz="1600" dirty="0">
                          <a:effectLst/>
                          <a:latin typeface="Calibri"/>
                          <a:ea typeface="Calibri"/>
                          <a:cs typeface="Times New Roman"/>
                        </a:rPr>
                        <a:t>Belgenin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dirty="0">
                          <a:effectLst/>
                          <a:latin typeface="Calibri"/>
                          <a:ea typeface="Calibri"/>
                          <a:cs typeface="Times New Roman"/>
                        </a:rPr>
                        <a:t>Kayıt Sayısı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143">
                <a:tc vMerge="1">
                  <a:txBody>
                    <a:bodyPr/>
                    <a:lstStyle/>
                    <a:p>
                      <a:endParaRPr lang="tr-TR"/>
                    </a:p>
                  </a:txBody>
                  <a:tcPr/>
                </a:tc>
                <a:tc>
                  <a:txBody>
                    <a:bodyPr/>
                    <a:lstStyle/>
                    <a:p>
                      <a:pPr>
                        <a:lnSpc>
                          <a:spcPct val="115000"/>
                        </a:lnSpc>
                        <a:spcAft>
                          <a:spcPts val="0"/>
                        </a:spcAft>
                      </a:pPr>
                      <a:r>
                        <a:rPr lang="tr-TR" sz="1600" dirty="0">
                          <a:effectLst/>
                          <a:latin typeface="Calibri"/>
                          <a:ea typeface="Calibri"/>
                          <a:cs typeface="Times New Roman"/>
                        </a:rPr>
                        <a:t>Kayıt Tarihi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143">
                <a:tc vMerge="1">
                  <a:txBody>
                    <a:bodyPr/>
                    <a:lstStyle/>
                    <a:p>
                      <a:endParaRPr lang="tr-TR"/>
                    </a:p>
                  </a:txBody>
                  <a:tcPr/>
                </a:tc>
                <a:tc>
                  <a:txBody>
                    <a:bodyPr/>
                    <a:lstStyle/>
                    <a:p>
                      <a:pPr>
                        <a:lnSpc>
                          <a:spcPct val="115000"/>
                        </a:lnSpc>
                        <a:spcAft>
                          <a:spcPts val="0"/>
                        </a:spcAft>
                      </a:pPr>
                      <a:r>
                        <a:rPr lang="tr-TR" sz="1600" dirty="0">
                          <a:effectLst/>
                          <a:latin typeface="Calibri"/>
                          <a:ea typeface="Calibri"/>
                          <a:cs typeface="Times New Roman"/>
                        </a:rPr>
                        <a:t>Kayıt Saati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143">
                <a:tc gridSpan="3">
                  <a:txBody>
                    <a:bodyPr/>
                    <a:lstStyle/>
                    <a:p>
                      <a:pPr algn="ctr">
                        <a:lnSpc>
                          <a:spcPct val="115000"/>
                        </a:lnSpc>
                        <a:spcAft>
                          <a:spcPts val="0"/>
                        </a:spcAft>
                      </a:pPr>
                      <a:r>
                        <a:rPr lang="tr-TR" sz="1800" dirty="0">
                          <a:effectLst/>
                          <a:latin typeface="Calibri"/>
                          <a:ea typeface="Calibri"/>
                          <a:cs typeface="Times New Roman"/>
                        </a:rPr>
                        <a:t>HAVALE EDİLECEK YER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343143">
                <a:tc gridSpan="3">
                  <a:txBody>
                    <a:bodyPr/>
                    <a:lstStyle/>
                    <a:p>
                      <a:pPr>
                        <a:lnSpc>
                          <a:spcPct val="115000"/>
                        </a:lnSpc>
                        <a:spcAft>
                          <a:spcPts val="0"/>
                        </a:spcAft>
                      </a:pPr>
                      <a:r>
                        <a:rPr lang="tr-TR"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343143">
                <a:tc gridSpan="3">
                  <a:txBody>
                    <a:bodyPr/>
                    <a:lstStyle/>
                    <a:p>
                      <a:pPr>
                        <a:lnSpc>
                          <a:spcPct val="115000"/>
                        </a:lnSpc>
                        <a:spcAft>
                          <a:spcPts val="0"/>
                        </a:spcAft>
                      </a:pPr>
                      <a:r>
                        <a:rPr lang="tr-TR"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343143">
                <a:tc gridSpan="3">
                  <a:txBody>
                    <a:bodyPr/>
                    <a:lstStyle/>
                    <a:p>
                      <a:pPr>
                        <a:lnSpc>
                          <a:spcPct val="115000"/>
                        </a:lnSpc>
                        <a:spcAft>
                          <a:spcPts val="0"/>
                        </a:spcAft>
                      </a:pPr>
                      <a:r>
                        <a:rPr lang="tr-TR" sz="11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bl>
          </a:graphicData>
        </a:graphic>
      </p:graphicFrame>
      <p:graphicFrame>
        <p:nvGraphicFramePr>
          <p:cNvPr id="8" name="Tablo 7"/>
          <p:cNvGraphicFramePr>
            <a:graphicFrameLocks noGrp="1"/>
          </p:cNvGraphicFramePr>
          <p:nvPr>
            <p:extLst>
              <p:ext uri="{D42A27DB-BD31-4B8C-83A1-F6EECF244321}">
                <p14:modId xmlns:p14="http://schemas.microsoft.com/office/powerpoint/2010/main" val="3107791618"/>
              </p:ext>
            </p:extLst>
          </p:nvPr>
        </p:nvGraphicFramePr>
        <p:xfrm>
          <a:off x="5652120" y="1988839"/>
          <a:ext cx="3120008" cy="2189207"/>
        </p:xfrm>
        <a:graphic>
          <a:graphicData uri="http://schemas.openxmlformats.org/drawingml/2006/table">
            <a:tbl>
              <a:tblPr firstRow="1" bandRow="1">
                <a:tableStyleId>{5C22544A-7EE6-4342-B048-85BDC9FD1C3A}</a:tableStyleId>
              </a:tblPr>
              <a:tblGrid>
                <a:gridCol w="3120008"/>
              </a:tblGrid>
              <a:tr h="873411">
                <a:tc>
                  <a:txBody>
                    <a:bodyPr/>
                    <a:lstStyle/>
                    <a:p>
                      <a:pPr algn="ctr"/>
                      <a:r>
                        <a:rPr lang="tr-TR" sz="2000" dirty="0" smtClean="0">
                          <a:solidFill>
                            <a:sysClr val="windowText" lastClr="000000"/>
                          </a:solidFill>
                        </a:rPr>
                        <a:t>Destek Hizmetleri </a:t>
                      </a:r>
                    </a:p>
                    <a:p>
                      <a:pPr algn="ctr"/>
                      <a:r>
                        <a:rPr lang="tr-TR" sz="2000" dirty="0" smtClean="0">
                          <a:solidFill>
                            <a:sysClr val="windowText" lastClr="000000"/>
                          </a:solidFill>
                        </a:rPr>
                        <a:t>Genel Müdürlüğü</a:t>
                      </a:r>
                      <a:endParaRPr lang="tr-TR"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57898">
                <a:tc>
                  <a:txBody>
                    <a:bodyPr/>
                    <a:lstStyle/>
                    <a:p>
                      <a:pPr algn="ctr"/>
                      <a:r>
                        <a:rPr lang="tr-TR" sz="2000" dirty="0" smtClean="0"/>
                        <a:t>17.07.2017</a:t>
                      </a:r>
                      <a:endParaRPr lang="tr-TR"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57898">
                <a:tc>
                  <a:txBody>
                    <a:bodyPr/>
                    <a:lstStyle/>
                    <a:p>
                      <a:r>
                        <a:rPr lang="tr-TR" sz="2000" dirty="0" smtClean="0"/>
                        <a:t>Numarası:</a:t>
                      </a:r>
                      <a:endParaRPr lang="tr-TR"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576064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67</a:t>
            </a:fld>
            <a:endParaRPr lang="tr-TR"/>
          </a:p>
        </p:txBody>
      </p:sp>
      <p:sp>
        <p:nvSpPr>
          <p:cNvPr id="4" name="Metin kutusu 3"/>
          <p:cNvSpPr txBox="1"/>
          <p:nvPr/>
        </p:nvSpPr>
        <p:spPr>
          <a:xfrm>
            <a:off x="395536" y="908720"/>
            <a:ext cx="8568952" cy="1077218"/>
          </a:xfrm>
          <a:prstGeom prst="rect">
            <a:avLst/>
          </a:prstGeom>
          <a:noFill/>
        </p:spPr>
        <p:txBody>
          <a:bodyPr wrap="square" rtlCol="0">
            <a:spAutoFit/>
          </a:bodyPr>
          <a:lstStyle/>
          <a:p>
            <a:r>
              <a:rPr lang="tr-TR" sz="3200" dirty="0" smtClean="0">
                <a:solidFill>
                  <a:srgbClr val="FF0000"/>
                </a:solidFill>
              </a:rPr>
              <a:t>BELGELERİN ELEKTRONİK ORTAMDA GÖNDERİLMESİ VE ALINMASI:</a:t>
            </a:r>
            <a:endParaRPr lang="tr-TR" sz="3200" dirty="0" smtClean="0"/>
          </a:p>
        </p:txBody>
      </p:sp>
      <p:sp>
        <p:nvSpPr>
          <p:cNvPr id="10" name="Metin kutusu 9"/>
          <p:cNvSpPr txBox="1"/>
          <p:nvPr/>
        </p:nvSpPr>
        <p:spPr>
          <a:xfrm>
            <a:off x="395536" y="2045166"/>
            <a:ext cx="8208912" cy="954107"/>
          </a:xfrm>
          <a:prstGeom prst="rect">
            <a:avLst/>
          </a:prstGeom>
          <a:noFill/>
        </p:spPr>
        <p:txBody>
          <a:bodyPr wrap="square" rtlCol="0">
            <a:spAutoFit/>
          </a:bodyPr>
          <a:lstStyle/>
          <a:p>
            <a:pPr marL="457200" indent="-457200" algn="just">
              <a:buFont typeface="Wingdings" panose="05000000000000000000" pitchFamily="2" charset="2"/>
              <a:buChar char="q"/>
            </a:pPr>
            <a:r>
              <a:rPr lang="tr-TR" sz="2800" dirty="0" smtClean="0"/>
              <a:t>Güvenli elektronik imza ile imzalanan belge elektronik ortamda muhataplara iletilir.</a:t>
            </a:r>
            <a:endParaRPr lang="tr-TR" sz="2800" dirty="0"/>
          </a:p>
        </p:txBody>
      </p:sp>
      <p:sp>
        <p:nvSpPr>
          <p:cNvPr id="7" name="Metin kutusu 6"/>
          <p:cNvSpPr txBox="1"/>
          <p:nvPr/>
        </p:nvSpPr>
        <p:spPr>
          <a:xfrm>
            <a:off x="395536" y="3050957"/>
            <a:ext cx="8568952" cy="2246769"/>
          </a:xfrm>
          <a:prstGeom prst="rect">
            <a:avLst/>
          </a:prstGeom>
          <a:noFill/>
        </p:spPr>
        <p:txBody>
          <a:bodyPr wrap="square" rtlCol="0">
            <a:spAutoFit/>
          </a:bodyPr>
          <a:lstStyle/>
          <a:p>
            <a:pPr marL="457200" indent="-457200">
              <a:buFont typeface="Wingdings" panose="05000000000000000000" pitchFamily="2" charset="2"/>
              <a:buChar char="q"/>
            </a:pPr>
            <a:r>
              <a:rPr lang="tr-TR" sz="2800" dirty="0" smtClean="0"/>
              <a:t>Elektronik belgelerin e-Yazışma Teknik Rehberinde tanımlanan kurallara uyulması zorunludur. E-Yazışma Teknik Rehberine uymayan belgeyi idare reddedebilir. Reddeden idare, sebepleriyle birlikte ikinci iş günü sonuna kadar gönderen idareye bildirir.</a:t>
            </a:r>
            <a:endParaRPr lang="tr-TR" sz="2800" dirty="0">
              <a:latin typeface="+mj-lt"/>
            </a:endParaRPr>
          </a:p>
        </p:txBody>
      </p:sp>
      <p:sp>
        <p:nvSpPr>
          <p:cNvPr id="5" name="Altbilgi Yer Tutucusu 4"/>
          <p:cNvSpPr>
            <a:spLocks noGrp="1"/>
          </p:cNvSpPr>
          <p:nvPr>
            <p:ph type="ftr" sz="quarter" idx="11"/>
          </p:nvPr>
        </p:nvSpPr>
        <p:spPr>
          <a:xfrm>
            <a:off x="8557556" y="6309320"/>
            <a:ext cx="434008" cy="365125"/>
          </a:xfrm>
        </p:spPr>
        <p:txBody>
          <a:bodyPr/>
          <a:lstStyle/>
          <a:p>
            <a:fld id="{50758B75-9E83-49E0-A9FC-14DCFA7C3B8D}" type="slidenum">
              <a:rPr lang="tr-TR" smtClean="0"/>
              <a:t>67</a:t>
            </a:fld>
            <a:endParaRPr lang="tr-TR" dirty="0"/>
          </a:p>
        </p:txBody>
      </p:sp>
      <p:sp>
        <p:nvSpPr>
          <p:cNvPr id="8" name="Metin kutusu 7"/>
          <p:cNvSpPr txBox="1"/>
          <p:nvPr/>
        </p:nvSpPr>
        <p:spPr>
          <a:xfrm>
            <a:off x="395536" y="5355213"/>
            <a:ext cx="8568952" cy="1384995"/>
          </a:xfrm>
          <a:prstGeom prst="rect">
            <a:avLst/>
          </a:prstGeom>
          <a:noFill/>
        </p:spPr>
        <p:txBody>
          <a:bodyPr wrap="square" rtlCol="0">
            <a:spAutoFit/>
          </a:bodyPr>
          <a:lstStyle/>
          <a:p>
            <a:pPr marL="457200" indent="-457200">
              <a:buFont typeface="Wingdings" panose="05000000000000000000" pitchFamily="2" charset="2"/>
              <a:buChar char="q"/>
            </a:pPr>
            <a:r>
              <a:rPr lang="tr-TR" sz="2800" dirty="0" smtClean="0"/>
              <a:t>İki gün </a:t>
            </a:r>
            <a:r>
              <a:rPr lang="tr-TR" sz="2800" smtClean="0"/>
              <a:t>içerisinde reddedilmeyen </a:t>
            </a:r>
            <a:r>
              <a:rPr lang="tr-TR" sz="2800" dirty="0" smtClean="0"/>
              <a:t>belge e-yazışma teknik rehberine uygun yazılmış ve içeriğine erişilmiş kabul edilir</a:t>
            </a:r>
            <a:r>
              <a:rPr lang="tr-TR" sz="2800" dirty="0" smtClean="0">
                <a:latin typeface="+mj-lt"/>
              </a:rPr>
              <a:t>.</a:t>
            </a:r>
            <a:endParaRPr lang="tr-TR" sz="2800" dirty="0">
              <a:latin typeface="+mj-lt"/>
            </a:endParaRPr>
          </a:p>
        </p:txBody>
      </p:sp>
    </p:spTree>
    <p:extLst>
      <p:ext uri="{BB962C8B-B14F-4D97-AF65-F5344CB8AC3E}">
        <p14:creationId xmlns:p14="http://schemas.microsoft.com/office/powerpoint/2010/main" val="2552084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8"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68</a:t>
            </a:fld>
            <a:endParaRPr lang="tr-TR"/>
          </a:p>
        </p:txBody>
      </p:sp>
      <p:sp>
        <p:nvSpPr>
          <p:cNvPr id="4" name="Metin kutusu 3"/>
          <p:cNvSpPr txBox="1"/>
          <p:nvPr/>
        </p:nvSpPr>
        <p:spPr>
          <a:xfrm>
            <a:off x="395536" y="972017"/>
            <a:ext cx="8568952" cy="584775"/>
          </a:xfrm>
          <a:prstGeom prst="rect">
            <a:avLst/>
          </a:prstGeom>
          <a:noFill/>
        </p:spPr>
        <p:txBody>
          <a:bodyPr wrap="square" rtlCol="0">
            <a:spAutoFit/>
          </a:bodyPr>
          <a:lstStyle/>
          <a:p>
            <a:r>
              <a:rPr lang="tr-TR" sz="3200" dirty="0" smtClean="0">
                <a:solidFill>
                  <a:srgbClr val="FF0000"/>
                </a:solidFill>
              </a:rPr>
              <a:t>(KEP): KAYITLI ELEKTRONİK POSTA ADRESİ</a:t>
            </a:r>
            <a:endParaRPr lang="tr-TR" sz="3200" dirty="0" smtClean="0"/>
          </a:p>
        </p:txBody>
      </p:sp>
      <p:sp>
        <p:nvSpPr>
          <p:cNvPr id="10" name="Metin kutusu 9"/>
          <p:cNvSpPr txBox="1"/>
          <p:nvPr/>
        </p:nvSpPr>
        <p:spPr>
          <a:xfrm>
            <a:off x="395536" y="1556792"/>
            <a:ext cx="8208912" cy="1815882"/>
          </a:xfrm>
          <a:prstGeom prst="rect">
            <a:avLst/>
          </a:prstGeom>
          <a:noFill/>
        </p:spPr>
        <p:txBody>
          <a:bodyPr wrap="square" rtlCol="0">
            <a:spAutoFit/>
          </a:bodyPr>
          <a:lstStyle/>
          <a:p>
            <a:pPr marL="457200" indent="-457200" algn="just">
              <a:buFont typeface="Wingdings" panose="05000000000000000000" pitchFamily="2" charset="2"/>
              <a:buChar char="q"/>
            </a:pPr>
            <a:r>
              <a:rPr lang="tr-TR" sz="2800" dirty="0" smtClean="0"/>
              <a:t>Güvenli elektronik imzalı belgelerin gönderilmesi ve alınması işlemlerinin ilgili mevzuatla yetki verilmiş üçüncü bir taraf aracılığıyla kayıt altına alınarak yapılması esastır.</a:t>
            </a:r>
            <a:endParaRPr lang="tr-TR" sz="2800" dirty="0"/>
          </a:p>
        </p:txBody>
      </p:sp>
      <p:sp>
        <p:nvSpPr>
          <p:cNvPr id="5" name="Altbilgi Yer Tutucusu 4"/>
          <p:cNvSpPr>
            <a:spLocks noGrp="1"/>
          </p:cNvSpPr>
          <p:nvPr>
            <p:ph type="ftr" sz="quarter" idx="11"/>
          </p:nvPr>
        </p:nvSpPr>
        <p:spPr>
          <a:xfrm>
            <a:off x="8557556" y="6309320"/>
            <a:ext cx="434008" cy="365125"/>
          </a:xfrm>
        </p:spPr>
        <p:txBody>
          <a:bodyPr/>
          <a:lstStyle/>
          <a:p>
            <a:fld id="{50758B75-9E83-49E0-A9FC-14DCFA7C3B8D}" type="slidenum">
              <a:rPr lang="tr-TR" smtClean="0"/>
              <a:t>68</a:t>
            </a:fld>
            <a:endParaRPr lang="tr-TR" dirty="0"/>
          </a:p>
        </p:txBody>
      </p:sp>
      <p:sp>
        <p:nvSpPr>
          <p:cNvPr id="8" name="Metin kutusu 7"/>
          <p:cNvSpPr txBox="1"/>
          <p:nvPr/>
        </p:nvSpPr>
        <p:spPr>
          <a:xfrm>
            <a:off x="395536" y="3573016"/>
            <a:ext cx="8568952" cy="954107"/>
          </a:xfrm>
          <a:prstGeom prst="rect">
            <a:avLst/>
          </a:prstGeom>
          <a:noFill/>
        </p:spPr>
        <p:txBody>
          <a:bodyPr wrap="square" rtlCol="0">
            <a:spAutoFit/>
          </a:bodyPr>
          <a:lstStyle/>
          <a:p>
            <a:pPr marL="457200" indent="-457200">
              <a:buFont typeface="Wingdings" panose="05000000000000000000" pitchFamily="2" charset="2"/>
              <a:buChar char="q"/>
            </a:pPr>
            <a:r>
              <a:rPr lang="tr-TR" sz="2800" dirty="0" smtClean="0"/>
              <a:t>Milli Eğitim Bakanlığı olarak KEP adresi PTT’den alınmıştır. </a:t>
            </a:r>
            <a:endParaRPr lang="tr-TR" sz="2800" dirty="0">
              <a:latin typeface="+mj-lt"/>
            </a:endParaRPr>
          </a:p>
        </p:txBody>
      </p:sp>
      <p:sp>
        <p:nvSpPr>
          <p:cNvPr id="9" name="Metin kutusu 8"/>
          <p:cNvSpPr txBox="1"/>
          <p:nvPr/>
        </p:nvSpPr>
        <p:spPr>
          <a:xfrm>
            <a:off x="395536" y="4633972"/>
            <a:ext cx="8568952" cy="523220"/>
          </a:xfrm>
          <a:prstGeom prst="rect">
            <a:avLst/>
          </a:prstGeom>
          <a:noFill/>
        </p:spPr>
        <p:txBody>
          <a:bodyPr wrap="square" rtlCol="0">
            <a:spAutoFit/>
          </a:bodyPr>
          <a:lstStyle/>
          <a:p>
            <a:r>
              <a:rPr lang="tr-TR" sz="2800" dirty="0" smtClean="0">
                <a:latin typeface="+mj-lt"/>
              </a:rPr>
              <a:t> </a:t>
            </a:r>
            <a:r>
              <a:rPr lang="tr-TR" sz="2800" dirty="0" smtClean="0">
                <a:solidFill>
                  <a:srgbClr val="0000FF"/>
                </a:solidFill>
                <a:latin typeface="+mj-lt"/>
              </a:rPr>
              <a:t>MEB’in (KEP) adresi: </a:t>
            </a:r>
            <a:r>
              <a:rPr lang="tr-TR" sz="2800" dirty="0" smtClean="0">
                <a:solidFill>
                  <a:srgbClr val="C00000"/>
                </a:solidFill>
                <a:latin typeface="+mj-lt"/>
              </a:rPr>
              <a:t>meb@hs01.kep.tr</a:t>
            </a:r>
            <a:endParaRPr lang="tr-TR" sz="2800" dirty="0">
              <a:solidFill>
                <a:srgbClr val="C00000"/>
              </a:solidFill>
              <a:latin typeface="+mj-lt"/>
            </a:endParaRPr>
          </a:p>
        </p:txBody>
      </p:sp>
    </p:spTree>
    <p:extLst>
      <p:ext uri="{BB962C8B-B14F-4D97-AF65-F5344CB8AC3E}">
        <p14:creationId xmlns:p14="http://schemas.microsoft.com/office/powerpoint/2010/main" val="12083869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 grpId="0"/>
      <p:bldP spid="9"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69</a:t>
            </a:fld>
            <a:endParaRPr lang="tr-TR"/>
          </a:p>
        </p:txBody>
      </p:sp>
      <p:sp>
        <p:nvSpPr>
          <p:cNvPr id="4" name="Metin kutusu 3"/>
          <p:cNvSpPr txBox="1"/>
          <p:nvPr/>
        </p:nvSpPr>
        <p:spPr>
          <a:xfrm>
            <a:off x="395536" y="908720"/>
            <a:ext cx="8568952" cy="584775"/>
          </a:xfrm>
          <a:prstGeom prst="rect">
            <a:avLst/>
          </a:prstGeom>
          <a:noFill/>
        </p:spPr>
        <p:txBody>
          <a:bodyPr wrap="square" rtlCol="0">
            <a:spAutoFit/>
          </a:bodyPr>
          <a:lstStyle/>
          <a:p>
            <a:r>
              <a:rPr lang="tr-TR" sz="3200" dirty="0" smtClean="0">
                <a:solidFill>
                  <a:srgbClr val="FF0000"/>
                </a:solidFill>
              </a:rPr>
              <a:t>ZARF ÖRNEĞİ:</a:t>
            </a:r>
            <a:endParaRPr lang="tr-TR" sz="3200" dirty="0" smtClean="0"/>
          </a:p>
        </p:txBody>
      </p:sp>
      <p:graphicFrame>
        <p:nvGraphicFramePr>
          <p:cNvPr id="5" name="Tablo 4"/>
          <p:cNvGraphicFramePr>
            <a:graphicFrameLocks noGrp="1"/>
          </p:cNvGraphicFramePr>
          <p:nvPr>
            <p:extLst>
              <p:ext uri="{D42A27DB-BD31-4B8C-83A1-F6EECF244321}">
                <p14:modId xmlns:p14="http://schemas.microsoft.com/office/powerpoint/2010/main" val="27352286"/>
              </p:ext>
            </p:extLst>
          </p:nvPr>
        </p:nvGraphicFramePr>
        <p:xfrm>
          <a:off x="395536" y="1397000"/>
          <a:ext cx="8352928" cy="5128344"/>
        </p:xfrm>
        <a:graphic>
          <a:graphicData uri="http://schemas.openxmlformats.org/drawingml/2006/table">
            <a:tbl>
              <a:tblPr firstRow="1" bandRow="1">
                <a:effectLst>
                  <a:outerShdw blurRad="50800" dist="50800" dir="5400000" algn="ctr" rotWithShape="0">
                    <a:schemeClr val="tx1"/>
                  </a:outerShdw>
                </a:effectLst>
                <a:tableStyleId>{5C22544A-7EE6-4342-B048-85BDC9FD1C3A}</a:tableStyleId>
              </a:tblPr>
              <a:tblGrid>
                <a:gridCol w="8352928"/>
              </a:tblGrid>
              <a:tr h="5128344">
                <a:tc>
                  <a:txBody>
                    <a:bodyPr/>
                    <a:lstStyle/>
                    <a:p>
                      <a:pPr algn="r"/>
                      <a:r>
                        <a:rPr lang="tr-TR" sz="2400" dirty="0" smtClean="0">
                          <a:solidFill>
                            <a:schemeClr val="tx2"/>
                          </a:solidFill>
                          <a:latin typeface="Times New Roman" panose="02020603050405020304" pitchFamily="18" charset="0"/>
                          <a:cs typeface="Times New Roman" panose="02020603050405020304" pitchFamily="18" charset="0"/>
                        </a:rPr>
                        <a:t>ACELE</a:t>
                      </a:r>
                    </a:p>
                    <a:p>
                      <a:pPr algn="r"/>
                      <a:endParaRPr lang="tr-TR" sz="2400" dirty="0" smtClean="0">
                        <a:solidFill>
                          <a:schemeClr val="tx2"/>
                        </a:solidFill>
                      </a:endParaRPr>
                    </a:p>
                    <a:p>
                      <a:pPr algn="r"/>
                      <a:endParaRPr lang="tr-TR" sz="2400" dirty="0" smtClean="0">
                        <a:solidFill>
                          <a:schemeClr val="tx2"/>
                        </a:solidFill>
                      </a:endParaRPr>
                    </a:p>
                    <a:p>
                      <a:pPr algn="r"/>
                      <a:endParaRPr lang="tr-TR" sz="2400" dirty="0" smtClean="0">
                        <a:solidFill>
                          <a:schemeClr val="tx2"/>
                        </a:solidFill>
                      </a:endParaRPr>
                    </a:p>
                    <a:p>
                      <a:pPr algn="ctr"/>
                      <a:endParaRPr lang="tr-TR" sz="2400" dirty="0" smtClean="0">
                        <a:solidFill>
                          <a:schemeClr val="tx2"/>
                        </a:solidFill>
                      </a:endParaRPr>
                    </a:p>
                    <a:p>
                      <a:pPr algn="ctr"/>
                      <a:endParaRPr lang="tr-TR" sz="2400" dirty="0" smtClean="0">
                        <a:solidFill>
                          <a:schemeClr val="tx2"/>
                        </a:solidFill>
                      </a:endParaRPr>
                    </a:p>
                    <a:p>
                      <a:pPr algn="ctr"/>
                      <a:endParaRPr lang="tr-TR" sz="2400" dirty="0" smtClean="0">
                        <a:solidFill>
                          <a:schemeClr val="tx2"/>
                        </a:solidFill>
                      </a:endParaRPr>
                    </a:p>
                    <a:p>
                      <a:pPr algn="ctr"/>
                      <a:r>
                        <a:rPr lang="tr-TR" sz="2400" dirty="0" smtClean="0">
                          <a:solidFill>
                            <a:schemeClr val="tx1"/>
                          </a:solidFill>
                          <a:latin typeface="Times New Roman" panose="02020603050405020304" pitchFamily="18" charset="0"/>
                          <a:cs typeface="Times New Roman" panose="02020603050405020304" pitchFamily="18" charset="0"/>
                        </a:rPr>
                        <a:t>GAZİ ÜNİVERSİTESİ REKTÖRLÜĞÜ</a:t>
                      </a:r>
                    </a:p>
                    <a:p>
                      <a:pPr algn="ctr"/>
                      <a:r>
                        <a:rPr lang="tr-TR" sz="2400" dirty="0" smtClean="0">
                          <a:solidFill>
                            <a:schemeClr val="tx1"/>
                          </a:solidFill>
                          <a:latin typeface="Times New Roman" panose="02020603050405020304" pitchFamily="18" charset="0"/>
                          <a:cs typeface="Times New Roman" panose="02020603050405020304" pitchFamily="18" charset="0"/>
                        </a:rPr>
                        <a:t>Gazi</a:t>
                      </a:r>
                      <a:r>
                        <a:rPr lang="tr-TR" sz="2400" baseline="0" dirty="0" smtClean="0">
                          <a:solidFill>
                            <a:schemeClr val="tx1"/>
                          </a:solidFill>
                          <a:latin typeface="Times New Roman" panose="02020603050405020304" pitchFamily="18" charset="0"/>
                          <a:cs typeface="Times New Roman" panose="02020603050405020304" pitchFamily="18" charset="0"/>
                        </a:rPr>
                        <a:t> Mah. Teknikokullar </a:t>
                      </a:r>
                      <a:r>
                        <a:rPr lang="tr-TR" sz="2400" baseline="0" dirty="0" err="1" smtClean="0">
                          <a:solidFill>
                            <a:schemeClr val="tx1"/>
                          </a:solidFill>
                          <a:latin typeface="Times New Roman" panose="02020603050405020304" pitchFamily="18" charset="0"/>
                          <a:cs typeface="Times New Roman" panose="02020603050405020304" pitchFamily="18" charset="0"/>
                        </a:rPr>
                        <a:t>cad.</a:t>
                      </a:r>
                      <a:r>
                        <a:rPr lang="tr-TR" sz="2400" baseline="0" dirty="0" smtClean="0">
                          <a:solidFill>
                            <a:schemeClr val="tx1"/>
                          </a:solidFill>
                          <a:latin typeface="Times New Roman" panose="02020603050405020304" pitchFamily="18" charset="0"/>
                          <a:cs typeface="Times New Roman" panose="02020603050405020304" pitchFamily="18" charset="0"/>
                        </a:rPr>
                        <a:t> Nu:66</a:t>
                      </a:r>
                    </a:p>
                    <a:p>
                      <a:pPr algn="ctr"/>
                      <a:r>
                        <a:rPr lang="tr-TR" sz="2400" baseline="0" dirty="0" smtClean="0">
                          <a:solidFill>
                            <a:schemeClr val="tx1"/>
                          </a:solidFill>
                          <a:latin typeface="Times New Roman" panose="02020603050405020304" pitchFamily="18" charset="0"/>
                          <a:cs typeface="Times New Roman" panose="02020603050405020304" pitchFamily="18" charset="0"/>
                        </a:rPr>
                        <a:t>Yenimahalle/ANKARA</a:t>
                      </a:r>
                      <a:endParaRPr lang="tr-TR"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3839512259"/>
              </p:ext>
            </p:extLst>
          </p:nvPr>
        </p:nvGraphicFramePr>
        <p:xfrm>
          <a:off x="539552" y="1486436"/>
          <a:ext cx="3840088" cy="1656080"/>
        </p:xfrm>
        <a:graphic>
          <a:graphicData uri="http://schemas.openxmlformats.org/drawingml/2006/table">
            <a:tbl>
              <a:tblPr firstRow="1" bandRow="1">
                <a:tableStyleId>{5C22544A-7EE6-4342-B048-85BDC9FD1C3A}</a:tableStyleId>
              </a:tblPr>
              <a:tblGrid>
                <a:gridCol w="1920044"/>
                <a:gridCol w="1920044"/>
              </a:tblGrid>
              <a:tr h="370840">
                <a:tc gridSpan="2">
                  <a:txBody>
                    <a:bodyPr/>
                    <a:lstStyle/>
                    <a:p>
                      <a:pPr algn="ctr"/>
                      <a:r>
                        <a:rPr lang="tr-TR" dirty="0" smtClean="0">
                          <a:solidFill>
                            <a:schemeClr val="tx1"/>
                          </a:solidFill>
                          <a:latin typeface="Times New Roman" panose="02020603050405020304" pitchFamily="18" charset="0"/>
                          <a:cs typeface="Times New Roman" panose="02020603050405020304" pitchFamily="18" charset="0"/>
                        </a:rPr>
                        <a:t>T.C.</a:t>
                      </a:r>
                    </a:p>
                    <a:p>
                      <a:pPr algn="ctr"/>
                      <a:r>
                        <a:rPr lang="tr-TR" dirty="0" smtClean="0">
                          <a:solidFill>
                            <a:schemeClr val="tx1"/>
                          </a:solidFill>
                          <a:latin typeface="Times New Roman" panose="02020603050405020304" pitchFamily="18" charset="0"/>
                          <a:cs typeface="Times New Roman" panose="02020603050405020304" pitchFamily="18" charset="0"/>
                        </a:rPr>
                        <a:t>MİLLİ</a:t>
                      </a:r>
                      <a:r>
                        <a:rPr lang="tr-TR" baseline="0" dirty="0" smtClean="0">
                          <a:solidFill>
                            <a:schemeClr val="tx1"/>
                          </a:solidFill>
                          <a:latin typeface="Times New Roman" panose="02020603050405020304" pitchFamily="18" charset="0"/>
                          <a:cs typeface="Times New Roman" panose="02020603050405020304" pitchFamily="18" charset="0"/>
                        </a:rPr>
                        <a:t> EĞİTİM BAKANLIĞI</a:t>
                      </a:r>
                    </a:p>
                    <a:p>
                      <a:pPr algn="ctr"/>
                      <a:r>
                        <a:rPr lang="tr-TR" baseline="0" dirty="0" smtClean="0">
                          <a:solidFill>
                            <a:schemeClr val="tx1"/>
                          </a:solidFill>
                          <a:latin typeface="Times New Roman" panose="02020603050405020304" pitchFamily="18" charset="0"/>
                          <a:cs typeface="Times New Roman" panose="02020603050405020304" pitchFamily="18" charset="0"/>
                        </a:rPr>
                        <a:t>Destek Hizmetleri Genel Müdürlüğü</a:t>
                      </a:r>
                      <a:endParaRPr lang="tr-TR" dirty="0">
                        <a:solidFill>
                          <a:schemeClr val="tx1"/>
                        </a:solidFill>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c hMerge="1">
                  <a:txBody>
                    <a:bodyPr/>
                    <a:lstStyle/>
                    <a:p>
                      <a:endParaRPr lang="tr-TR" dirty="0"/>
                    </a:p>
                  </a:txBody>
                  <a:tcPr>
                    <a:solidFill>
                      <a:schemeClr val="accent4">
                        <a:lumMod val="20000"/>
                        <a:lumOff val="80000"/>
                      </a:schemeClr>
                    </a:solidFill>
                  </a:tcPr>
                </a:tc>
              </a:tr>
              <a:tr h="370840">
                <a:tc>
                  <a:txBody>
                    <a:bodyPr/>
                    <a:lstStyle/>
                    <a:p>
                      <a:r>
                        <a:rPr lang="tr-TR" dirty="0" smtClean="0">
                          <a:latin typeface="Times New Roman" panose="02020603050405020304" pitchFamily="18" charset="0"/>
                          <a:cs typeface="Times New Roman" panose="02020603050405020304" pitchFamily="18" charset="0"/>
                        </a:rPr>
                        <a:t>Tarih</a:t>
                      </a:r>
                      <a:endParaRPr lang="tr-TR"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c>
                  <a:txBody>
                    <a:bodyPr/>
                    <a:lstStyle/>
                    <a:p>
                      <a:endParaRPr lang="tr-TR"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r>
              <a:tr h="370840">
                <a:tc>
                  <a:txBody>
                    <a:bodyPr/>
                    <a:lstStyle/>
                    <a:p>
                      <a:r>
                        <a:rPr lang="tr-TR" dirty="0" smtClean="0">
                          <a:latin typeface="Times New Roman" panose="02020603050405020304" pitchFamily="18" charset="0"/>
                          <a:cs typeface="Times New Roman" panose="02020603050405020304" pitchFamily="18" charset="0"/>
                        </a:rPr>
                        <a:t>Sayı</a:t>
                      </a:r>
                      <a:endParaRPr lang="tr-TR"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c>
                  <a:txBody>
                    <a:bodyPr/>
                    <a:lstStyle/>
                    <a:p>
                      <a:endParaRPr lang="tr-TR"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r>
            </a:tbl>
          </a:graphicData>
        </a:graphic>
      </p:graphicFrame>
      <p:sp>
        <p:nvSpPr>
          <p:cNvPr id="7" name="Altbilgi Yer Tutucusu 6"/>
          <p:cNvSpPr>
            <a:spLocks noGrp="1"/>
          </p:cNvSpPr>
          <p:nvPr>
            <p:ph type="ftr" sz="quarter" idx="11"/>
          </p:nvPr>
        </p:nvSpPr>
        <p:spPr>
          <a:xfrm>
            <a:off x="8460432" y="6381328"/>
            <a:ext cx="506016" cy="365125"/>
          </a:xfrm>
        </p:spPr>
        <p:txBody>
          <a:bodyPr/>
          <a:lstStyle/>
          <a:p>
            <a:fld id="{290A3530-76D5-473C-A107-862F733C6D38}" type="slidenum">
              <a:rPr lang="tr-TR" smtClean="0"/>
              <a:t>69</a:t>
            </a:fld>
            <a:endParaRPr lang="tr-TR" dirty="0"/>
          </a:p>
        </p:txBody>
      </p:sp>
    </p:spTree>
    <p:extLst>
      <p:ext uri="{BB962C8B-B14F-4D97-AF65-F5344CB8AC3E}">
        <p14:creationId xmlns:p14="http://schemas.microsoft.com/office/powerpoint/2010/main" val="29267038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7</a:t>
            </a:fld>
            <a:endParaRPr lang="tr-TR"/>
          </a:p>
        </p:txBody>
      </p:sp>
      <p:sp>
        <p:nvSpPr>
          <p:cNvPr id="4" name="İçerik Yer Tutucusu 3"/>
          <p:cNvSpPr>
            <a:spLocks noGrp="1"/>
          </p:cNvSpPr>
          <p:nvPr>
            <p:ph sz="quarter" idx="1"/>
          </p:nvPr>
        </p:nvSpPr>
        <p:spPr>
          <a:xfrm>
            <a:off x="323528" y="1565502"/>
            <a:ext cx="8370512" cy="5103858"/>
          </a:xfrm>
        </p:spPr>
        <p:txBody>
          <a:bodyPr/>
          <a:lstStyle/>
          <a:p>
            <a:pPr>
              <a:buClrTx/>
              <a:buFont typeface="Wingdings" panose="05000000000000000000" pitchFamily="2" charset="2"/>
              <a:buChar char="v"/>
            </a:pPr>
            <a:r>
              <a:rPr lang="tr-TR" dirty="0" smtClean="0">
                <a:solidFill>
                  <a:srgbClr val="FF0000"/>
                </a:solidFill>
              </a:rPr>
              <a:t>Resmi Yazışma: </a:t>
            </a:r>
            <a:r>
              <a:rPr lang="tr-TR" dirty="0"/>
              <a:t>İdarelerin kendi içlerinde, birbirleriyle veya gerçek ya da tüzel kişiler ile iletişim sağlamak amacıyla fiziksel ortamda veya güvenli elektronik imza kullanarak elektronik ortamda yürüttükleri </a:t>
            </a:r>
            <a:r>
              <a:rPr lang="tr-TR" dirty="0" smtClean="0"/>
              <a:t>süreci</a:t>
            </a:r>
          </a:p>
          <a:p>
            <a:pPr>
              <a:buClrTx/>
              <a:buFont typeface="Wingdings" panose="05000000000000000000" pitchFamily="2" charset="2"/>
              <a:buChar char="v"/>
            </a:pPr>
            <a:r>
              <a:rPr lang="tr-TR" dirty="0">
                <a:solidFill>
                  <a:srgbClr val="FF0000"/>
                </a:solidFill>
              </a:rPr>
              <a:t>Standart dosya planı: </a:t>
            </a:r>
            <a:r>
              <a:rPr lang="tr-TR" dirty="0"/>
              <a:t>Kurumsal </a:t>
            </a:r>
            <a:r>
              <a:rPr lang="tr-TR" dirty="0" smtClean="0"/>
              <a:t>işlemler </a:t>
            </a:r>
            <a:r>
              <a:rPr lang="tr-TR" dirty="0"/>
              <a:t>ve bu işlemler sonucunda oluşturulan veya alınan belgelerin üretim yerleri ile olan ilişkisi belirtilerek konu veya fonksiyon esasına göre dosyalanmasını sağlamak amacıyla geliştirilen ve Başbakanlık tarafından yayımlanan sınıflama şemasını, </a:t>
            </a:r>
            <a:endParaRPr lang="tr-TR" dirty="0" smtClean="0"/>
          </a:p>
          <a:p>
            <a:pPr>
              <a:buClrTx/>
              <a:buFont typeface="Wingdings" panose="05000000000000000000" pitchFamily="2" charset="2"/>
              <a:buChar char="v"/>
            </a:pPr>
            <a:endParaRPr lang="tr-TR" dirty="0" smtClean="0"/>
          </a:p>
          <a:p>
            <a:pPr marL="0" indent="0">
              <a:buClrTx/>
              <a:buNone/>
            </a:pPr>
            <a:endParaRPr lang="tr-TR" dirty="0" smtClean="0"/>
          </a:p>
        </p:txBody>
      </p:sp>
      <p:sp>
        <p:nvSpPr>
          <p:cNvPr id="5" name="Metin kutusu 4"/>
          <p:cNvSpPr txBox="1"/>
          <p:nvPr/>
        </p:nvSpPr>
        <p:spPr>
          <a:xfrm>
            <a:off x="3168788" y="980728"/>
            <a:ext cx="1896481" cy="584775"/>
          </a:xfrm>
          <a:prstGeom prst="rect">
            <a:avLst/>
          </a:prstGeom>
          <a:noFill/>
        </p:spPr>
        <p:txBody>
          <a:bodyPr wrap="none" rtlCol="0">
            <a:spAutoFit/>
          </a:bodyPr>
          <a:lstStyle/>
          <a:p>
            <a:r>
              <a:rPr lang="tr-TR" sz="3200" dirty="0" smtClean="0">
                <a:solidFill>
                  <a:srgbClr val="FF0000"/>
                </a:solidFill>
              </a:rPr>
              <a:t>TANIMLAR</a:t>
            </a:r>
            <a:endParaRPr lang="tr-TR" sz="3200" dirty="0">
              <a:solidFill>
                <a:srgbClr val="FF0000"/>
              </a:solidFill>
            </a:endParaRPr>
          </a:p>
        </p:txBody>
      </p:sp>
      <p:sp>
        <p:nvSpPr>
          <p:cNvPr id="6" name="Altbilgi Yer Tutucusu 5"/>
          <p:cNvSpPr>
            <a:spLocks noGrp="1"/>
          </p:cNvSpPr>
          <p:nvPr>
            <p:ph type="ftr" sz="quarter" idx="11"/>
          </p:nvPr>
        </p:nvSpPr>
        <p:spPr>
          <a:xfrm>
            <a:off x="8244408" y="6237312"/>
            <a:ext cx="506016" cy="365125"/>
          </a:xfrm>
        </p:spPr>
        <p:txBody>
          <a:bodyPr/>
          <a:lstStyle/>
          <a:p>
            <a:fld id="{E8A64AA9-C2C4-4553-9365-141673411C84}" type="slidenum">
              <a:rPr lang="tr-TR" smtClean="0"/>
              <a:t>7</a:t>
            </a:fld>
            <a:endParaRPr lang="tr-TR" dirty="0"/>
          </a:p>
        </p:txBody>
      </p:sp>
    </p:spTree>
    <p:extLst>
      <p:ext uri="{BB962C8B-B14F-4D97-AF65-F5344CB8AC3E}">
        <p14:creationId xmlns:p14="http://schemas.microsoft.com/office/powerpoint/2010/main" val="2940224411"/>
      </p:ext>
    </p:extLst>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70</a:t>
            </a:fld>
            <a:endParaRPr lang="tr-TR"/>
          </a:p>
        </p:txBody>
      </p:sp>
      <p:sp>
        <p:nvSpPr>
          <p:cNvPr id="4" name="Metin kutusu 3"/>
          <p:cNvSpPr txBox="1"/>
          <p:nvPr/>
        </p:nvSpPr>
        <p:spPr>
          <a:xfrm>
            <a:off x="395536" y="908720"/>
            <a:ext cx="8568952" cy="584775"/>
          </a:xfrm>
          <a:prstGeom prst="rect">
            <a:avLst/>
          </a:prstGeom>
          <a:noFill/>
        </p:spPr>
        <p:txBody>
          <a:bodyPr wrap="square" rtlCol="0">
            <a:spAutoFit/>
          </a:bodyPr>
          <a:lstStyle/>
          <a:p>
            <a:r>
              <a:rPr lang="tr-TR" sz="3200" dirty="0" smtClean="0">
                <a:solidFill>
                  <a:srgbClr val="FF0000"/>
                </a:solidFill>
              </a:rPr>
              <a:t>BELGELERİN GÖNDERİLMESİ VE ALINMASI:</a:t>
            </a:r>
            <a:endParaRPr lang="tr-TR" sz="3200" dirty="0" smtClean="0"/>
          </a:p>
        </p:txBody>
      </p:sp>
      <p:sp>
        <p:nvSpPr>
          <p:cNvPr id="10" name="Metin kutusu 9"/>
          <p:cNvSpPr txBox="1"/>
          <p:nvPr/>
        </p:nvSpPr>
        <p:spPr>
          <a:xfrm>
            <a:off x="395536" y="1412776"/>
            <a:ext cx="8208912" cy="2246769"/>
          </a:xfrm>
          <a:prstGeom prst="rect">
            <a:avLst/>
          </a:prstGeom>
          <a:noFill/>
        </p:spPr>
        <p:txBody>
          <a:bodyPr wrap="square" rtlCol="0">
            <a:spAutoFit/>
          </a:bodyPr>
          <a:lstStyle/>
          <a:p>
            <a:pPr marL="457200" indent="-457200" algn="just">
              <a:buFont typeface="Wingdings" panose="05000000000000000000" pitchFamily="2" charset="2"/>
              <a:buChar char="q"/>
            </a:pPr>
            <a:r>
              <a:rPr lang="tr-TR" sz="2800" dirty="0"/>
              <a:t>Gizlilik dereceli belgelerin gerekli güvenlik tedbirleri alınarak fiziksel ortamda gönderilmesi esastır. Ancak bu belgeler gerekli güvenlik tedbirleri alınması şartıyla güvenli elektronik imza ile imzalanarak elektronik ortamda da </a:t>
            </a:r>
            <a:r>
              <a:rPr lang="tr-TR" sz="2800" dirty="0" smtClean="0"/>
              <a:t>gönderilebilir.</a:t>
            </a:r>
            <a:endParaRPr lang="tr-TR" sz="2800" dirty="0"/>
          </a:p>
        </p:txBody>
      </p:sp>
      <p:sp>
        <p:nvSpPr>
          <p:cNvPr id="7" name="Metin kutusu 6"/>
          <p:cNvSpPr txBox="1"/>
          <p:nvPr/>
        </p:nvSpPr>
        <p:spPr>
          <a:xfrm>
            <a:off x="395536" y="4061390"/>
            <a:ext cx="8568952" cy="1815882"/>
          </a:xfrm>
          <a:prstGeom prst="rect">
            <a:avLst/>
          </a:prstGeom>
          <a:noFill/>
        </p:spPr>
        <p:txBody>
          <a:bodyPr wrap="square" rtlCol="0">
            <a:spAutoFit/>
          </a:bodyPr>
          <a:lstStyle/>
          <a:p>
            <a:pPr marL="457200" indent="-457200">
              <a:buFont typeface="Wingdings" panose="05000000000000000000" pitchFamily="2" charset="2"/>
              <a:buChar char="q"/>
            </a:pPr>
            <a:r>
              <a:rPr lang="tr-TR" sz="2800" dirty="0"/>
              <a:t>İdareye fiziksel ortamda gelen belge idare tarafından teslim alınır ve alındığı tarih ile belgeye ait </a:t>
            </a:r>
            <a:r>
              <a:rPr lang="tr-TR" sz="2800" dirty="0" err="1"/>
              <a:t>üstveriler</a:t>
            </a:r>
            <a:r>
              <a:rPr lang="tr-TR" sz="2800" dirty="0"/>
              <a:t> kaydedilir. Gerekli görülmesi hâlinde güvenli elektronik imza ile gelen belge çıktı alınarak da işleme konulur. </a:t>
            </a:r>
            <a:endParaRPr lang="tr-TR" sz="2800" dirty="0">
              <a:latin typeface="+mj-lt"/>
            </a:endParaRPr>
          </a:p>
        </p:txBody>
      </p:sp>
      <p:sp>
        <p:nvSpPr>
          <p:cNvPr id="5" name="Altbilgi Yer Tutucusu 4"/>
          <p:cNvSpPr>
            <a:spLocks noGrp="1"/>
          </p:cNvSpPr>
          <p:nvPr>
            <p:ph type="ftr" sz="quarter" idx="11"/>
          </p:nvPr>
        </p:nvSpPr>
        <p:spPr>
          <a:xfrm>
            <a:off x="8530480" y="6381328"/>
            <a:ext cx="434008" cy="365125"/>
          </a:xfrm>
        </p:spPr>
        <p:txBody>
          <a:bodyPr/>
          <a:lstStyle/>
          <a:p>
            <a:fld id="{C73448E4-1A5B-4F88-AFDD-4BBE6343CEA5}" type="slidenum">
              <a:rPr lang="tr-TR" smtClean="0"/>
              <a:t>70</a:t>
            </a:fld>
            <a:endParaRPr lang="tr-TR" dirty="0"/>
          </a:p>
        </p:txBody>
      </p:sp>
    </p:spTree>
    <p:extLst>
      <p:ext uri="{BB962C8B-B14F-4D97-AF65-F5344CB8AC3E}">
        <p14:creationId xmlns:p14="http://schemas.microsoft.com/office/powerpoint/2010/main" val="13215470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71</a:t>
            </a:fld>
            <a:endParaRPr lang="tr-TR"/>
          </a:p>
        </p:txBody>
      </p:sp>
      <p:sp>
        <p:nvSpPr>
          <p:cNvPr id="4" name="Metin kutusu 3"/>
          <p:cNvSpPr txBox="1"/>
          <p:nvPr/>
        </p:nvSpPr>
        <p:spPr>
          <a:xfrm>
            <a:off x="395536" y="908720"/>
            <a:ext cx="8568952" cy="1077218"/>
          </a:xfrm>
          <a:prstGeom prst="rect">
            <a:avLst/>
          </a:prstGeom>
          <a:noFill/>
        </p:spPr>
        <p:txBody>
          <a:bodyPr wrap="square" rtlCol="0">
            <a:spAutoFit/>
          </a:bodyPr>
          <a:lstStyle/>
          <a:p>
            <a:r>
              <a:rPr lang="tr-TR" sz="3200" dirty="0" smtClean="0">
                <a:solidFill>
                  <a:srgbClr val="FF0000"/>
                </a:solidFill>
              </a:rPr>
              <a:t>Fiziksel ortamda gelen yazılar için </a:t>
            </a:r>
            <a:r>
              <a:rPr lang="tr-TR" sz="3200" dirty="0" smtClean="0">
                <a:solidFill>
                  <a:srgbClr val="0070C0"/>
                </a:solidFill>
              </a:rPr>
              <a:t>«Gelen Evrak» </a:t>
            </a:r>
            <a:r>
              <a:rPr lang="tr-TR" sz="3200" dirty="0" smtClean="0">
                <a:solidFill>
                  <a:srgbClr val="FF0000"/>
                </a:solidFill>
              </a:rPr>
              <a:t>kaydı kaşe örneği:</a:t>
            </a:r>
            <a:endParaRPr lang="tr-TR" sz="3200" dirty="0" smtClean="0"/>
          </a:p>
        </p:txBody>
      </p:sp>
      <p:graphicFrame>
        <p:nvGraphicFramePr>
          <p:cNvPr id="5" name="Tablo 4"/>
          <p:cNvGraphicFramePr>
            <a:graphicFrameLocks noGrp="1"/>
          </p:cNvGraphicFramePr>
          <p:nvPr>
            <p:extLst>
              <p:ext uri="{D42A27DB-BD31-4B8C-83A1-F6EECF244321}">
                <p14:modId xmlns:p14="http://schemas.microsoft.com/office/powerpoint/2010/main" val="130701456"/>
              </p:ext>
            </p:extLst>
          </p:nvPr>
        </p:nvGraphicFramePr>
        <p:xfrm>
          <a:off x="683568" y="1974448"/>
          <a:ext cx="7776864" cy="3869117"/>
        </p:xfrm>
        <a:graphic>
          <a:graphicData uri="http://schemas.openxmlformats.org/drawingml/2006/table">
            <a:tbl>
              <a:tblPr firstRow="1" bandRow="1">
                <a:tableStyleId>{5C22544A-7EE6-4342-B048-85BDC9FD1C3A}</a:tableStyleId>
              </a:tblPr>
              <a:tblGrid>
                <a:gridCol w="3312368"/>
                <a:gridCol w="2520280"/>
                <a:gridCol w="1944216"/>
              </a:tblGrid>
              <a:tr h="1022504">
                <a:tc gridSpan="3">
                  <a:txBody>
                    <a:bodyPr/>
                    <a:lstStyle/>
                    <a:p>
                      <a:pPr algn="ctr"/>
                      <a:r>
                        <a:rPr lang="tr-TR" dirty="0" smtClean="0">
                          <a:solidFill>
                            <a:schemeClr val="tx1"/>
                          </a:solidFill>
                        </a:rPr>
                        <a:t>T.C.</a:t>
                      </a:r>
                    </a:p>
                    <a:p>
                      <a:pPr algn="ctr"/>
                      <a:r>
                        <a:rPr lang="tr-TR" dirty="0" smtClean="0">
                          <a:solidFill>
                            <a:schemeClr val="tx1"/>
                          </a:solidFill>
                        </a:rPr>
                        <a:t>MİLLİ</a:t>
                      </a:r>
                      <a:r>
                        <a:rPr lang="tr-TR" baseline="0" dirty="0" smtClean="0">
                          <a:solidFill>
                            <a:schemeClr val="tx1"/>
                          </a:solidFill>
                        </a:rPr>
                        <a:t> EĞİTİM BAKANLIĞI</a:t>
                      </a:r>
                    </a:p>
                    <a:p>
                      <a:pPr algn="ctr"/>
                      <a:r>
                        <a:rPr lang="tr-TR" baseline="0" dirty="0" smtClean="0">
                          <a:solidFill>
                            <a:schemeClr val="tx1"/>
                          </a:solidFill>
                        </a:rPr>
                        <a:t>Destek Hizmetleri Genel Müdürlüğü</a:t>
                      </a:r>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a:p>
                  </a:txBody>
                  <a:tcPr/>
                </a:tc>
                <a:tc hMerge="1">
                  <a:txBody>
                    <a:bodyPr/>
                    <a:lstStyle/>
                    <a:p>
                      <a:endParaRPr lang="tr-TR"/>
                    </a:p>
                  </a:txBody>
                  <a:tcPr/>
                </a:tc>
              </a:tr>
              <a:tr h="406659">
                <a:tc rowSpan="3">
                  <a:txBody>
                    <a:bodyPr/>
                    <a:lstStyle/>
                    <a:p>
                      <a:pPr algn="ctr"/>
                      <a:endParaRPr lang="tr-TR" dirty="0" smtClean="0">
                        <a:solidFill>
                          <a:schemeClr val="tx1"/>
                        </a:solidFill>
                      </a:endParaRPr>
                    </a:p>
                    <a:p>
                      <a:pPr algn="ctr"/>
                      <a:r>
                        <a:rPr lang="tr-TR" dirty="0" smtClean="0">
                          <a:solidFill>
                            <a:schemeClr val="tx1"/>
                          </a:solidFill>
                        </a:rPr>
                        <a:t>Belgenin</a:t>
                      </a:r>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tr-TR" dirty="0" smtClean="0">
                          <a:solidFill>
                            <a:schemeClr val="tx1"/>
                          </a:solidFill>
                        </a:rPr>
                        <a:t>Kayıt Sayısı</a:t>
                      </a:r>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659">
                <a:tc vMerge="1">
                  <a:txBody>
                    <a:bodyPr/>
                    <a:lstStyle/>
                    <a:p>
                      <a:endParaRPr lang="tr-TR" dirty="0"/>
                    </a:p>
                  </a:txBody>
                  <a:tcPr/>
                </a:tc>
                <a:tc>
                  <a:txBody>
                    <a:bodyPr/>
                    <a:lstStyle/>
                    <a:p>
                      <a:r>
                        <a:rPr lang="tr-TR" dirty="0" smtClean="0">
                          <a:solidFill>
                            <a:schemeClr val="tx1"/>
                          </a:solidFill>
                        </a:rPr>
                        <a:t>Kayıt Tarihi</a:t>
                      </a:r>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659">
                <a:tc vMerge="1">
                  <a:txBody>
                    <a:bodyPr/>
                    <a:lstStyle/>
                    <a:p>
                      <a:endParaRPr lang="tr-TR" dirty="0"/>
                    </a:p>
                  </a:txBody>
                  <a:tcPr/>
                </a:tc>
                <a:tc>
                  <a:txBody>
                    <a:bodyPr/>
                    <a:lstStyle/>
                    <a:p>
                      <a:r>
                        <a:rPr lang="tr-TR" dirty="0" smtClean="0">
                          <a:solidFill>
                            <a:schemeClr val="tx1"/>
                          </a:solidFill>
                        </a:rPr>
                        <a:t>Kayıt Saati</a:t>
                      </a:r>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659">
                <a:tc gridSpan="3">
                  <a:txBody>
                    <a:bodyPr/>
                    <a:lstStyle/>
                    <a:p>
                      <a:pPr algn="ctr"/>
                      <a:r>
                        <a:rPr lang="tr-TR" dirty="0" smtClean="0">
                          <a:solidFill>
                            <a:schemeClr val="tx1"/>
                          </a:solidFill>
                        </a:rPr>
                        <a:t>HAVALE</a:t>
                      </a:r>
                      <a:r>
                        <a:rPr lang="tr-TR" baseline="0" dirty="0" smtClean="0">
                          <a:solidFill>
                            <a:schemeClr val="tx1"/>
                          </a:solidFill>
                        </a:rPr>
                        <a:t> EDİLECEK YER</a:t>
                      </a:r>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a:p>
                  </a:txBody>
                  <a:tcPr/>
                </a:tc>
                <a:tc hMerge="1">
                  <a:txBody>
                    <a:bodyPr/>
                    <a:lstStyle/>
                    <a:p>
                      <a:endParaRPr lang="tr-TR"/>
                    </a:p>
                  </a:txBody>
                  <a:tcPr/>
                </a:tc>
              </a:tr>
              <a:tr h="406659">
                <a:tc gridSpan="3">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a:p>
                  </a:txBody>
                  <a:tcPr/>
                </a:tc>
                <a:tc hMerge="1">
                  <a:txBody>
                    <a:bodyPr/>
                    <a:lstStyle/>
                    <a:p>
                      <a:endParaRPr lang="tr-TR"/>
                    </a:p>
                  </a:txBody>
                  <a:tcPr/>
                </a:tc>
              </a:tr>
              <a:tr h="406659">
                <a:tc gridSpan="3">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a:p>
                  </a:txBody>
                  <a:tcPr/>
                </a:tc>
                <a:tc hMerge="1">
                  <a:txBody>
                    <a:bodyPr/>
                    <a:lstStyle/>
                    <a:p>
                      <a:endParaRPr lang="tr-TR"/>
                    </a:p>
                  </a:txBody>
                  <a:tcPr/>
                </a:tc>
              </a:tr>
              <a:tr h="406659">
                <a:tc gridSpan="3">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tr-TR"/>
                    </a:p>
                  </a:txBody>
                  <a:tcPr/>
                </a:tc>
                <a:tc hMerge="1">
                  <a:txBody>
                    <a:bodyPr/>
                    <a:lstStyle/>
                    <a:p>
                      <a:endParaRPr lang="tr-TR"/>
                    </a:p>
                  </a:txBody>
                  <a:tcPr/>
                </a:tc>
              </a:tr>
            </a:tbl>
          </a:graphicData>
        </a:graphic>
      </p:graphicFrame>
      <p:sp>
        <p:nvSpPr>
          <p:cNvPr id="6" name="Metin kutusu 5"/>
          <p:cNvSpPr txBox="1"/>
          <p:nvPr/>
        </p:nvSpPr>
        <p:spPr>
          <a:xfrm>
            <a:off x="539552" y="6095128"/>
            <a:ext cx="7108228" cy="523220"/>
          </a:xfrm>
          <a:prstGeom prst="rect">
            <a:avLst/>
          </a:prstGeom>
          <a:noFill/>
        </p:spPr>
        <p:txBody>
          <a:bodyPr wrap="none" rtlCol="0">
            <a:spAutoFit/>
          </a:bodyPr>
          <a:lstStyle/>
          <a:p>
            <a:pPr marL="457200" indent="-457200">
              <a:buFont typeface="Wingdings" panose="05000000000000000000" pitchFamily="2" charset="2"/>
              <a:buChar char="ü"/>
            </a:pPr>
            <a:r>
              <a:rPr lang="tr-TR" sz="2800" dirty="0" smtClean="0"/>
              <a:t>Kaşe ilk sayfanın ön veya arka yüzüne basılır</a:t>
            </a:r>
            <a:endParaRPr lang="tr-TR" sz="2800" dirty="0"/>
          </a:p>
        </p:txBody>
      </p:sp>
      <p:sp>
        <p:nvSpPr>
          <p:cNvPr id="7" name="Altbilgi Yer Tutucusu 6"/>
          <p:cNvSpPr>
            <a:spLocks noGrp="1"/>
          </p:cNvSpPr>
          <p:nvPr>
            <p:ph type="ftr" sz="quarter" idx="11"/>
          </p:nvPr>
        </p:nvSpPr>
        <p:spPr>
          <a:xfrm>
            <a:off x="8530480" y="6356738"/>
            <a:ext cx="434008" cy="365125"/>
          </a:xfrm>
        </p:spPr>
        <p:txBody>
          <a:bodyPr/>
          <a:lstStyle/>
          <a:p>
            <a:fld id="{57F0DA69-8A3D-4578-95C8-A387D0EF8CAB}" type="slidenum">
              <a:rPr lang="tr-TR" smtClean="0"/>
              <a:t>71</a:t>
            </a:fld>
            <a:endParaRPr lang="tr-TR" dirty="0"/>
          </a:p>
        </p:txBody>
      </p:sp>
    </p:spTree>
    <p:extLst>
      <p:ext uri="{BB962C8B-B14F-4D97-AF65-F5344CB8AC3E}">
        <p14:creationId xmlns:p14="http://schemas.microsoft.com/office/powerpoint/2010/main" val="39837262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72</a:t>
            </a:fld>
            <a:endParaRPr lang="tr-TR"/>
          </a:p>
        </p:txBody>
      </p:sp>
      <p:sp>
        <p:nvSpPr>
          <p:cNvPr id="4" name="Metin kutusu 3"/>
          <p:cNvSpPr txBox="1"/>
          <p:nvPr/>
        </p:nvSpPr>
        <p:spPr>
          <a:xfrm>
            <a:off x="395536" y="908720"/>
            <a:ext cx="8568952" cy="584775"/>
          </a:xfrm>
          <a:prstGeom prst="rect">
            <a:avLst/>
          </a:prstGeom>
          <a:noFill/>
        </p:spPr>
        <p:txBody>
          <a:bodyPr wrap="square" rtlCol="0">
            <a:spAutoFit/>
          </a:bodyPr>
          <a:lstStyle/>
          <a:p>
            <a:r>
              <a:rPr lang="tr-TR" sz="3200" dirty="0" smtClean="0">
                <a:solidFill>
                  <a:srgbClr val="FF0000"/>
                </a:solidFill>
              </a:rPr>
              <a:t>BELGELERİN GÖNDERİLMESİ VE ALINMASI:</a:t>
            </a:r>
            <a:endParaRPr lang="tr-TR" sz="3200" dirty="0" smtClean="0"/>
          </a:p>
        </p:txBody>
      </p:sp>
      <p:sp>
        <p:nvSpPr>
          <p:cNvPr id="10" name="Metin kutusu 9"/>
          <p:cNvSpPr txBox="1"/>
          <p:nvPr/>
        </p:nvSpPr>
        <p:spPr>
          <a:xfrm>
            <a:off x="395536" y="1412776"/>
            <a:ext cx="8208912" cy="2246769"/>
          </a:xfrm>
          <a:prstGeom prst="rect">
            <a:avLst/>
          </a:prstGeom>
          <a:noFill/>
        </p:spPr>
        <p:txBody>
          <a:bodyPr wrap="square" rtlCol="0">
            <a:spAutoFit/>
          </a:bodyPr>
          <a:lstStyle/>
          <a:p>
            <a:pPr marL="457200" indent="-457200" algn="just">
              <a:buFont typeface="Wingdings" panose="05000000000000000000" pitchFamily="2" charset="2"/>
              <a:buChar char="q"/>
            </a:pPr>
            <a:r>
              <a:rPr lang="tr-TR" sz="2800" dirty="0"/>
              <a:t>Birime gelen belgelerle ilgili havale, talimat ve benzeri işlemler, üst yazının ilk sayfasının ön veya arka yüzüne kaşe basılarak belge üzerinde gösterilebilir. Bu kaşenin şekli ilgili birimler tarafından belirlenir. </a:t>
            </a:r>
          </a:p>
        </p:txBody>
      </p:sp>
      <p:sp>
        <p:nvSpPr>
          <p:cNvPr id="7" name="Metin kutusu 6"/>
          <p:cNvSpPr txBox="1"/>
          <p:nvPr/>
        </p:nvSpPr>
        <p:spPr>
          <a:xfrm>
            <a:off x="395536" y="4061390"/>
            <a:ext cx="8568952" cy="2246769"/>
          </a:xfrm>
          <a:prstGeom prst="rect">
            <a:avLst/>
          </a:prstGeom>
          <a:noFill/>
        </p:spPr>
        <p:txBody>
          <a:bodyPr wrap="square" rtlCol="0">
            <a:spAutoFit/>
          </a:bodyPr>
          <a:lstStyle/>
          <a:p>
            <a:pPr marL="457200" indent="-457200">
              <a:buFont typeface="Wingdings" panose="05000000000000000000" pitchFamily="2" charset="2"/>
              <a:buChar char="q"/>
            </a:pPr>
            <a:r>
              <a:rPr lang="tr-TR" sz="2800" dirty="0"/>
              <a:t>“</a:t>
            </a:r>
            <a:r>
              <a:rPr lang="tr-TR" sz="2800" dirty="0">
                <a:solidFill>
                  <a:srgbClr val="FF0000"/>
                </a:solidFill>
              </a:rPr>
              <a:t>KİŞİYE ÖZEL</a:t>
            </a:r>
            <a:r>
              <a:rPr lang="tr-TR" sz="2800" dirty="0"/>
              <a:t>” ibaresi taşıyan zarf veya belgeler açılmadan ilgiliye teslim edilmek üzere alınır. “</a:t>
            </a:r>
            <a:r>
              <a:rPr lang="tr-TR" sz="2800" dirty="0">
                <a:solidFill>
                  <a:srgbClr val="FF0000"/>
                </a:solidFill>
              </a:rPr>
              <a:t>KİŞİYE ÖZEL</a:t>
            </a:r>
            <a:r>
              <a:rPr lang="tr-TR" sz="2800" dirty="0"/>
              <a:t>” ibaresi taşıyan belge üzerinde yalnızca ilgili kişi tasarruf hakkına sahiptir ve ilgilinin talebi olmadan kayda alınmaz. </a:t>
            </a:r>
            <a:endParaRPr lang="tr-TR" sz="2800" dirty="0">
              <a:latin typeface="+mj-lt"/>
            </a:endParaRPr>
          </a:p>
        </p:txBody>
      </p:sp>
      <p:sp>
        <p:nvSpPr>
          <p:cNvPr id="5" name="Altbilgi Yer Tutucusu 4"/>
          <p:cNvSpPr>
            <a:spLocks noGrp="1"/>
          </p:cNvSpPr>
          <p:nvPr>
            <p:ph type="ftr" sz="quarter" idx="11"/>
          </p:nvPr>
        </p:nvSpPr>
        <p:spPr>
          <a:xfrm>
            <a:off x="8530480" y="6308159"/>
            <a:ext cx="434008" cy="365125"/>
          </a:xfrm>
        </p:spPr>
        <p:txBody>
          <a:bodyPr/>
          <a:lstStyle/>
          <a:p>
            <a:fld id="{643CFB1B-7266-486F-92ED-EF6A807F2723}" type="slidenum">
              <a:rPr lang="tr-TR" smtClean="0"/>
              <a:t>72</a:t>
            </a:fld>
            <a:endParaRPr lang="tr-TR" dirty="0"/>
          </a:p>
        </p:txBody>
      </p:sp>
    </p:spTree>
    <p:extLst>
      <p:ext uri="{BB962C8B-B14F-4D97-AF65-F5344CB8AC3E}">
        <p14:creationId xmlns:p14="http://schemas.microsoft.com/office/powerpoint/2010/main" val="30561941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73</a:t>
            </a:fld>
            <a:endParaRPr lang="tr-TR"/>
          </a:p>
        </p:txBody>
      </p:sp>
      <p:sp>
        <p:nvSpPr>
          <p:cNvPr id="4" name="Metin kutusu 3"/>
          <p:cNvSpPr txBox="1"/>
          <p:nvPr/>
        </p:nvSpPr>
        <p:spPr>
          <a:xfrm>
            <a:off x="395536" y="908720"/>
            <a:ext cx="8568952" cy="954107"/>
          </a:xfrm>
          <a:prstGeom prst="rect">
            <a:avLst/>
          </a:prstGeom>
          <a:noFill/>
        </p:spPr>
        <p:txBody>
          <a:bodyPr wrap="square" rtlCol="0">
            <a:spAutoFit/>
          </a:bodyPr>
          <a:lstStyle/>
          <a:p>
            <a:r>
              <a:rPr lang="tr-TR" sz="2800" dirty="0" smtClean="0">
                <a:solidFill>
                  <a:srgbClr val="FF0000"/>
                </a:solidFill>
              </a:rPr>
              <a:t>BELGELERİN ELEKTRONİK ORTAMDA GÖNDERİLMESİ VE ALINMASI:</a:t>
            </a:r>
            <a:endParaRPr lang="tr-TR" sz="2800" dirty="0" smtClean="0"/>
          </a:p>
        </p:txBody>
      </p:sp>
      <p:sp>
        <p:nvSpPr>
          <p:cNvPr id="10" name="Metin kutusu 9"/>
          <p:cNvSpPr txBox="1"/>
          <p:nvPr/>
        </p:nvSpPr>
        <p:spPr>
          <a:xfrm>
            <a:off x="395536" y="1758295"/>
            <a:ext cx="8208912" cy="2246769"/>
          </a:xfrm>
          <a:prstGeom prst="rect">
            <a:avLst/>
          </a:prstGeom>
          <a:noFill/>
        </p:spPr>
        <p:txBody>
          <a:bodyPr wrap="square" rtlCol="0">
            <a:spAutoFit/>
          </a:bodyPr>
          <a:lstStyle/>
          <a:p>
            <a:pPr marL="457200" indent="-457200" algn="just">
              <a:buFont typeface="Wingdings" panose="05000000000000000000" pitchFamily="2" charset="2"/>
              <a:buChar char="q"/>
            </a:pPr>
            <a:r>
              <a:rPr lang="tr-TR" sz="2800" dirty="0"/>
              <a:t>Güvenli elektronik imza ile imzalanan belge elektronik ortamda muhataplara iletilir. Güvenli elektronik imza ile imzalandıktan sonra elektronik olarak iletilemeyen belge </a:t>
            </a:r>
            <a:r>
              <a:rPr lang="tr-TR" sz="2800" dirty="0" smtClean="0"/>
              <a:t>usulüne göre çoğaltılarak </a:t>
            </a:r>
            <a:r>
              <a:rPr lang="tr-TR" sz="2800" dirty="0"/>
              <a:t>çıktı alınarak gönderilir. </a:t>
            </a:r>
            <a:r>
              <a:rPr lang="tr-TR" sz="2800" dirty="0" smtClean="0"/>
              <a:t> </a:t>
            </a:r>
            <a:endParaRPr lang="tr-TR" sz="2800" dirty="0"/>
          </a:p>
        </p:txBody>
      </p:sp>
      <p:sp>
        <p:nvSpPr>
          <p:cNvPr id="7" name="Metin kutusu 6"/>
          <p:cNvSpPr txBox="1"/>
          <p:nvPr/>
        </p:nvSpPr>
        <p:spPr>
          <a:xfrm>
            <a:off x="395536" y="4061390"/>
            <a:ext cx="8568952" cy="2246769"/>
          </a:xfrm>
          <a:prstGeom prst="rect">
            <a:avLst/>
          </a:prstGeom>
          <a:noFill/>
        </p:spPr>
        <p:txBody>
          <a:bodyPr wrap="square" rtlCol="0">
            <a:spAutoFit/>
          </a:bodyPr>
          <a:lstStyle/>
          <a:p>
            <a:pPr marL="457200" indent="-457200">
              <a:buFont typeface="Wingdings" panose="05000000000000000000" pitchFamily="2" charset="2"/>
              <a:buChar char="q"/>
            </a:pPr>
            <a:r>
              <a:rPr lang="tr-TR" sz="2800" dirty="0" smtClean="0"/>
              <a:t>“Elektronik belgelerin oluşturulmasında «</a:t>
            </a:r>
            <a:r>
              <a:rPr lang="tr-TR" sz="2800" dirty="0" smtClean="0">
                <a:solidFill>
                  <a:srgbClr val="FF0000"/>
                </a:solidFill>
              </a:rPr>
              <a:t>e-Yazışma Teknik </a:t>
            </a:r>
            <a:r>
              <a:rPr lang="tr-TR" sz="2800" dirty="0" err="1" smtClean="0">
                <a:solidFill>
                  <a:srgbClr val="FF0000"/>
                </a:solidFill>
              </a:rPr>
              <a:t>Rehberi</a:t>
            </a:r>
            <a:r>
              <a:rPr lang="tr-TR" sz="2800" dirty="0" err="1" smtClean="0"/>
              <a:t>»nde</a:t>
            </a:r>
            <a:r>
              <a:rPr lang="tr-TR" sz="2800" dirty="0" smtClean="0"/>
              <a:t> tanımlanan kurallara uyulması zorunludur. İdare, bu belgeye uygun olmayan elektronik yazıyı ikinci iş gününün sonuna kadar reddetme hakkına sahiptir. </a:t>
            </a:r>
            <a:endParaRPr lang="tr-TR" sz="2800" dirty="0">
              <a:latin typeface="+mj-lt"/>
            </a:endParaRPr>
          </a:p>
        </p:txBody>
      </p:sp>
      <p:sp>
        <p:nvSpPr>
          <p:cNvPr id="5" name="Altbilgi Yer Tutucusu 4"/>
          <p:cNvSpPr>
            <a:spLocks noGrp="1"/>
          </p:cNvSpPr>
          <p:nvPr>
            <p:ph type="ftr" sz="quarter" idx="11"/>
          </p:nvPr>
        </p:nvSpPr>
        <p:spPr>
          <a:xfrm>
            <a:off x="8604448" y="6325526"/>
            <a:ext cx="434008" cy="365125"/>
          </a:xfrm>
        </p:spPr>
        <p:txBody>
          <a:bodyPr/>
          <a:lstStyle/>
          <a:p>
            <a:fld id="{8301CD12-1659-4B22-8DCB-C41E3A923961}" type="slidenum">
              <a:rPr lang="tr-TR" smtClean="0"/>
              <a:t>73</a:t>
            </a:fld>
            <a:endParaRPr lang="tr-TR" dirty="0"/>
          </a:p>
        </p:txBody>
      </p:sp>
    </p:spTree>
    <p:extLst>
      <p:ext uri="{BB962C8B-B14F-4D97-AF65-F5344CB8AC3E}">
        <p14:creationId xmlns:p14="http://schemas.microsoft.com/office/powerpoint/2010/main" val="34164903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74</a:t>
            </a:fld>
            <a:endParaRPr lang="tr-TR"/>
          </a:p>
        </p:txBody>
      </p:sp>
      <p:sp>
        <p:nvSpPr>
          <p:cNvPr id="4" name="Metin kutusu 3"/>
          <p:cNvSpPr txBox="1"/>
          <p:nvPr/>
        </p:nvSpPr>
        <p:spPr>
          <a:xfrm>
            <a:off x="395536" y="836712"/>
            <a:ext cx="8568952" cy="523220"/>
          </a:xfrm>
          <a:prstGeom prst="rect">
            <a:avLst/>
          </a:prstGeom>
          <a:noFill/>
        </p:spPr>
        <p:txBody>
          <a:bodyPr wrap="square" rtlCol="0">
            <a:spAutoFit/>
          </a:bodyPr>
          <a:lstStyle/>
          <a:p>
            <a:r>
              <a:rPr lang="tr-TR" sz="2800" dirty="0" smtClean="0">
                <a:solidFill>
                  <a:srgbClr val="FF0000"/>
                </a:solidFill>
              </a:rPr>
              <a:t>BELGENİN İADE EDİLMESİ:</a:t>
            </a:r>
            <a:endParaRPr lang="tr-TR" sz="2800" dirty="0" smtClean="0"/>
          </a:p>
        </p:txBody>
      </p:sp>
      <p:sp>
        <p:nvSpPr>
          <p:cNvPr id="10" name="Metin kutusu 9"/>
          <p:cNvSpPr txBox="1"/>
          <p:nvPr/>
        </p:nvSpPr>
        <p:spPr>
          <a:xfrm>
            <a:off x="395536" y="1268760"/>
            <a:ext cx="8208912" cy="2677656"/>
          </a:xfrm>
          <a:prstGeom prst="rect">
            <a:avLst/>
          </a:prstGeom>
          <a:noFill/>
        </p:spPr>
        <p:txBody>
          <a:bodyPr wrap="square" rtlCol="0">
            <a:spAutoFit/>
          </a:bodyPr>
          <a:lstStyle/>
          <a:p>
            <a:pPr marL="457200" indent="-457200" algn="just">
              <a:buFont typeface="Wingdings" panose="05000000000000000000" pitchFamily="2" charset="2"/>
              <a:buChar char="q"/>
            </a:pPr>
            <a:r>
              <a:rPr lang="tr-TR" sz="2800" dirty="0"/>
              <a:t>İdareye muhatabı olmadığı hâlde fiziksel ortamda gelen bir belge, asıl muhatabı anlaşılamıyorsa gönderene iade edilir. Ancak, asıl muhatabın açıkça belli olması durumunda, gerektiğinde belgenin bir sureti alınarak, aslı muhatabına gönderilir ve belgeyi gönderene de bilgi verilir</a:t>
            </a:r>
            <a:r>
              <a:rPr lang="tr-TR" sz="2800" dirty="0" smtClean="0"/>
              <a:t>.  </a:t>
            </a:r>
            <a:endParaRPr lang="tr-TR" sz="2800" dirty="0"/>
          </a:p>
        </p:txBody>
      </p:sp>
      <p:sp>
        <p:nvSpPr>
          <p:cNvPr id="7" name="Metin kutusu 6"/>
          <p:cNvSpPr txBox="1"/>
          <p:nvPr/>
        </p:nvSpPr>
        <p:spPr>
          <a:xfrm>
            <a:off x="395536" y="3861048"/>
            <a:ext cx="8568952" cy="3108543"/>
          </a:xfrm>
          <a:prstGeom prst="rect">
            <a:avLst/>
          </a:prstGeom>
          <a:noFill/>
        </p:spPr>
        <p:txBody>
          <a:bodyPr wrap="square" rtlCol="0">
            <a:spAutoFit/>
          </a:bodyPr>
          <a:lstStyle/>
          <a:p>
            <a:pPr marL="457200" indent="-457200">
              <a:buFont typeface="Wingdings" panose="05000000000000000000" pitchFamily="2" charset="2"/>
              <a:buChar char="q"/>
            </a:pPr>
            <a:r>
              <a:rPr lang="tr-TR" sz="2800" dirty="0"/>
              <a:t>İdareye muhatabı olmadığı hâlde güvenli elektronik imza ile imzalanarak elektronik ortamda bir belge gelmesi durumunda, belgenin muhatabı olunmadığı bilgisi ve söz konusu belgeye ilişkin tanımlayıcı bilgiler gönderene elektronik ortamda iletilir. Bu durumda belgenin bir kopyası elektronik ortamda muhafaza edilir. </a:t>
            </a:r>
            <a:endParaRPr lang="tr-TR" sz="2800" dirty="0">
              <a:latin typeface="+mj-lt"/>
            </a:endParaRPr>
          </a:p>
        </p:txBody>
      </p:sp>
      <p:sp>
        <p:nvSpPr>
          <p:cNvPr id="5" name="Altbilgi Yer Tutucusu 4"/>
          <p:cNvSpPr>
            <a:spLocks noGrp="1"/>
          </p:cNvSpPr>
          <p:nvPr>
            <p:ph type="ftr" sz="quarter" idx="11"/>
          </p:nvPr>
        </p:nvSpPr>
        <p:spPr>
          <a:xfrm>
            <a:off x="8532440" y="6381328"/>
            <a:ext cx="434008" cy="365125"/>
          </a:xfrm>
        </p:spPr>
        <p:txBody>
          <a:bodyPr/>
          <a:lstStyle/>
          <a:p>
            <a:fld id="{36039962-067F-40A8-AF01-3A960F23EF3C}" type="slidenum">
              <a:rPr lang="tr-TR" smtClean="0"/>
              <a:t>74</a:t>
            </a:fld>
            <a:endParaRPr lang="tr-TR" dirty="0"/>
          </a:p>
        </p:txBody>
      </p:sp>
    </p:spTree>
    <p:extLst>
      <p:ext uri="{BB962C8B-B14F-4D97-AF65-F5344CB8AC3E}">
        <p14:creationId xmlns:p14="http://schemas.microsoft.com/office/powerpoint/2010/main" val="297996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75</a:t>
            </a:fld>
            <a:endParaRPr lang="tr-TR"/>
          </a:p>
        </p:txBody>
      </p:sp>
      <p:sp>
        <p:nvSpPr>
          <p:cNvPr id="4" name="Metin kutusu 3"/>
          <p:cNvSpPr txBox="1"/>
          <p:nvPr/>
        </p:nvSpPr>
        <p:spPr>
          <a:xfrm>
            <a:off x="395536" y="836712"/>
            <a:ext cx="8568952" cy="523220"/>
          </a:xfrm>
          <a:prstGeom prst="rect">
            <a:avLst/>
          </a:prstGeom>
          <a:noFill/>
        </p:spPr>
        <p:txBody>
          <a:bodyPr wrap="square" rtlCol="0">
            <a:spAutoFit/>
          </a:bodyPr>
          <a:lstStyle/>
          <a:p>
            <a:r>
              <a:rPr lang="tr-TR" sz="2800" dirty="0" smtClean="0">
                <a:solidFill>
                  <a:srgbClr val="FF0000"/>
                </a:solidFill>
              </a:rPr>
              <a:t>GÖRÜŞ, BİLGİ VE BELGE TALEPLERİNDE SÜRE:</a:t>
            </a:r>
            <a:endParaRPr lang="tr-TR" sz="2800" dirty="0" smtClean="0"/>
          </a:p>
        </p:txBody>
      </p:sp>
      <p:sp>
        <p:nvSpPr>
          <p:cNvPr id="10" name="Metin kutusu 9"/>
          <p:cNvSpPr txBox="1"/>
          <p:nvPr/>
        </p:nvSpPr>
        <p:spPr>
          <a:xfrm>
            <a:off x="395536" y="1394773"/>
            <a:ext cx="8208912" cy="954107"/>
          </a:xfrm>
          <a:prstGeom prst="rect">
            <a:avLst/>
          </a:prstGeom>
          <a:noFill/>
        </p:spPr>
        <p:txBody>
          <a:bodyPr wrap="square" rtlCol="0">
            <a:spAutoFit/>
          </a:bodyPr>
          <a:lstStyle/>
          <a:p>
            <a:pPr marL="457200" indent="-457200" algn="just">
              <a:buFont typeface="Wingdings" panose="05000000000000000000" pitchFamily="2" charset="2"/>
              <a:buChar char="q"/>
            </a:pPr>
            <a:r>
              <a:rPr lang="tr-TR" sz="2800" dirty="0"/>
              <a:t>İdare içi ve idare dışı görüş, bilgi ve belge talep yazıları günlü </a:t>
            </a:r>
            <a:r>
              <a:rPr lang="tr-TR" sz="2800" dirty="0" smtClean="0"/>
              <a:t>yazılır. </a:t>
            </a:r>
            <a:r>
              <a:rPr lang="tr-TR" sz="2800" dirty="0" smtClean="0">
                <a:solidFill>
                  <a:srgbClr val="FF0000"/>
                </a:solidFill>
              </a:rPr>
              <a:t>Gün belirtilmemişse:</a:t>
            </a:r>
            <a:endParaRPr lang="tr-TR" sz="2800" dirty="0">
              <a:solidFill>
                <a:srgbClr val="FF0000"/>
              </a:solidFill>
            </a:endParaRPr>
          </a:p>
        </p:txBody>
      </p:sp>
      <p:sp>
        <p:nvSpPr>
          <p:cNvPr id="7" name="Metin kutusu 6"/>
          <p:cNvSpPr txBox="1"/>
          <p:nvPr/>
        </p:nvSpPr>
        <p:spPr>
          <a:xfrm>
            <a:off x="395536" y="3861048"/>
            <a:ext cx="8568952" cy="1384995"/>
          </a:xfrm>
          <a:prstGeom prst="rect">
            <a:avLst/>
          </a:prstGeom>
          <a:noFill/>
        </p:spPr>
        <p:txBody>
          <a:bodyPr wrap="square" rtlCol="0">
            <a:spAutoFit/>
          </a:bodyPr>
          <a:lstStyle/>
          <a:p>
            <a:pPr marL="457200" indent="-457200">
              <a:buFont typeface="Wingdings" panose="05000000000000000000" pitchFamily="2" charset="2"/>
              <a:buChar char="q"/>
            </a:pPr>
            <a:r>
              <a:rPr lang="tr-TR" sz="2800" dirty="0"/>
              <a:t>İdareler, bilgi ve görüş isteyen idareye süresi içinde ve gerekçesini bildirmek kaydıyla </a:t>
            </a:r>
            <a:r>
              <a:rPr lang="tr-TR" sz="2800" dirty="0" err="1"/>
              <a:t>onbeş</a:t>
            </a:r>
            <a:r>
              <a:rPr lang="tr-TR" sz="2800" dirty="0"/>
              <a:t> iş gününü geçmemek üzere ek süre </a:t>
            </a:r>
            <a:r>
              <a:rPr lang="tr-TR" sz="2800" dirty="0" smtClean="0"/>
              <a:t>kullanabilir.</a:t>
            </a:r>
            <a:endParaRPr lang="tr-TR" sz="2800" dirty="0">
              <a:latin typeface="+mj-lt"/>
            </a:endParaRPr>
          </a:p>
        </p:txBody>
      </p:sp>
      <p:sp>
        <p:nvSpPr>
          <p:cNvPr id="5" name="Metin kutusu 4"/>
          <p:cNvSpPr txBox="1"/>
          <p:nvPr/>
        </p:nvSpPr>
        <p:spPr>
          <a:xfrm>
            <a:off x="1979712" y="2546901"/>
            <a:ext cx="5897961" cy="954107"/>
          </a:xfrm>
          <a:prstGeom prst="rect">
            <a:avLst/>
          </a:prstGeom>
          <a:noFill/>
        </p:spPr>
        <p:txBody>
          <a:bodyPr wrap="none" rtlCol="0">
            <a:spAutoFit/>
          </a:bodyPr>
          <a:lstStyle/>
          <a:p>
            <a:r>
              <a:rPr lang="tr-TR" sz="2800" dirty="0" smtClean="0">
                <a:solidFill>
                  <a:srgbClr val="0070C0"/>
                </a:solidFill>
              </a:rPr>
              <a:t>Belge Talebi                          5 iş günü</a:t>
            </a:r>
          </a:p>
          <a:p>
            <a:r>
              <a:rPr lang="tr-TR" sz="2800" dirty="0" smtClean="0">
                <a:solidFill>
                  <a:srgbClr val="0070C0"/>
                </a:solidFill>
              </a:rPr>
              <a:t>Bilgi ve Görüş Talebi            15 iş günü</a:t>
            </a:r>
            <a:endParaRPr lang="tr-TR" sz="2800" dirty="0">
              <a:solidFill>
                <a:srgbClr val="0070C0"/>
              </a:solidFill>
            </a:endParaRPr>
          </a:p>
        </p:txBody>
      </p:sp>
      <p:sp>
        <p:nvSpPr>
          <p:cNvPr id="6" name="Sağ Ok 5"/>
          <p:cNvSpPr/>
          <p:nvPr/>
        </p:nvSpPr>
        <p:spPr>
          <a:xfrm>
            <a:off x="3851920" y="2765806"/>
            <a:ext cx="2304256" cy="17426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a:p>
        </p:txBody>
      </p:sp>
      <p:sp>
        <p:nvSpPr>
          <p:cNvPr id="8" name="Sağ Ok 7"/>
          <p:cNvSpPr/>
          <p:nvPr/>
        </p:nvSpPr>
        <p:spPr>
          <a:xfrm>
            <a:off x="5136341" y="3182329"/>
            <a:ext cx="1008112" cy="15841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a:p>
        </p:txBody>
      </p:sp>
      <p:sp>
        <p:nvSpPr>
          <p:cNvPr id="9" name="Altbilgi Yer Tutucusu 8"/>
          <p:cNvSpPr>
            <a:spLocks noGrp="1"/>
          </p:cNvSpPr>
          <p:nvPr>
            <p:ph type="ftr" sz="quarter" idx="11"/>
          </p:nvPr>
        </p:nvSpPr>
        <p:spPr>
          <a:xfrm>
            <a:off x="8594685" y="6381328"/>
            <a:ext cx="434008" cy="365125"/>
          </a:xfrm>
        </p:spPr>
        <p:txBody>
          <a:bodyPr/>
          <a:lstStyle/>
          <a:p>
            <a:fld id="{C4A99ECD-7073-4201-847E-7D5FECB0C425}" type="slidenum">
              <a:rPr lang="tr-TR" smtClean="0"/>
              <a:t>75</a:t>
            </a:fld>
            <a:endParaRPr lang="tr-TR" dirty="0"/>
          </a:p>
        </p:txBody>
      </p:sp>
    </p:spTree>
    <p:extLst>
      <p:ext uri="{BB962C8B-B14F-4D97-AF65-F5344CB8AC3E}">
        <p14:creationId xmlns:p14="http://schemas.microsoft.com/office/powerpoint/2010/main" val="18672170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76</a:t>
            </a:fld>
            <a:endParaRPr lang="tr-TR"/>
          </a:p>
        </p:txBody>
      </p:sp>
      <p:sp>
        <p:nvSpPr>
          <p:cNvPr id="4" name="Metin kutusu 3"/>
          <p:cNvSpPr txBox="1"/>
          <p:nvPr/>
        </p:nvSpPr>
        <p:spPr>
          <a:xfrm>
            <a:off x="395536" y="836712"/>
            <a:ext cx="8568952" cy="523220"/>
          </a:xfrm>
          <a:prstGeom prst="rect">
            <a:avLst/>
          </a:prstGeom>
          <a:noFill/>
        </p:spPr>
        <p:txBody>
          <a:bodyPr wrap="square" rtlCol="0">
            <a:spAutoFit/>
          </a:bodyPr>
          <a:lstStyle/>
          <a:p>
            <a:r>
              <a:rPr lang="tr-TR" sz="2800" dirty="0" smtClean="0">
                <a:solidFill>
                  <a:srgbClr val="FF0000"/>
                </a:solidFill>
              </a:rPr>
              <a:t>TEKİT YAZISI:</a:t>
            </a:r>
            <a:endParaRPr lang="tr-TR" sz="2800" dirty="0" smtClean="0"/>
          </a:p>
        </p:txBody>
      </p:sp>
      <p:sp>
        <p:nvSpPr>
          <p:cNvPr id="10" name="Metin kutusu 9"/>
          <p:cNvSpPr txBox="1"/>
          <p:nvPr/>
        </p:nvSpPr>
        <p:spPr>
          <a:xfrm>
            <a:off x="395536" y="1394773"/>
            <a:ext cx="8208912" cy="954107"/>
          </a:xfrm>
          <a:prstGeom prst="rect">
            <a:avLst/>
          </a:prstGeom>
          <a:noFill/>
        </p:spPr>
        <p:txBody>
          <a:bodyPr wrap="square" rtlCol="0">
            <a:spAutoFit/>
          </a:bodyPr>
          <a:lstStyle/>
          <a:p>
            <a:pPr marL="457200" indent="-457200" algn="just">
              <a:buFont typeface="Wingdings" panose="05000000000000000000" pitchFamily="2" charset="2"/>
              <a:buChar char="q"/>
            </a:pPr>
            <a:r>
              <a:rPr lang="tr-TR" sz="2800" dirty="0"/>
              <a:t>Belgeye süresi içinde cevap verilmemesi durumunda muhataba tekit yazısı </a:t>
            </a:r>
            <a:r>
              <a:rPr lang="tr-TR" sz="2800" dirty="0" smtClean="0"/>
              <a:t>yazılabilir.</a:t>
            </a:r>
            <a:endParaRPr lang="tr-TR" sz="2800" dirty="0">
              <a:solidFill>
                <a:srgbClr val="FF0000"/>
              </a:solidFill>
            </a:endParaRPr>
          </a:p>
        </p:txBody>
      </p:sp>
      <p:sp>
        <p:nvSpPr>
          <p:cNvPr id="7" name="Metin kutusu 6"/>
          <p:cNvSpPr txBox="1"/>
          <p:nvPr/>
        </p:nvSpPr>
        <p:spPr>
          <a:xfrm>
            <a:off x="107504" y="3501008"/>
            <a:ext cx="8856984" cy="3293209"/>
          </a:xfrm>
          <a:prstGeom prst="rect">
            <a:avLst/>
          </a:prstGeom>
          <a:solidFill>
            <a:schemeClr val="tx2">
              <a:lumMod val="60000"/>
              <a:lumOff val="40000"/>
            </a:schemeClr>
          </a:solidFill>
        </p:spPr>
        <p:txBody>
          <a:bodyPr wrap="square" rtlCol="0">
            <a:spAutoFit/>
          </a:bodyPr>
          <a:lstStyle/>
          <a:p>
            <a:pPr algn="ctr"/>
            <a:r>
              <a:rPr lang="tr-TR" sz="2800" dirty="0" smtClean="0">
                <a:latin typeface="+mj-lt"/>
              </a:rPr>
              <a:t>DESTEK HİZMETLERİ GENEL MÜDÜRLÜĞÜNE</a:t>
            </a:r>
          </a:p>
          <a:p>
            <a:pPr algn="ctr"/>
            <a:endParaRPr lang="tr-TR" sz="2800" dirty="0">
              <a:latin typeface="+mj-lt"/>
            </a:endParaRPr>
          </a:p>
          <a:p>
            <a:pPr algn="ctr"/>
            <a:endParaRPr lang="tr-TR" sz="3200" dirty="0" smtClean="0">
              <a:latin typeface="+mj-lt"/>
            </a:endParaRPr>
          </a:p>
          <a:p>
            <a:r>
              <a:rPr lang="tr-TR" sz="2400" dirty="0" smtClean="0">
                <a:latin typeface="+mj-lt"/>
              </a:rPr>
              <a:t>İlgi: 10/02/2016 tarihli ve 778885544-800.01-E.55578 sayılı </a:t>
            </a:r>
          </a:p>
          <a:p>
            <a:r>
              <a:rPr lang="tr-TR" sz="2400" dirty="0">
                <a:latin typeface="+mj-lt"/>
              </a:rPr>
              <a:t> </a:t>
            </a:r>
            <a:r>
              <a:rPr lang="tr-TR" sz="2400" dirty="0" smtClean="0">
                <a:latin typeface="+mj-lt"/>
              </a:rPr>
              <a:t>      yazımız.</a:t>
            </a:r>
          </a:p>
          <a:p>
            <a:endParaRPr lang="tr-TR" sz="2400" dirty="0">
              <a:latin typeface="+mj-lt"/>
            </a:endParaRPr>
          </a:p>
          <a:p>
            <a:r>
              <a:rPr lang="tr-TR" sz="2400" dirty="0" smtClean="0">
                <a:latin typeface="+mj-lt"/>
              </a:rPr>
              <a:t>       İlgi yazımıza beş gün içinde cevap verilmesi hususunda gereğini tekiden rica ederim.</a:t>
            </a:r>
            <a:endParaRPr lang="tr-TR" sz="2400" dirty="0">
              <a:latin typeface="+mj-lt"/>
            </a:endParaRPr>
          </a:p>
        </p:txBody>
      </p:sp>
      <p:sp>
        <p:nvSpPr>
          <p:cNvPr id="11" name="Metin kutusu 10"/>
          <p:cNvSpPr txBox="1"/>
          <p:nvPr/>
        </p:nvSpPr>
        <p:spPr>
          <a:xfrm>
            <a:off x="323528" y="2780928"/>
            <a:ext cx="2724528" cy="523220"/>
          </a:xfrm>
          <a:prstGeom prst="rect">
            <a:avLst/>
          </a:prstGeom>
          <a:noFill/>
        </p:spPr>
        <p:txBody>
          <a:bodyPr wrap="none" rtlCol="0">
            <a:spAutoFit/>
          </a:bodyPr>
          <a:lstStyle/>
          <a:p>
            <a:r>
              <a:rPr lang="tr-TR" sz="2800" dirty="0" smtClean="0">
                <a:solidFill>
                  <a:schemeClr val="tx2">
                    <a:lumMod val="75000"/>
                  </a:schemeClr>
                </a:solidFill>
              </a:rPr>
              <a:t>Tekit Yazı Örneği:</a:t>
            </a:r>
            <a:endParaRPr lang="tr-TR" sz="2800" dirty="0">
              <a:solidFill>
                <a:schemeClr val="tx2">
                  <a:lumMod val="75000"/>
                </a:schemeClr>
              </a:solidFill>
            </a:endParaRPr>
          </a:p>
        </p:txBody>
      </p:sp>
      <p:sp>
        <p:nvSpPr>
          <p:cNvPr id="5" name="Altbilgi Yer Tutucusu 4"/>
          <p:cNvSpPr>
            <a:spLocks noGrp="1"/>
          </p:cNvSpPr>
          <p:nvPr>
            <p:ph type="ftr" sz="quarter" idx="11"/>
          </p:nvPr>
        </p:nvSpPr>
        <p:spPr>
          <a:xfrm>
            <a:off x="8604448" y="6424885"/>
            <a:ext cx="506016" cy="365125"/>
          </a:xfrm>
        </p:spPr>
        <p:txBody>
          <a:bodyPr/>
          <a:lstStyle/>
          <a:p>
            <a:fld id="{29470582-D63D-453F-83CF-275D1B641B01}" type="slidenum">
              <a:rPr lang="tr-TR" smtClean="0"/>
              <a:t>76</a:t>
            </a:fld>
            <a:endParaRPr lang="tr-TR" dirty="0"/>
          </a:p>
        </p:txBody>
      </p:sp>
    </p:spTree>
    <p:extLst>
      <p:ext uri="{BB962C8B-B14F-4D97-AF65-F5344CB8AC3E}">
        <p14:creationId xmlns:p14="http://schemas.microsoft.com/office/powerpoint/2010/main" val="13435069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77</a:t>
            </a:fld>
            <a:endParaRPr lang="tr-TR"/>
          </a:p>
        </p:txBody>
      </p:sp>
      <p:sp>
        <p:nvSpPr>
          <p:cNvPr id="4" name="Metin kutusu 3"/>
          <p:cNvSpPr txBox="1"/>
          <p:nvPr/>
        </p:nvSpPr>
        <p:spPr>
          <a:xfrm>
            <a:off x="395536" y="1033572"/>
            <a:ext cx="8568952" cy="523220"/>
          </a:xfrm>
          <a:prstGeom prst="rect">
            <a:avLst/>
          </a:prstGeom>
          <a:noFill/>
        </p:spPr>
        <p:txBody>
          <a:bodyPr wrap="square" rtlCol="0">
            <a:spAutoFit/>
          </a:bodyPr>
          <a:lstStyle/>
          <a:p>
            <a:r>
              <a:rPr lang="tr-TR" sz="2800" dirty="0" smtClean="0">
                <a:solidFill>
                  <a:srgbClr val="FF0000"/>
                </a:solidFill>
              </a:rPr>
              <a:t>UYGUN YAZILMAYAN BELGELER:</a:t>
            </a:r>
            <a:endParaRPr lang="tr-TR" sz="2800" dirty="0" smtClean="0"/>
          </a:p>
        </p:txBody>
      </p:sp>
      <p:sp>
        <p:nvSpPr>
          <p:cNvPr id="10" name="Metin kutusu 9"/>
          <p:cNvSpPr txBox="1"/>
          <p:nvPr/>
        </p:nvSpPr>
        <p:spPr>
          <a:xfrm>
            <a:off x="395536" y="1615440"/>
            <a:ext cx="8208912" cy="2677656"/>
          </a:xfrm>
          <a:prstGeom prst="rect">
            <a:avLst/>
          </a:prstGeom>
          <a:noFill/>
        </p:spPr>
        <p:txBody>
          <a:bodyPr wrap="square" rtlCol="0">
            <a:spAutoFit/>
          </a:bodyPr>
          <a:lstStyle/>
          <a:p>
            <a:pPr marL="457200" indent="-457200" algn="just">
              <a:buFont typeface="Wingdings" panose="05000000000000000000" pitchFamily="2" charset="2"/>
              <a:buChar char="q"/>
            </a:pPr>
            <a:r>
              <a:rPr lang="tr-TR" sz="2800" dirty="0" smtClean="0">
                <a:latin typeface="Calibri"/>
                <a:ea typeface="Calibri"/>
                <a:cs typeface="Times New Roman"/>
              </a:rPr>
              <a:t>Yönetmeliğe </a:t>
            </a:r>
            <a:r>
              <a:rPr lang="tr-TR" sz="2800" dirty="0">
                <a:latin typeface="Calibri"/>
                <a:ea typeface="Calibri"/>
                <a:cs typeface="Times New Roman"/>
              </a:rPr>
              <a:t>uygun olarak yazılmayan belgelere verilecek cevabi yazılarda, </a:t>
            </a:r>
            <a:r>
              <a:rPr lang="tr-TR" sz="2800" dirty="0" smtClean="0">
                <a:latin typeface="Calibri"/>
                <a:ea typeface="Calibri"/>
                <a:cs typeface="Times New Roman"/>
              </a:rPr>
              <a:t>Yönetmeliğin </a:t>
            </a:r>
            <a:r>
              <a:rPr lang="tr-TR" sz="2800" dirty="0">
                <a:latin typeface="Calibri"/>
                <a:ea typeface="Calibri"/>
                <a:cs typeface="Times New Roman"/>
              </a:rPr>
              <a:t>ilgili maddeleri belirtilmek suretiyle muhatap uyarılabilir. Söz konusu durumun devam etmesi hâlinde, süreli belgeler hariç müteakip belgeler gerekçesi belirtilerek iade edilebilir. </a:t>
            </a:r>
            <a:endParaRPr lang="tr-TR" sz="2800" dirty="0">
              <a:solidFill>
                <a:srgbClr val="FF0000"/>
              </a:solidFill>
            </a:endParaRPr>
          </a:p>
        </p:txBody>
      </p:sp>
      <p:sp>
        <p:nvSpPr>
          <p:cNvPr id="5" name="Altbilgi Yer Tutucusu 4"/>
          <p:cNvSpPr>
            <a:spLocks noGrp="1"/>
          </p:cNvSpPr>
          <p:nvPr>
            <p:ph type="ftr" sz="quarter" idx="11"/>
          </p:nvPr>
        </p:nvSpPr>
        <p:spPr>
          <a:xfrm>
            <a:off x="8530480" y="6381328"/>
            <a:ext cx="434008" cy="365125"/>
          </a:xfrm>
        </p:spPr>
        <p:txBody>
          <a:bodyPr/>
          <a:lstStyle/>
          <a:p>
            <a:fld id="{B7C2D698-367F-4939-BFA4-624F84CE1891}" type="slidenum">
              <a:rPr lang="tr-TR" smtClean="0"/>
              <a:t>77</a:t>
            </a:fld>
            <a:endParaRPr lang="tr-TR" dirty="0"/>
          </a:p>
        </p:txBody>
      </p:sp>
    </p:spTree>
    <p:extLst>
      <p:ext uri="{BB962C8B-B14F-4D97-AF65-F5344CB8AC3E}">
        <p14:creationId xmlns:p14="http://schemas.microsoft.com/office/powerpoint/2010/main" val="42043447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78</a:t>
            </a:fld>
            <a:endParaRPr lang="tr-TR"/>
          </a:p>
        </p:txBody>
      </p:sp>
      <p:sp>
        <p:nvSpPr>
          <p:cNvPr id="4" name="Metin kutusu 3"/>
          <p:cNvSpPr txBox="1"/>
          <p:nvPr/>
        </p:nvSpPr>
        <p:spPr>
          <a:xfrm>
            <a:off x="395536" y="1033572"/>
            <a:ext cx="8568952" cy="523220"/>
          </a:xfrm>
          <a:prstGeom prst="rect">
            <a:avLst/>
          </a:prstGeom>
          <a:noFill/>
        </p:spPr>
        <p:txBody>
          <a:bodyPr wrap="square" rtlCol="0">
            <a:spAutoFit/>
          </a:bodyPr>
          <a:lstStyle/>
          <a:p>
            <a:r>
              <a:rPr lang="tr-TR" sz="2800" dirty="0" smtClean="0">
                <a:solidFill>
                  <a:srgbClr val="FF0000"/>
                </a:solidFill>
              </a:rPr>
              <a:t>«ARZ VE RİCA:</a:t>
            </a:r>
            <a:endParaRPr lang="tr-TR" sz="2800" dirty="0" smtClean="0"/>
          </a:p>
        </p:txBody>
      </p:sp>
      <p:sp>
        <p:nvSpPr>
          <p:cNvPr id="10" name="Metin kutusu 9"/>
          <p:cNvSpPr txBox="1"/>
          <p:nvPr/>
        </p:nvSpPr>
        <p:spPr>
          <a:xfrm>
            <a:off x="395536" y="1615440"/>
            <a:ext cx="8208912" cy="954107"/>
          </a:xfrm>
          <a:prstGeom prst="rect">
            <a:avLst/>
          </a:prstGeom>
          <a:noFill/>
        </p:spPr>
        <p:txBody>
          <a:bodyPr wrap="square" rtlCol="0">
            <a:spAutoFit/>
          </a:bodyPr>
          <a:lstStyle/>
          <a:p>
            <a:pPr marL="457200" indent="-457200" algn="just">
              <a:buFont typeface="Wingdings" panose="05000000000000000000" pitchFamily="2" charset="2"/>
              <a:buChar char="v"/>
            </a:pPr>
            <a:r>
              <a:rPr lang="tr-TR" sz="2800" dirty="0" smtClean="0"/>
              <a:t>Kural olarak gelen yazılara verilen cevabi yazılarda gönderen makama denk bir makam yazıyı imzalar.</a:t>
            </a:r>
            <a:endParaRPr lang="tr-TR" sz="2800" dirty="0"/>
          </a:p>
        </p:txBody>
      </p:sp>
      <p:sp>
        <p:nvSpPr>
          <p:cNvPr id="6" name="Metin kutusu 5"/>
          <p:cNvSpPr txBox="1"/>
          <p:nvPr/>
        </p:nvSpPr>
        <p:spPr>
          <a:xfrm>
            <a:off x="395536" y="3338989"/>
            <a:ext cx="8208912" cy="954107"/>
          </a:xfrm>
          <a:prstGeom prst="rect">
            <a:avLst/>
          </a:prstGeom>
          <a:noFill/>
        </p:spPr>
        <p:txBody>
          <a:bodyPr wrap="square" rtlCol="0">
            <a:spAutoFit/>
          </a:bodyPr>
          <a:lstStyle/>
          <a:p>
            <a:pPr marL="457200" indent="-457200" algn="just">
              <a:buFont typeface="Wingdings" panose="05000000000000000000" pitchFamily="2" charset="2"/>
              <a:buChar char="v"/>
            </a:pPr>
            <a:r>
              <a:rPr lang="tr-TR" sz="2800" dirty="0" smtClean="0"/>
              <a:t>Birimler arası yazışmalarda Birim </a:t>
            </a:r>
            <a:r>
              <a:rPr lang="tr-TR" sz="2800" dirty="0"/>
              <a:t>A</a:t>
            </a:r>
            <a:r>
              <a:rPr lang="tr-TR" sz="2800" dirty="0" smtClean="0"/>
              <a:t>miri de dahil olmak üzere tüm yazışmalar </a:t>
            </a:r>
            <a:r>
              <a:rPr lang="tr-TR" sz="2800" dirty="0" smtClean="0">
                <a:solidFill>
                  <a:schemeClr val="tx2"/>
                </a:solidFill>
              </a:rPr>
              <a:t>«arz» </a:t>
            </a:r>
            <a:r>
              <a:rPr lang="tr-TR" sz="2800" dirty="0" smtClean="0"/>
              <a:t>edilir.</a:t>
            </a:r>
            <a:endParaRPr lang="tr-TR" sz="2800" dirty="0"/>
          </a:p>
        </p:txBody>
      </p:sp>
      <p:sp>
        <p:nvSpPr>
          <p:cNvPr id="5" name="Metin kutusu 4"/>
          <p:cNvSpPr txBox="1"/>
          <p:nvPr/>
        </p:nvSpPr>
        <p:spPr>
          <a:xfrm>
            <a:off x="1125192" y="2852936"/>
            <a:ext cx="5607048" cy="461665"/>
          </a:xfrm>
          <a:prstGeom prst="rect">
            <a:avLst/>
          </a:prstGeom>
          <a:noFill/>
        </p:spPr>
        <p:txBody>
          <a:bodyPr wrap="none" rtlCol="0">
            <a:spAutoFit/>
          </a:bodyPr>
          <a:lstStyle/>
          <a:p>
            <a:r>
              <a:rPr lang="tr-TR" sz="2400" dirty="0" smtClean="0">
                <a:solidFill>
                  <a:srgbClr val="0070C0"/>
                </a:solidFill>
              </a:rPr>
              <a:t>BAKANLIK İÇİ YAZIŞMALARDA ARZ VE RİCA</a:t>
            </a:r>
            <a:endParaRPr lang="tr-TR" sz="2400" dirty="0">
              <a:solidFill>
                <a:srgbClr val="0070C0"/>
              </a:solidFill>
            </a:endParaRPr>
          </a:p>
        </p:txBody>
      </p:sp>
      <p:sp>
        <p:nvSpPr>
          <p:cNvPr id="8" name="Metin kutusu 7"/>
          <p:cNvSpPr txBox="1"/>
          <p:nvPr/>
        </p:nvSpPr>
        <p:spPr>
          <a:xfrm>
            <a:off x="395536" y="4437112"/>
            <a:ext cx="8208912" cy="954107"/>
          </a:xfrm>
          <a:prstGeom prst="rect">
            <a:avLst/>
          </a:prstGeom>
          <a:noFill/>
        </p:spPr>
        <p:txBody>
          <a:bodyPr wrap="square" rtlCol="0">
            <a:spAutoFit/>
          </a:bodyPr>
          <a:lstStyle/>
          <a:p>
            <a:pPr marL="457200" indent="-457200" algn="just">
              <a:buFont typeface="Wingdings" panose="05000000000000000000" pitchFamily="2" charset="2"/>
              <a:buChar char="v"/>
            </a:pPr>
            <a:r>
              <a:rPr lang="tr-TR" sz="2800" dirty="0" smtClean="0"/>
              <a:t>Genel Müdürlük içerisindeki Daireler arası yazışmalar </a:t>
            </a:r>
            <a:r>
              <a:rPr lang="tr-TR" sz="2800" dirty="0" smtClean="0">
                <a:solidFill>
                  <a:schemeClr val="tx2"/>
                </a:solidFill>
              </a:rPr>
              <a:t>«arz» </a:t>
            </a:r>
            <a:r>
              <a:rPr lang="tr-TR" sz="2800" dirty="0" smtClean="0"/>
              <a:t>edilir.</a:t>
            </a:r>
            <a:endParaRPr lang="tr-TR" sz="2800" dirty="0"/>
          </a:p>
        </p:txBody>
      </p:sp>
      <p:sp>
        <p:nvSpPr>
          <p:cNvPr id="9" name="Metin kutusu 8"/>
          <p:cNvSpPr txBox="1"/>
          <p:nvPr/>
        </p:nvSpPr>
        <p:spPr>
          <a:xfrm>
            <a:off x="323528" y="5469703"/>
            <a:ext cx="8208912" cy="954107"/>
          </a:xfrm>
          <a:prstGeom prst="rect">
            <a:avLst/>
          </a:prstGeom>
          <a:noFill/>
        </p:spPr>
        <p:txBody>
          <a:bodyPr wrap="square" rtlCol="0">
            <a:spAutoFit/>
          </a:bodyPr>
          <a:lstStyle/>
          <a:p>
            <a:pPr marL="457200" indent="-457200" algn="just">
              <a:buFont typeface="Wingdings" panose="05000000000000000000" pitchFamily="2" charset="2"/>
              <a:buChar char="v"/>
            </a:pPr>
            <a:r>
              <a:rPr lang="tr-TR" sz="2800" dirty="0" smtClean="0"/>
              <a:t>Birimlerce şahıslara yazılan tüm yazışmalar </a:t>
            </a:r>
            <a:r>
              <a:rPr lang="tr-TR" sz="2800" dirty="0" smtClean="0">
                <a:solidFill>
                  <a:schemeClr val="tx2"/>
                </a:solidFill>
              </a:rPr>
              <a:t>«rica» </a:t>
            </a:r>
            <a:r>
              <a:rPr lang="tr-TR" sz="2800" dirty="0" smtClean="0"/>
              <a:t>edilir.</a:t>
            </a:r>
            <a:endParaRPr lang="tr-TR" sz="2800" dirty="0"/>
          </a:p>
        </p:txBody>
      </p:sp>
      <p:sp>
        <p:nvSpPr>
          <p:cNvPr id="7" name="Altbilgi Yer Tutucusu 6"/>
          <p:cNvSpPr>
            <a:spLocks noGrp="1"/>
          </p:cNvSpPr>
          <p:nvPr>
            <p:ph type="ftr" sz="quarter" idx="11"/>
          </p:nvPr>
        </p:nvSpPr>
        <p:spPr>
          <a:xfrm>
            <a:off x="8532440" y="6423810"/>
            <a:ext cx="434008" cy="365125"/>
          </a:xfrm>
        </p:spPr>
        <p:txBody>
          <a:bodyPr/>
          <a:lstStyle/>
          <a:p>
            <a:fld id="{ABD759F3-84AE-407E-A977-830432E53607}" type="slidenum">
              <a:rPr lang="tr-TR" smtClean="0"/>
              <a:t>78</a:t>
            </a:fld>
            <a:endParaRPr lang="tr-TR" dirty="0"/>
          </a:p>
        </p:txBody>
      </p:sp>
    </p:spTree>
    <p:extLst>
      <p:ext uri="{BB962C8B-B14F-4D97-AF65-F5344CB8AC3E}">
        <p14:creationId xmlns:p14="http://schemas.microsoft.com/office/powerpoint/2010/main" val="3764837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79</a:t>
            </a:fld>
            <a:endParaRPr lang="tr-TR"/>
          </a:p>
        </p:txBody>
      </p:sp>
      <p:sp>
        <p:nvSpPr>
          <p:cNvPr id="4" name="Metin kutusu 3"/>
          <p:cNvSpPr txBox="1"/>
          <p:nvPr/>
        </p:nvSpPr>
        <p:spPr>
          <a:xfrm>
            <a:off x="395536" y="1033572"/>
            <a:ext cx="8568952" cy="523220"/>
          </a:xfrm>
          <a:prstGeom prst="rect">
            <a:avLst/>
          </a:prstGeom>
          <a:noFill/>
        </p:spPr>
        <p:txBody>
          <a:bodyPr wrap="square" rtlCol="0">
            <a:spAutoFit/>
          </a:bodyPr>
          <a:lstStyle/>
          <a:p>
            <a:r>
              <a:rPr lang="tr-TR" sz="2800" dirty="0" smtClean="0">
                <a:solidFill>
                  <a:srgbClr val="FF0000"/>
                </a:solidFill>
              </a:rPr>
              <a:t>«ARZ VE RİCA:</a:t>
            </a:r>
            <a:endParaRPr lang="tr-TR" sz="2800" dirty="0" smtClean="0"/>
          </a:p>
        </p:txBody>
      </p:sp>
      <p:sp>
        <p:nvSpPr>
          <p:cNvPr id="6" name="Metin kutusu 5"/>
          <p:cNvSpPr txBox="1"/>
          <p:nvPr/>
        </p:nvSpPr>
        <p:spPr>
          <a:xfrm>
            <a:off x="395536" y="1556792"/>
            <a:ext cx="8208912" cy="954107"/>
          </a:xfrm>
          <a:prstGeom prst="rect">
            <a:avLst/>
          </a:prstGeom>
          <a:noFill/>
        </p:spPr>
        <p:txBody>
          <a:bodyPr wrap="square" rtlCol="0">
            <a:spAutoFit/>
          </a:bodyPr>
          <a:lstStyle/>
          <a:p>
            <a:pPr marL="457200" indent="-457200" algn="just">
              <a:buFont typeface="Wingdings" panose="05000000000000000000" pitchFamily="2" charset="2"/>
              <a:buChar char="v"/>
            </a:pPr>
            <a:r>
              <a:rPr lang="tr-TR" sz="2800" dirty="0" smtClean="0"/>
              <a:t>Bakanlık Birimlerinden hem A Planı hem de B Planı yazılan yazılar </a:t>
            </a:r>
            <a:r>
              <a:rPr lang="tr-TR" sz="2800" dirty="0" smtClean="0">
                <a:solidFill>
                  <a:schemeClr val="tx2"/>
                </a:solidFill>
              </a:rPr>
              <a:t>«arz ve rica» </a:t>
            </a:r>
            <a:r>
              <a:rPr lang="tr-TR" sz="2800" dirty="0" smtClean="0"/>
              <a:t>edilir.</a:t>
            </a:r>
            <a:endParaRPr lang="tr-TR" sz="2800" dirty="0"/>
          </a:p>
        </p:txBody>
      </p:sp>
      <p:sp>
        <p:nvSpPr>
          <p:cNvPr id="8" name="Metin kutusu 7"/>
          <p:cNvSpPr txBox="1"/>
          <p:nvPr/>
        </p:nvSpPr>
        <p:spPr>
          <a:xfrm>
            <a:off x="395536" y="2654915"/>
            <a:ext cx="8208912" cy="954107"/>
          </a:xfrm>
          <a:prstGeom prst="rect">
            <a:avLst/>
          </a:prstGeom>
          <a:noFill/>
        </p:spPr>
        <p:txBody>
          <a:bodyPr wrap="square" rtlCol="0">
            <a:spAutoFit/>
          </a:bodyPr>
          <a:lstStyle/>
          <a:p>
            <a:pPr marL="457200" indent="-457200" algn="just">
              <a:buFont typeface="Wingdings" panose="05000000000000000000" pitchFamily="2" charset="2"/>
              <a:buChar char="v"/>
            </a:pPr>
            <a:r>
              <a:rPr lang="tr-TR" sz="2800" dirty="0" smtClean="0"/>
              <a:t>Müsteşar tarafından imzalanan A Planı ve B Planı tüm yazılar </a:t>
            </a:r>
            <a:r>
              <a:rPr lang="tr-TR" sz="2800" dirty="0" smtClean="0">
                <a:solidFill>
                  <a:schemeClr val="tx2"/>
                </a:solidFill>
              </a:rPr>
              <a:t>«rica» </a:t>
            </a:r>
            <a:r>
              <a:rPr lang="tr-TR" sz="2800" dirty="0" smtClean="0"/>
              <a:t>edilir.</a:t>
            </a:r>
            <a:endParaRPr lang="tr-TR" sz="2800" dirty="0"/>
          </a:p>
        </p:txBody>
      </p:sp>
      <p:sp>
        <p:nvSpPr>
          <p:cNvPr id="9" name="Metin kutusu 8"/>
          <p:cNvSpPr txBox="1"/>
          <p:nvPr/>
        </p:nvSpPr>
        <p:spPr>
          <a:xfrm>
            <a:off x="395536" y="3717032"/>
            <a:ext cx="8208912" cy="954107"/>
          </a:xfrm>
          <a:prstGeom prst="rect">
            <a:avLst/>
          </a:prstGeom>
          <a:noFill/>
        </p:spPr>
        <p:txBody>
          <a:bodyPr wrap="square" rtlCol="0">
            <a:spAutoFit/>
          </a:bodyPr>
          <a:lstStyle/>
          <a:p>
            <a:pPr marL="457200" indent="-457200" algn="just">
              <a:buFont typeface="Wingdings" panose="05000000000000000000" pitchFamily="2" charset="2"/>
              <a:buChar char="v"/>
            </a:pPr>
            <a:r>
              <a:rPr lang="tr-TR" sz="2800" dirty="0" smtClean="0"/>
              <a:t>Müsteşar Yardımcısı tarafından imzalanan A Planı bir yazı </a:t>
            </a:r>
            <a:r>
              <a:rPr lang="tr-TR" sz="2800" dirty="0" smtClean="0">
                <a:solidFill>
                  <a:schemeClr val="tx2"/>
                </a:solidFill>
              </a:rPr>
              <a:t>«arz ve rica» </a:t>
            </a:r>
            <a:r>
              <a:rPr lang="tr-TR" sz="2800" dirty="0" smtClean="0"/>
              <a:t>edilir. B Planı ise </a:t>
            </a:r>
            <a:r>
              <a:rPr lang="tr-TR" sz="2800" dirty="0" smtClean="0">
                <a:solidFill>
                  <a:schemeClr val="tx2"/>
                </a:solidFill>
              </a:rPr>
              <a:t>«rica» </a:t>
            </a:r>
            <a:r>
              <a:rPr lang="tr-TR" sz="2800" dirty="0" smtClean="0"/>
              <a:t>edilir.</a:t>
            </a:r>
            <a:endParaRPr lang="tr-TR" sz="2800" dirty="0"/>
          </a:p>
        </p:txBody>
      </p:sp>
      <p:sp>
        <p:nvSpPr>
          <p:cNvPr id="5" name="Altbilgi Yer Tutucusu 4"/>
          <p:cNvSpPr>
            <a:spLocks noGrp="1"/>
          </p:cNvSpPr>
          <p:nvPr>
            <p:ph type="ftr" sz="quarter" idx="11"/>
          </p:nvPr>
        </p:nvSpPr>
        <p:spPr>
          <a:xfrm>
            <a:off x="8581292" y="6309320"/>
            <a:ext cx="434008" cy="365125"/>
          </a:xfrm>
        </p:spPr>
        <p:txBody>
          <a:bodyPr/>
          <a:lstStyle/>
          <a:p>
            <a:fld id="{000CF4C6-B011-420F-BF72-341EB6FDE1FF}" type="slidenum">
              <a:rPr lang="tr-TR" smtClean="0"/>
              <a:t>79</a:t>
            </a:fld>
            <a:endParaRPr lang="tr-TR" dirty="0"/>
          </a:p>
        </p:txBody>
      </p:sp>
    </p:spTree>
    <p:extLst>
      <p:ext uri="{BB962C8B-B14F-4D97-AF65-F5344CB8AC3E}">
        <p14:creationId xmlns:p14="http://schemas.microsoft.com/office/powerpoint/2010/main" val="18872535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arn(inVertical)">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barn(inVertical)">
                                      <p:cBhvr>
                                        <p:cTn id="1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8</a:t>
            </a:fld>
            <a:endParaRPr lang="tr-TR"/>
          </a:p>
        </p:txBody>
      </p:sp>
      <p:sp>
        <p:nvSpPr>
          <p:cNvPr id="4" name="İçerik Yer Tutucusu 3"/>
          <p:cNvSpPr>
            <a:spLocks noGrp="1"/>
          </p:cNvSpPr>
          <p:nvPr>
            <p:ph sz="quarter" idx="1"/>
          </p:nvPr>
        </p:nvSpPr>
        <p:spPr>
          <a:xfrm>
            <a:off x="395536" y="1565502"/>
            <a:ext cx="8298504" cy="1143418"/>
          </a:xfrm>
        </p:spPr>
        <p:txBody>
          <a:bodyPr/>
          <a:lstStyle/>
          <a:p>
            <a:pPr>
              <a:buClrTx/>
              <a:buFont typeface="Wingdings" panose="05000000000000000000" pitchFamily="2" charset="2"/>
              <a:buChar char="v"/>
            </a:pPr>
            <a:r>
              <a:rPr lang="tr-TR" dirty="0" smtClean="0"/>
              <a:t>Fiziksel ortamda hazırlanan belgeler 2 nüsha hazırlanır. Paraflı nüsha hazırlayan idarede kalır.</a:t>
            </a:r>
          </a:p>
          <a:p>
            <a:pPr>
              <a:buClrTx/>
              <a:buFont typeface="Wingdings" panose="05000000000000000000" pitchFamily="2" charset="2"/>
              <a:buChar char="v"/>
            </a:pPr>
            <a:endParaRPr lang="tr-TR" dirty="0" smtClean="0"/>
          </a:p>
          <a:p>
            <a:pPr marL="0" indent="0">
              <a:buClrTx/>
              <a:buNone/>
            </a:pPr>
            <a:endParaRPr lang="tr-TR" dirty="0" smtClean="0"/>
          </a:p>
        </p:txBody>
      </p:sp>
      <p:sp>
        <p:nvSpPr>
          <p:cNvPr id="5" name="Metin kutusu 4"/>
          <p:cNvSpPr txBox="1"/>
          <p:nvPr/>
        </p:nvSpPr>
        <p:spPr>
          <a:xfrm>
            <a:off x="3168788" y="980728"/>
            <a:ext cx="2562496" cy="584775"/>
          </a:xfrm>
          <a:prstGeom prst="rect">
            <a:avLst/>
          </a:prstGeom>
          <a:noFill/>
        </p:spPr>
        <p:txBody>
          <a:bodyPr wrap="none" rtlCol="0">
            <a:spAutoFit/>
          </a:bodyPr>
          <a:lstStyle/>
          <a:p>
            <a:r>
              <a:rPr lang="tr-TR" sz="3200" dirty="0" smtClean="0">
                <a:solidFill>
                  <a:srgbClr val="FF0000"/>
                </a:solidFill>
              </a:rPr>
              <a:t>NÜSHA SAYISI</a:t>
            </a:r>
            <a:endParaRPr lang="tr-TR" sz="3200" dirty="0">
              <a:solidFill>
                <a:srgbClr val="FF0000"/>
              </a:solidFill>
            </a:endParaRPr>
          </a:p>
        </p:txBody>
      </p:sp>
      <p:sp>
        <p:nvSpPr>
          <p:cNvPr id="6" name="Metin kutusu 5"/>
          <p:cNvSpPr txBox="1"/>
          <p:nvPr/>
        </p:nvSpPr>
        <p:spPr>
          <a:xfrm>
            <a:off x="2987825" y="2708920"/>
            <a:ext cx="3683044" cy="584775"/>
          </a:xfrm>
          <a:prstGeom prst="rect">
            <a:avLst/>
          </a:prstGeom>
          <a:noFill/>
        </p:spPr>
        <p:txBody>
          <a:bodyPr wrap="square" rtlCol="0">
            <a:spAutoFit/>
          </a:bodyPr>
          <a:lstStyle/>
          <a:p>
            <a:r>
              <a:rPr lang="tr-TR" sz="3200" dirty="0" smtClean="0">
                <a:solidFill>
                  <a:srgbClr val="FF0000"/>
                </a:solidFill>
              </a:rPr>
              <a:t>BELGELERİN ŞEKLİ</a:t>
            </a:r>
            <a:endParaRPr lang="tr-TR" sz="3200" dirty="0">
              <a:solidFill>
                <a:srgbClr val="FF0000"/>
              </a:solidFill>
            </a:endParaRPr>
          </a:p>
        </p:txBody>
      </p:sp>
      <p:sp>
        <p:nvSpPr>
          <p:cNvPr id="7" name="İçerik Yer Tutucusu 3"/>
          <p:cNvSpPr txBox="1">
            <a:spLocks/>
          </p:cNvSpPr>
          <p:nvPr/>
        </p:nvSpPr>
        <p:spPr>
          <a:xfrm>
            <a:off x="547936" y="3284984"/>
            <a:ext cx="8298504" cy="2952328"/>
          </a:xfrm>
          <a:prstGeom prst="rect">
            <a:avLst/>
          </a:prstGeom>
        </p:spPr>
        <p:txBody>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ClrTx/>
              <a:buFont typeface="Wingdings" panose="05000000000000000000" pitchFamily="2" charset="2"/>
              <a:buChar char="v"/>
            </a:pPr>
            <a:r>
              <a:rPr lang="tr-TR" dirty="0" smtClean="0"/>
              <a:t>A4 (210*297) kağıt esastır.</a:t>
            </a:r>
          </a:p>
          <a:p>
            <a:pPr>
              <a:buClrTx/>
              <a:buFont typeface="Wingdings" panose="05000000000000000000" pitchFamily="2" charset="2"/>
              <a:buChar char="v"/>
            </a:pPr>
            <a:r>
              <a:rPr lang="tr-TR" dirty="0" smtClean="0"/>
              <a:t>Ekler farklı format ve ebatlarda hazırlanabilir.</a:t>
            </a:r>
          </a:p>
          <a:p>
            <a:pPr>
              <a:buClrTx/>
              <a:buFont typeface="Wingdings" panose="05000000000000000000" pitchFamily="2" charset="2"/>
              <a:buChar char="v"/>
            </a:pPr>
            <a:r>
              <a:rPr lang="tr-TR" dirty="0" smtClean="0"/>
              <a:t>Üst yazının bir yüzü kullanılır, ancak eklerin her iki yüzü de kullanılabilir.</a:t>
            </a:r>
          </a:p>
          <a:p>
            <a:pPr>
              <a:buClrTx/>
              <a:buFont typeface="Wingdings" panose="05000000000000000000" pitchFamily="2" charset="2"/>
              <a:buChar char="v"/>
            </a:pPr>
            <a:endParaRPr lang="tr-TR" dirty="0" smtClean="0"/>
          </a:p>
          <a:p>
            <a:pPr marL="0" indent="0">
              <a:buClrTx/>
              <a:buFont typeface="Wingdings"/>
              <a:buNone/>
            </a:pPr>
            <a:endParaRPr lang="tr-TR" dirty="0" smtClean="0"/>
          </a:p>
        </p:txBody>
      </p:sp>
      <p:sp>
        <p:nvSpPr>
          <p:cNvPr id="8" name="Altbilgi Yer Tutucusu 7"/>
          <p:cNvSpPr>
            <a:spLocks noGrp="1"/>
          </p:cNvSpPr>
          <p:nvPr>
            <p:ph type="ftr" sz="quarter" idx="11"/>
          </p:nvPr>
        </p:nvSpPr>
        <p:spPr/>
        <p:txBody>
          <a:bodyPr/>
          <a:lstStyle/>
          <a:p>
            <a:fld id="{076150C6-4EB2-440F-A485-9DEDE35C2880}" type="slidenum">
              <a:rPr lang="tr-TR" smtClean="0"/>
              <a:t>8</a:t>
            </a:fld>
            <a:endParaRPr lang="tr-TR" dirty="0"/>
          </a:p>
        </p:txBody>
      </p:sp>
    </p:spTree>
    <p:extLst>
      <p:ext uri="{BB962C8B-B14F-4D97-AF65-F5344CB8AC3E}">
        <p14:creationId xmlns:p14="http://schemas.microsoft.com/office/powerpoint/2010/main" val="401407754"/>
      </p:ext>
    </p:extLst>
  </p:cSld>
  <p:clrMapOvr>
    <a:masterClrMapping/>
  </p:clrMapOvr>
  <p:transition>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80</a:t>
            </a:fld>
            <a:endParaRPr lang="tr-TR"/>
          </a:p>
        </p:txBody>
      </p:sp>
      <p:sp>
        <p:nvSpPr>
          <p:cNvPr id="4" name="Metin kutusu 3"/>
          <p:cNvSpPr txBox="1"/>
          <p:nvPr/>
        </p:nvSpPr>
        <p:spPr>
          <a:xfrm>
            <a:off x="395536" y="1033572"/>
            <a:ext cx="8568952" cy="523220"/>
          </a:xfrm>
          <a:prstGeom prst="rect">
            <a:avLst/>
          </a:prstGeom>
          <a:noFill/>
        </p:spPr>
        <p:txBody>
          <a:bodyPr wrap="square" rtlCol="0">
            <a:spAutoFit/>
          </a:bodyPr>
          <a:lstStyle/>
          <a:p>
            <a:r>
              <a:rPr lang="tr-TR" sz="2800" dirty="0" smtClean="0">
                <a:solidFill>
                  <a:srgbClr val="FF0000"/>
                </a:solidFill>
              </a:rPr>
              <a:t>«ARZ VE RİCA:</a:t>
            </a:r>
            <a:endParaRPr lang="tr-TR" sz="2800" dirty="0" smtClean="0"/>
          </a:p>
        </p:txBody>
      </p:sp>
      <p:sp>
        <p:nvSpPr>
          <p:cNvPr id="6" name="Metin kutusu 5"/>
          <p:cNvSpPr txBox="1"/>
          <p:nvPr/>
        </p:nvSpPr>
        <p:spPr>
          <a:xfrm>
            <a:off x="395536" y="3122965"/>
            <a:ext cx="8208912" cy="523220"/>
          </a:xfrm>
          <a:prstGeom prst="rect">
            <a:avLst/>
          </a:prstGeom>
          <a:noFill/>
        </p:spPr>
        <p:txBody>
          <a:bodyPr wrap="square" rtlCol="0">
            <a:spAutoFit/>
          </a:bodyPr>
          <a:lstStyle/>
          <a:p>
            <a:pPr marL="457200" indent="-457200" algn="just">
              <a:buFont typeface="Wingdings" panose="05000000000000000000" pitchFamily="2" charset="2"/>
              <a:buChar char="v"/>
            </a:pPr>
            <a:r>
              <a:rPr lang="tr-TR" sz="2800" dirty="0" smtClean="0"/>
              <a:t>Gerçek ve Tüzel kişiliklere </a:t>
            </a:r>
            <a:r>
              <a:rPr lang="tr-TR" sz="2800" dirty="0" smtClean="0">
                <a:solidFill>
                  <a:schemeClr val="tx2"/>
                </a:solidFill>
              </a:rPr>
              <a:t>«rica» </a:t>
            </a:r>
            <a:r>
              <a:rPr lang="tr-TR" sz="2800" dirty="0" smtClean="0"/>
              <a:t>edilir.</a:t>
            </a:r>
            <a:endParaRPr lang="tr-TR" sz="2800" dirty="0"/>
          </a:p>
        </p:txBody>
      </p:sp>
      <p:sp>
        <p:nvSpPr>
          <p:cNvPr id="8" name="Metin kutusu 7"/>
          <p:cNvSpPr txBox="1"/>
          <p:nvPr/>
        </p:nvSpPr>
        <p:spPr>
          <a:xfrm>
            <a:off x="395536" y="3933056"/>
            <a:ext cx="8208912" cy="954107"/>
          </a:xfrm>
          <a:prstGeom prst="rect">
            <a:avLst/>
          </a:prstGeom>
          <a:noFill/>
        </p:spPr>
        <p:txBody>
          <a:bodyPr wrap="square" rtlCol="0">
            <a:spAutoFit/>
          </a:bodyPr>
          <a:lstStyle/>
          <a:p>
            <a:pPr marL="457200" indent="-457200" algn="just">
              <a:buFont typeface="Wingdings" panose="05000000000000000000" pitchFamily="2" charset="2"/>
              <a:buChar char="v"/>
            </a:pPr>
            <a:r>
              <a:rPr lang="tr-TR" sz="2800" dirty="0" smtClean="0"/>
              <a:t>Bakanlıkça yerel yönetimlere yazılan yazılar </a:t>
            </a:r>
            <a:r>
              <a:rPr lang="tr-TR" sz="2800" dirty="0" smtClean="0">
                <a:solidFill>
                  <a:schemeClr val="tx2"/>
                </a:solidFill>
              </a:rPr>
              <a:t>«rica» </a:t>
            </a:r>
            <a:r>
              <a:rPr lang="tr-TR" sz="2800" dirty="0" smtClean="0"/>
              <a:t>edilir.</a:t>
            </a:r>
            <a:endParaRPr lang="tr-TR" sz="2800" dirty="0"/>
          </a:p>
        </p:txBody>
      </p:sp>
      <p:sp>
        <p:nvSpPr>
          <p:cNvPr id="9" name="Metin kutusu 8"/>
          <p:cNvSpPr txBox="1"/>
          <p:nvPr/>
        </p:nvSpPr>
        <p:spPr>
          <a:xfrm>
            <a:off x="395536" y="5211197"/>
            <a:ext cx="8208912" cy="523220"/>
          </a:xfrm>
          <a:prstGeom prst="rect">
            <a:avLst/>
          </a:prstGeom>
          <a:noFill/>
        </p:spPr>
        <p:txBody>
          <a:bodyPr wrap="square" rtlCol="0">
            <a:spAutoFit/>
          </a:bodyPr>
          <a:lstStyle/>
          <a:p>
            <a:pPr marL="457200" indent="-457200" algn="just">
              <a:buFont typeface="Wingdings" panose="05000000000000000000" pitchFamily="2" charset="2"/>
              <a:buChar char="v"/>
            </a:pPr>
            <a:r>
              <a:rPr lang="tr-TR" sz="2800" dirty="0" smtClean="0"/>
              <a:t>Bakanlıkça Mahkemelere yazılan yazılar </a:t>
            </a:r>
            <a:r>
              <a:rPr lang="tr-TR" sz="2800" dirty="0" smtClean="0">
                <a:solidFill>
                  <a:schemeClr val="tx2"/>
                </a:solidFill>
              </a:rPr>
              <a:t>«arz» </a:t>
            </a:r>
            <a:r>
              <a:rPr lang="tr-TR" sz="2800" dirty="0" smtClean="0"/>
              <a:t>edilir.</a:t>
            </a:r>
            <a:endParaRPr lang="tr-TR" sz="2800" dirty="0"/>
          </a:p>
        </p:txBody>
      </p:sp>
      <p:sp>
        <p:nvSpPr>
          <p:cNvPr id="5" name="Metin kutusu 4"/>
          <p:cNvSpPr txBox="1"/>
          <p:nvPr/>
        </p:nvSpPr>
        <p:spPr>
          <a:xfrm>
            <a:off x="1257326" y="1599183"/>
            <a:ext cx="4322786" cy="461665"/>
          </a:xfrm>
          <a:prstGeom prst="rect">
            <a:avLst/>
          </a:prstGeom>
          <a:noFill/>
        </p:spPr>
        <p:txBody>
          <a:bodyPr wrap="none" rtlCol="0">
            <a:spAutoFit/>
          </a:bodyPr>
          <a:lstStyle/>
          <a:p>
            <a:r>
              <a:rPr lang="tr-TR" sz="2400" dirty="0" smtClean="0">
                <a:solidFill>
                  <a:srgbClr val="002060"/>
                </a:solidFill>
              </a:rPr>
              <a:t>DIŞ YAZIŞMALARDA ARZ VE RİCA</a:t>
            </a:r>
            <a:endParaRPr lang="tr-TR" sz="2400" dirty="0">
              <a:solidFill>
                <a:srgbClr val="002060"/>
              </a:solidFill>
            </a:endParaRPr>
          </a:p>
        </p:txBody>
      </p:sp>
      <p:sp>
        <p:nvSpPr>
          <p:cNvPr id="10" name="Metin kutusu 9"/>
          <p:cNvSpPr txBox="1"/>
          <p:nvPr/>
        </p:nvSpPr>
        <p:spPr>
          <a:xfrm>
            <a:off x="467544" y="2060848"/>
            <a:ext cx="8208912" cy="954107"/>
          </a:xfrm>
          <a:prstGeom prst="rect">
            <a:avLst/>
          </a:prstGeom>
          <a:noFill/>
        </p:spPr>
        <p:txBody>
          <a:bodyPr wrap="square" rtlCol="0">
            <a:spAutoFit/>
          </a:bodyPr>
          <a:lstStyle/>
          <a:p>
            <a:pPr marL="457200" indent="-457200" algn="just">
              <a:buFont typeface="Wingdings" panose="05000000000000000000" pitchFamily="2" charset="2"/>
              <a:buChar char="v"/>
            </a:pPr>
            <a:r>
              <a:rPr lang="tr-TR" sz="2800" dirty="0" smtClean="0"/>
              <a:t>Başbakanlığa yada diğer Bakanlıklara yazılan yazılar </a:t>
            </a:r>
            <a:r>
              <a:rPr lang="tr-TR" sz="2800" dirty="0" smtClean="0">
                <a:solidFill>
                  <a:schemeClr val="tx2"/>
                </a:solidFill>
              </a:rPr>
              <a:t>«arz» </a:t>
            </a:r>
            <a:r>
              <a:rPr lang="tr-TR" sz="2800" dirty="0" smtClean="0"/>
              <a:t>edilir.</a:t>
            </a:r>
            <a:endParaRPr lang="tr-TR" sz="2800" dirty="0"/>
          </a:p>
        </p:txBody>
      </p:sp>
      <p:sp>
        <p:nvSpPr>
          <p:cNvPr id="7" name="Altbilgi Yer Tutucusu 6"/>
          <p:cNvSpPr>
            <a:spLocks noGrp="1"/>
          </p:cNvSpPr>
          <p:nvPr>
            <p:ph type="ftr" sz="quarter" idx="11"/>
          </p:nvPr>
        </p:nvSpPr>
        <p:spPr>
          <a:xfrm>
            <a:off x="8513917" y="6381328"/>
            <a:ext cx="450571" cy="365125"/>
          </a:xfrm>
        </p:spPr>
        <p:txBody>
          <a:bodyPr/>
          <a:lstStyle/>
          <a:p>
            <a:fld id="{FE14B8F1-9726-456D-B150-D6CFAA30CB65}" type="slidenum">
              <a:rPr lang="tr-TR" smtClean="0"/>
              <a:t>80</a:t>
            </a:fld>
            <a:endParaRPr lang="tr-TR" dirty="0"/>
          </a:p>
        </p:txBody>
      </p:sp>
    </p:spTree>
    <p:extLst>
      <p:ext uri="{BB962C8B-B14F-4D97-AF65-F5344CB8AC3E}">
        <p14:creationId xmlns:p14="http://schemas.microsoft.com/office/powerpoint/2010/main" val="40731568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 y="908720"/>
            <a:ext cx="9144464" cy="5949280"/>
          </a:xfrm>
          <a:prstGeom prst="rect">
            <a:avLst/>
          </a:prstGeom>
        </p:spPr>
      </p:pic>
      <p:sp>
        <p:nvSpPr>
          <p:cNvPr id="6" name="2 Dikdörtgen"/>
          <p:cNvSpPr/>
          <p:nvPr/>
        </p:nvSpPr>
        <p:spPr>
          <a:xfrm>
            <a:off x="971600" y="4725144"/>
            <a:ext cx="7920880" cy="2308324"/>
          </a:xfrm>
          <a:prstGeom prst="rect">
            <a:avLst/>
          </a:prstGeom>
        </p:spPr>
        <p:txBody>
          <a:bodyPr wrap="square">
            <a:spAutoFit/>
          </a:bodyPr>
          <a:lstStyle/>
          <a:p>
            <a:pPr algn="ctr"/>
            <a:r>
              <a:rPr lang="tr-TR" sz="3600" b="1" dirty="0" smtClean="0">
                <a:solidFill>
                  <a:srgbClr val="FFFFFF"/>
                </a:solidFill>
                <a:latin typeface="Arial" pitchFamily="34" charset="0"/>
                <a:cs typeface="Arial" pitchFamily="34" charset="0"/>
              </a:rPr>
              <a:t>         Mikail ŞENYİĞİT</a:t>
            </a:r>
          </a:p>
          <a:p>
            <a:pPr algn="ctr"/>
            <a:r>
              <a:rPr lang="tr-TR" sz="3600" b="1" dirty="0" smtClean="0">
                <a:solidFill>
                  <a:srgbClr val="FFFFFF"/>
                </a:solidFill>
                <a:latin typeface="Arial" pitchFamily="34" charset="0"/>
                <a:cs typeface="Arial" pitchFamily="34" charset="0"/>
              </a:rPr>
              <a:t>İdari İşler Daire Başkanlığı</a:t>
            </a:r>
          </a:p>
          <a:p>
            <a:pPr algn="ctr"/>
            <a:r>
              <a:rPr lang="tr-TR" sz="3600" b="1" dirty="0" smtClean="0">
                <a:solidFill>
                  <a:srgbClr val="FFFFFF"/>
                </a:solidFill>
                <a:latin typeface="Arial" pitchFamily="34" charset="0"/>
                <a:cs typeface="Arial" pitchFamily="34" charset="0"/>
              </a:rPr>
              <a:t>msenyigit@meb.gov.tr</a:t>
            </a:r>
          </a:p>
          <a:p>
            <a:pPr algn="ctr"/>
            <a:endParaRPr lang="tr-TR" sz="3600" b="1" dirty="0" smtClean="0">
              <a:solidFill>
                <a:srgbClr val="FFFFFF"/>
              </a:solidFill>
              <a:latin typeface="Arial" pitchFamily="34" charset="0"/>
              <a:cs typeface="Arial" pitchFamily="34" charset="0"/>
            </a:endParaRPr>
          </a:p>
        </p:txBody>
      </p:sp>
      <p:sp>
        <p:nvSpPr>
          <p:cNvPr id="2" name="Metin kutusu 1"/>
          <p:cNvSpPr txBox="1"/>
          <p:nvPr/>
        </p:nvSpPr>
        <p:spPr>
          <a:xfrm>
            <a:off x="3533929" y="2371527"/>
            <a:ext cx="3474028" cy="830997"/>
          </a:xfrm>
          <a:prstGeom prst="rect">
            <a:avLst/>
          </a:prstGeom>
          <a:noFill/>
        </p:spPr>
        <p:txBody>
          <a:bodyPr wrap="none" rtlCol="0">
            <a:spAutoFit/>
          </a:bodyPr>
          <a:lstStyle/>
          <a:p>
            <a:r>
              <a:rPr lang="tr-TR" sz="4800" dirty="0" smtClean="0">
                <a:solidFill>
                  <a:schemeClr val="bg1"/>
                </a:solidFill>
              </a:rPr>
              <a:t>TEŞEKKÜRLER</a:t>
            </a:r>
            <a:endParaRPr lang="tr-TR" sz="2000"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81</a:t>
            </a:fld>
            <a:endParaRPr lang="tr-TR"/>
          </a:p>
        </p:txBody>
      </p:sp>
      <p:sp>
        <p:nvSpPr>
          <p:cNvPr id="4" name="Altbilgi Yer Tutucusu 3"/>
          <p:cNvSpPr>
            <a:spLocks noGrp="1"/>
          </p:cNvSpPr>
          <p:nvPr>
            <p:ph type="ftr" sz="quarter" idx="11"/>
          </p:nvPr>
        </p:nvSpPr>
        <p:spPr>
          <a:xfrm>
            <a:off x="8532440" y="6381328"/>
            <a:ext cx="522579" cy="365125"/>
          </a:xfrm>
        </p:spPr>
        <p:txBody>
          <a:bodyPr/>
          <a:lstStyle/>
          <a:p>
            <a:fld id="{4E3CAB5A-09EB-45E1-8990-6D07BDC56103}" type="slidenum">
              <a:rPr lang="tr-TR" smtClean="0"/>
              <a:t>81</a:t>
            </a:fld>
            <a:endParaRPr lang="tr-TR" dirty="0"/>
          </a:p>
        </p:txBody>
      </p:sp>
    </p:spTree>
    <p:extLst>
      <p:ext uri="{BB962C8B-B14F-4D97-AF65-F5344CB8AC3E}">
        <p14:creationId xmlns:p14="http://schemas.microsoft.com/office/powerpoint/2010/main" val="346402992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chemeClr val="bg1"/>
                </a:solidFill>
              </a:rPr>
              <a:t>Resmi Yazışma Kuralları</a:t>
            </a:r>
            <a:endParaRPr lang="tr-TR" dirty="0">
              <a:solidFill>
                <a:schemeClr val="bg1"/>
              </a:solidFill>
            </a:endParaRPr>
          </a:p>
        </p:txBody>
      </p:sp>
      <p:sp>
        <p:nvSpPr>
          <p:cNvPr id="3" name="Slayt Numarası Yer Tutucusu 2"/>
          <p:cNvSpPr>
            <a:spLocks noGrp="1"/>
          </p:cNvSpPr>
          <p:nvPr>
            <p:ph type="sldNum" sz="quarter" idx="12"/>
          </p:nvPr>
        </p:nvSpPr>
        <p:spPr/>
        <p:txBody>
          <a:bodyPr/>
          <a:lstStyle/>
          <a:p>
            <a:fld id="{72391017-8096-4689-B84C-A42413263633}" type="slidenum">
              <a:rPr lang="tr-TR" smtClean="0"/>
              <a:pPr/>
              <a:t>9</a:t>
            </a:fld>
            <a:endParaRPr lang="tr-TR"/>
          </a:p>
        </p:txBody>
      </p:sp>
      <p:sp>
        <p:nvSpPr>
          <p:cNvPr id="4" name="İçerik Yer Tutucusu 3"/>
          <p:cNvSpPr>
            <a:spLocks noGrp="1"/>
          </p:cNvSpPr>
          <p:nvPr>
            <p:ph sz="quarter" idx="1"/>
          </p:nvPr>
        </p:nvSpPr>
        <p:spPr>
          <a:xfrm>
            <a:off x="323528" y="1565502"/>
            <a:ext cx="8370512" cy="3735706"/>
          </a:xfrm>
        </p:spPr>
        <p:txBody>
          <a:bodyPr/>
          <a:lstStyle/>
          <a:p>
            <a:pPr>
              <a:buClrTx/>
              <a:buFont typeface="Wingdings" panose="05000000000000000000" pitchFamily="2" charset="2"/>
              <a:buChar char="v"/>
            </a:pPr>
            <a:r>
              <a:rPr lang="tr-TR" dirty="0" smtClean="0"/>
              <a:t>Times New Roman – 12 Punto</a:t>
            </a:r>
          </a:p>
          <a:p>
            <a:pPr>
              <a:buClrTx/>
              <a:buFont typeface="Wingdings" panose="05000000000000000000" pitchFamily="2" charset="2"/>
              <a:buChar char="v"/>
            </a:pPr>
            <a:r>
              <a:rPr lang="tr-TR" dirty="0" err="1" smtClean="0"/>
              <a:t>Ariel</a:t>
            </a:r>
            <a:r>
              <a:rPr lang="tr-TR" dirty="0" smtClean="0"/>
              <a:t>                     - 11 Punto</a:t>
            </a:r>
          </a:p>
          <a:p>
            <a:pPr>
              <a:buClrTx/>
              <a:buFont typeface="Wingdings" panose="05000000000000000000" pitchFamily="2" charset="2"/>
              <a:buChar char="v"/>
            </a:pPr>
            <a:r>
              <a:rPr lang="tr-TR" dirty="0" smtClean="0"/>
              <a:t>Gerekli hallerde 9 </a:t>
            </a:r>
            <a:r>
              <a:rPr lang="tr-TR" dirty="0" err="1" smtClean="0"/>
              <a:t>punto’ya</a:t>
            </a:r>
            <a:r>
              <a:rPr lang="tr-TR" dirty="0" smtClean="0"/>
              <a:t> kadar düşürülebilir.</a:t>
            </a:r>
          </a:p>
          <a:p>
            <a:pPr>
              <a:buClrTx/>
              <a:buFont typeface="Wingdings" panose="05000000000000000000" pitchFamily="2" charset="2"/>
              <a:buChar char="v"/>
            </a:pPr>
            <a:r>
              <a:rPr lang="tr-TR" dirty="0" smtClean="0"/>
              <a:t>İletişim kısmında 8 </a:t>
            </a:r>
            <a:r>
              <a:rPr lang="tr-TR" dirty="0" err="1" smtClean="0"/>
              <a:t>punto’ya</a:t>
            </a:r>
            <a:r>
              <a:rPr lang="tr-TR" dirty="0" smtClean="0"/>
              <a:t> kadar düşebilir.</a:t>
            </a:r>
          </a:p>
          <a:p>
            <a:pPr>
              <a:buClrTx/>
              <a:buFont typeface="Wingdings" panose="05000000000000000000" pitchFamily="2" charset="2"/>
              <a:buChar char="v"/>
            </a:pPr>
            <a:r>
              <a:rPr lang="tr-TR" dirty="0" smtClean="0"/>
              <a:t>Üst yazı ekinde yer alan rapor, analiz vb. farklı yazı tipi ve harf büyüklüğünde olabilir.</a:t>
            </a:r>
          </a:p>
          <a:p>
            <a:pPr>
              <a:buClrTx/>
              <a:buFont typeface="Wingdings" panose="05000000000000000000" pitchFamily="2" charset="2"/>
              <a:buChar char="v"/>
            </a:pPr>
            <a:endParaRPr lang="tr-TR" dirty="0"/>
          </a:p>
          <a:p>
            <a:pPr marL="0" indent="0">
              <a:buClrTx/>
              <a:buNone/>
            </a:pPr>
            <a:r>
              <a:rPr lang="tr-TR" dirty="0" smtClean="0"/>
              <a:t>        Metin içindeki alıntılar tırnak içinde ve «</a:t>
            </a:r>
            <a:r>
              <a:rPr lang="tr-TR" b="1" i="1" dirty="0" smtClean="0"/>
              <a:t>italik»</a:t>
            </a:r>
            <a:r>
              <a:rPr lang="tr-TR" dirty="0" smtClean="0"/>
              <a:t> yazılabilir</a:t>
            </a:r>
          </a:p>
          <a:p>
            <a:pPr>
              <a:buClrTx/>
              <a:buFont typeface="Wingdings" panose="05000000000000000000" pitchFamily="2" charset="2"/>
              <a:buChar char="v"/>
            </a:pPr>
            <a:endParaRPr lang="tr-TR" dirty="0" smtClean="0"/>
          </a:p>
          <a:p>
            <a:pPr marL="0" indent="0">
              <a:buClrTx/>
              <a:buNone/>
            </a:pPr>
            <a:endParaRPr lang="tr-TR" dirty="0" smtClean="0"/>
          </a:p>
        </p:txBody>
      </p:sp>
      <p:sp>
        <p:nvSpPr>
          <p:cNvPr id="5" name="Metin kutusu 4"/>
          <p:cNvSpPr txBox="1"/>
          <p:nvPr/>
        </p:nvSpPr>
        <p:spPr>
          <a:xfrm>
            <a:off x="2915816" y="980728"/>
            <a:ext cx="3024336" cy="584775"/>
          </a:xfrm>
          <a:prstGeom prst="rect">
            <a:avLst/>
          </a:prstGeom>
          <a:noFill/>
        </p:spPr>
        <p:txBody>
          <a:bodyPr wrap="square" rtlCol="0">
            <a:spAutoFit/>
          </a:bodyPr>
          <a:lstStyle/>
          <a:p>
            <a:pPr algn="ctr"/>
            <a:r>
              <a:rPr lang="tr-TR" sz="3200" dirty="0" smtClean="0">
                <a:solidFill>
                  <a:srgbClr val="FF0000"/>
                </a:solidFill>
              </a:rPr>
              <a:t>Yazı Tipi</a:t>
            </a:r>
            <a:endParaRPr lang="tr-TR" sz="3200" dirty="0">
              <a:solidFill>
                <a:srgbClr val="FF0000"/>
              </a:solidFill>
            </a:endParaRPr>
          </a:p>
        </p:txBody>
      </p:sp>
      <p:sp>
        <p:nvSpPr>
          <p:cNvPr id="6" name="Altbilgi Yer Tutucusu 5"/>
          <p:cNvSpPr>
            <a:spLocks noGrp="1"/>
          </p:cNvSpPr>
          <p:nvPr>
            <p:ph type="ftr" sz="quarter" idx="11"/>
          </p:nvPr>
        </p:nvSpPr>
        <p:spPr>
          <a:xfrm>
            <a:off x="8388424" y="6237312"/>
            <a:ext cx="506016" cy="365125"/>
          </a:xfrm>
        </p:spPr>
        <p:txBody>
          <a:bodyPr/>
          <a:lstStyle/>
          <a:p>
            <a:fld id="{3E1B4A88-B325-4C67-A240-0A8C035DCAC1}" type="slidenum">
              <a:rPr lang="tr-TR" smtClean="0"/>
              <a:t>9</a:t>
            </a:fld>
            <a:endParaRPr lang="tr-TR" dirty="0"/>
          </a:p>
        </p:txBody>
      </p:sp>
    </p:spTree>
    <p:extLst>
      <p:ext uri="{BB962C8B-B14F-4D97-AF65-F5344CB8AC3E}">
        <p14:creationId xmlns:p14="http://schemas.microsoft.com/office/powerpoint/2010/main" val="4227215254"/>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yan">
  <a:themeElements>
    <a:clrScheme name="Teme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Medy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y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13408</TotalTime>
  <Words>4389</Words>
  <Application>Microsoft Office PowerPoint</Application>
  <PresentationFormat>Ekran Gösterisi (4:3)</PresentationFormat>
  <Paragraphs>810</Paragraphs>
  <Slides>81</Slides>
  <Notes>4</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81</vt:i4>
      </vt:variant>
    </vt:vector>
  </HeadingPairs>
  <TitlesOfParts>
    <vt:vector size="89" baseType="lpstr">
      <vt:lpstr>Arial</vt:lpstr>
      <vt:lpstr>Calibri</vt:lpstr>
      <vt:lpstr>Courier New</vt:lpstr>
      <vt:lpstr>Times New Roman</vt:lpstr>
      <vt:lpstr>Tw Cen MT</vt:lpstr>
      <vt:lpstr>Wingdings</vt:lpstr>
      <vt:lpstr>Wingdings 2</vt:lpstr>
      <vt:lpstr>Medyan</vt:lpstr>
      <vt:lpstr>Destek Hizmetleri Genel Müdürlüğü İdari İşler Daire Başkanlığı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Resmi Yazışma Kuralları</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ACHT</dc:creator>
  <cp:lastModifiedBy>Mikail SENYIGIT</cp:lastModifiedBy>
  <cp:revision>1341</cp:revision>
  <cp:lastPrinted>2015-05-04T12:27:52Z</cp:lastPrinted>
  <dcterms:created xsi:type="dcterms:W3CDTF">2011-12-17T12:07:27Z</dcterms:created>
  <dcterms:modified xsi:type="dcterms:W3CDTF">2018-07-13T11:49:37Z</dcterms:modified>
</cp:coreProperties>
</file>