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0"/>
  </p:notesMasterIdLst>
  <p:sldIdLst>
    <p:sldId id="256" r:id="rId2"/>
    <p:sldId id="425" r:id="rId3"/>
    <p:sldId id="367" r:id="rId4"/>
    <p:sldId id="377" r:id="rId5"/>
    <p:sldId id="409" r:id="rId6"/>
    <p:sldId id="410" r:id="rId7"/>
    <p:sldId id="434" r:id="rId8"/>
    <p:sldId id="388" r:id="rId9"/>
    <p:sldId id="390" r:id="rId10"/>
    <p:sldId id="389" r:id="rId11"/>
    <p:sldId id="391" r:id="rId12"/>
    <p:sldId id="392" r:id="rId13"/>
    <p:sldId id="393" r:id="rId14"/>
    <p:sldId id="351" r:id="rId15"/>
    <p:sldId id="427" r:id="rId16"/>
    <p:sldId id="428" r:id="rId17"/>
    <p:sldId id="429" r:id="rId18"/>
    <p:sldId id="430" r:id="rId19"/>
    <p:sldId id="432" r:id="rId20"/>
    <p:sldId id="431" r:id="rId21"/>
    <p:sldId id="433" r:id="rId22"/>
    <p:sldId id="412" r:id="rId23"/>
    <p:sldId id="413" r:id="rId24"/>
    <p:sldId id="426" r:id="rId25"/>
    <p:sldId id="415" r:id="rId26"/>
    <p:sldId id="416" r:id="rId27"/>
    <p:sldId id="417" r:id="rId28"/>
    <p:sldId id="420" r:id="rId29"/>
    <p:sldId id="421" r:id="rId30"/>
    <p:sldId id="373" r:id="rId31"/>
    <p:sldId id="355" r:id="rId32"/>
    <p:sldId id="265" r:id="rId33"/>
    <p:sldId id="352" r:id="rId34"/>
    <p:sldId id="266" r:id="rId35"/>
    <p:sldId id="269" r:id="rId36"/>
    <p:sldId id="270" r:id="rId37"/>
    <p:sldId id="271" r:id="rId38"/>
    <p:sldId id="268" r:id="rId39"/>
    <p:sldId id="347" r:id="rId40"/>
    <p:sldId id="348" r:id="rId41"/>
    <p:sldId id="346" r:id="rId42"/>
    <p:sldId id="304" r:id="rId43"/>
    <p:sldId id="281" r:id="rId44"/>
    <p:sldId id="287" r:id="rId45"/>
    <p:sldId id="422" r:id="rId46"/>
    <p:sldId id="309" r:id="rId47"/>
    <p:sldId id="311" r:id="rId48"/>
    <p:sldId id="357" r:id="rId49"/>
    <p:sldId id="358" r:id="rId50"/>
    <p:sldId id="359" r:id="rId51"/>
    <p:sldId id="382" r:id="rId52"/>
    <p:sldId id="360" r:id="rId53"/>
    <p:sldId id="361" r:id="rId54"/>
    <p:sldId id="362" r:id="rId55"/>
    <p:sldId id="363" r:id="rId56"/>
    <p:sldId id="364" r:id="rId57"/>
    <p:sldId id="379" r:id="rId58"/>
    <p:sldId id="300" r:id="rId59"/>
    <p:sldId id="321" r:id="rId60"/>
    <p:sldId id="383" r:id="rId61"/>
    <p:sldId id="323" r:id="rId62"/>
    <p:sldId id="324" r:id="rId63"/>
    <p:sldId id="344" r:id="rId64"/>
    <p:sldId id="343" r:id="rId65"/>
    <p:sldId id="325" r:id="rId66"/>
    <p:sldId id="326" r:id="rId67"/>
    <p:sldId id="327" r:id="rId68"/>
    <p:sldId id="328" r:id="rId69"/>
    <p:sldId id="329" r:id="rId70"/>
    <p:sldId id="330" r:id="rId71"/>
    <p:sldId id="331" r:id="rId72"/>
    <p:sldId id="332" r:id="rId73"/>
    <p:sldId id="333" r:id="rId74"/>
    <p:sldId id="334" r:id="rId75"/>
    <p:sldId id="336" r:id="rId76"/>
    <p:sldId id="342" r:id="rId77"/>
    <p:sldId id="385" r:id="rId78"/>
    <p:sldId id="322"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50" autoAdjust="0"/>
    <p:restoredTop sz="94660"/>
  </p:normalViewPr>
  <p:slideViewPr>
    <p:cSldViewPr>
      <p:cViewPr varScale="1">
        <p:scale>
          <a:sx n="70" d="100"/>
          <a:sy n="70" d="100"/>
        </p:scale>
        <p:origin x="1662" y="4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9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70A5A-74EF-40C8-8A73-E547DAEB0F5C}"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tr-TR"/>
        </a:p>
      </dgm:t>
    </dgm:pt>
    <dgm:pt modelId="{B3C6BD20-7665-4A7D-BD50-D49FB902B8FD}">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b="1" dirty="0" smtClean="0"/>
            <a:t>İSG Kurul Üyeleri</a:t>
          </a:r>
          <a:endParaRPr lang="tr-TR" b="1" dirty="0"/>
        </a:p>
      </dgm:t>
    </dgm:pt>
    <dgm:pt modelId="{F6936766-A489-4AA7-97DC-2D93639ACB4B}" type="parTrans" cxnId="{6ED42448-43C5-4887-BABB-191CCF7B6E03}">
      <dgm:prSet/>
      <dgm:spPr/>
      <dgm:t>
        <a:bodyPr/>
        <a:lstStyle/>
        <a:p>
          <a:endParaRPr lang="tr-TR"/>
        </a:p>
      </dgm:t>
    </dgm:pt>
    <dgm:pt modelId="{664E9DEF-16E4-412F-B658-D4AD28D0C9D9}" type="sibTrans" cxnId="{6ED42448-43C5-4887-BABB-191CCF7B6E03}">
      <dgm:prSet/>
      <dgm:spPr/>
      <dgm:t>
        <a:bodyPr/>
        <a:lstStyle/>
        <a:p>
          <a:endParaRPr lang="tr-TR"/>
        </a:p>
      </dgm:t>
    </dgm:pt>
    <dgm:pt modelId="{D713E08E-BD6F-4E3B-B7A0-19D70EE2738A}">
      <dgm:prSet phldrT="[Metin]" custT="1">
        <dgm:style>
          <a:lnRef idx="1">
            <a:schemeClr val="accent6"/>
          </a:lnRef>
          <a:fillRef idx="3">
            <a:schemeClr val="accent6"/>
          </a:fillRef>
          <a:effectRef idx="2">
            <a:schemeClr val="accent6"/>
          </a:effectRef>
          <a:fontRef idx="minor">
            <a:schemeClr val="lt1"/>
          </a:fontRef>
        </dgm:style>
      </dgm:prSet>
      <dgm:spPr/>
      <dgm:t>
        <a:bodyPr/>
        <a:lstStyle/>
        <a:p>
          <a:r>
            <a:rPr lang="tr-TR" sz="1800" b="1" dirty="0" smtClean="0"/>
            <a:t>İşveren veya Vekili</a:t>
          </a:r>
          <a:endParaRPr lang="tr-TR" sz="1800" b="1" dirty="0"/>
        </a:p>
      </dgm:t>
    </dgm:pt>
    <dgm:pt modelId="{797E67FC-9CDE-4C57-950A-06A09328AEEB}" type="parTrans" cxnId="{0BEEB23C-7232-4877-ADC0-1D4ACCCAD456}">
      <dgm:prSet/>
      <dgm:spPr/>
      <dgm:t>
        <a:bodyPr/>
        <a:lstStyle/>
        <a:p>
          <a:endParaRPr lang="tr-TR"/>
        </a:p>
      </dgm:t>
    </dgm:pt>
    <dgm:pt modelId="{9BA62323-A7CF-4800-BAFB-09CAC51B6A93}" type="sibTrans" cxnId="{0BEEB23C-7232-4877-ADC0-1D4ACCCAD456}">
      <dgm:prSet/>
      <dgm:spPr/>
      <dgm:t>
        <a:bodyPr/>
        <a:lstStyle/>
        <a:p>
          <a:endParaRPr lang="tr-TR"/>
        </a:p>
      </dgm:t>
    </dgm:pt>
    <dgm:pt modelId="{EED5051F-CB9A-4D47-B7AD-B871C90648F3}">
      <dgm:prSet phldrT="[Metin]">
        <dgm:style>
          <a:lnRef idx="1">
            <a:schemeClr val="accent2"/>
          </a:lnRef>
          <a:fillRef idx="3">
            <a:schemeClr val="accent2"/>
          </a:fillRef>
          <a:effectRef idx="2">
            <a:schemeClr val="accent2"/>
          </a:effectRef>
          <a:fontRef idx="minor">
            <a:schemeClr val="lt1"/>
          </a:fontRef>
        </dgm:style>
      </dgm:prSet>
      <dgm:spPr/>
      <dgm:t>
        <a:bodyPr/>
        <a:lstStyle/>
        <a:p>
          <a:r>
            <a:rPr lang="tr-TR" b="1" dirty="0" smtClean="0"/>
            <a:t>Sivil Savunma Uzmanı</a:t>
          </a:r>
          <a:endParaRPr lang="tr-TR" b="1" dirty="0"/>
        </a:p>
      </dgm:t>
    </dgm:pt>
    <dgm:pt modelId="{70D47920-99E4-4363-A2F3-6DDAF950BBA7}" type="parTrans" cxnId="{99FD4183-43D7-47A0-B20F-3653F50B2544}">
      <dgm:prSet/>
      <dgm:spPr/>
      <dgm:t>
        <a:bodyPr/>
        <a:lstStyle/>
        <a:p>
          <a:endParaRPr lang="tr-TR"/>
        </a:p>
      </dgm:t>
    </dgm:pt>
    <dgm:pt modelId="{D6F1873C-823C-402C-A330-FB21E911B818}" type="sibTrans" cxnId="{99FD4183-43D7-47A0-B20F-3653F50B2544}">
      <dgm:prSet/>
      <dgm:spPr/>
      <dgm:t>
        <a:bodyPr/>
        <a:lstStyle/>
        <a:p>
          <a:endParaRPr lang="tr-TR"/>
        </a:p>
      </dgm:t>
    </dgm:pt>
    <dgm:pt modelId="{F15B5D38-88BE-4A77-B3C0-E13D399F6CCB}">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smtClean="0"/>
            <a:t>Çalışan Temsilcisi</a:t>
          </a:r>
          <a:endParaRPr lang="tr-TR" b="1" dirty="0"/>
        </a:p>
      </dgm:t>
    </dgm:pt>
    <dgm:pt modelId="{BB4478F3-4224-40E6-BBC5-1AC3A3908CED}" type="parTrans" cxnId="{0A040AA3-6520-435C-919B-2D659E4E5779}">
      <dgm:prSet/>
      <dgm:spPr/>
      <dgm:t>
        <a:bodyPr/>
        <a:lstStyle/>
        <a:p>
          <a:endParaRPr lang="tr-TR"/>
        </a:p>
      </dgm:t>
    </dgm:pt>
    <dgm:pt modelId="{BAFB31F1-0736-4F98-83F6-5DA3D4E67260}" type="sibTrans" cxnId="{0A040AA3-6520-435C-919B-2D659E4E5779}">
      <dgm:prSet/>
      <dgm:spPr/>
      <dgm:t>
        <a:bodyPr/>
        <a:lstStyle/>
        <a:p>
          <a:endParaRPr lang="tr-TR"/>
        </a:p>
      </dgm:t>
    </dgm:pt>
    <dgm:pt modelId="{5CE8DC3F-B1CA-4B22-9585-9D608ACFD3EB}">
      <dgm:prSet phldrT="[Metin]">
        <dgm:style>
          <a:lnRef idx="1">
            <a:schemeClr val="accent5"/>
          </a:lnRef>
          <a:fillRef idx="3">
            <a:schemeClr val="accent5"/>
          </a:fillRef>
          <a:effectRef idx="2">
            <a:schemeClr val="accent5"/>
          </a:effectRef>
          <a:fontRef idx="minor">
            <a:schemeClr val="lt1"/>
          </a:fontRef>
        </dgm:style>
      </dgm:prSet>
      <dgm:spPr/>
      <dgm:t>
        <a:bodyPr/>
        <a:lstStyle/>
        <a:p>
          <a:r>
            <a:rPr lang="tr-TR" b="1" dirty="0" smtClean="0"/>
            <a:t>Çalışan</a:t>
          </a:r>
          <a:endParaRPr lang="tr-TR" b="1" dirty="0"/>
        </a:p>
      </dgm:t>
    </dgm:pt>
    <dgm:pt modelId="{D371E57E-4A05-4990-A6B1-EC157D5F240D}" type="parTrans" cxnId="{4F750881-00CE-474B-9723-2ED4269CEE4D}">
      <dgm:prSet/>
      <dgm:spPr/>
      <dgm:t>
        <a:bodyPr/>
        <a:lstStyle/>
        <a:p>
          <a:endParaRPr lang="tr-TR"/>
        </a:p>
      </dgm:t>
    </dgm:pt>
    <dgm:pt modelId="{D79CA40E-EA25-4424-9507-EFF8420ED81B}" type="sibTrans" cxnId="{4F750881-00CE-474B-9723-2ED4269CEE4D}">
      <dgm:prSet/>
      <dgm:spPr/>
      <dgm:t>
        <a:bodyPr/>
        <a:lstStyle/>
        <a:p>
          <a:endParaRPr lang="tr-TR"/>
        </a:p>
      </dgm:t>
    </dgm:pt>
    <dgm:pt modelId="{ADE3FAAC-6565-4871-9589-DB5A76F52BF8}">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İSG Uzmanı</a:t>
          </a:r>
          <a:endParaRPr lang="tr-TR" sz="1800" b="1" dirty="0"/>
        </a:p>
      </dgm:t>
    </dgm:pt>
    <dgm:pt modelId="{7C212641-DA93-4118-AB99-1361D3A2403D}" type="parTrans" cxnId="{84E2672D-F505-423D-9B21-B6B2073B56B3}">
      <dgm:prSet/>
      <dgm:spPr/>
      <dgm:t>
        <a:bodyPr/>
        <a:lstStyle/>
        <a:p>
          <a:endParaRPr lang="tr-TR"/>
        </a:p>
      </dgm:t>
    </dgm:pt>
    <dgm:pt modelId="{F21A0B29-BE10-49CA-894B-C0E5F7C5B018}" type="sibTrans" cxnId="{84E2672D-F505-423D-9B21-B6B2073B56B3}">
      <dgm:prSet/>
      <dgm:spPr/>
      <dgm:t>
        <a:bodyPr/>
        <a:lstStyle/>
        <a:p>
          <a:endParaRPr lang="tr-TR"/>
        </a:p>
      </dgm:t>
    </dgm:pt>
    <dgm:pt modelId="{CC664795-5806-4ECD-B2E5-DF3E12E0EED6}">
      <dgm:prSet custT="1">
        <dgm:style>
          <a:lnRef idx="1">
            <a:schemeClr val="accent3"/>
          </a:lnRef>
          <a:fillRef idx="3">
            <a:schemeClr val="accent3"/>
          </a:fillRef>
          <a:effectRef idx="2">
            <a:schemeClr val="accent3"/>
          </a:effectRef>
          <a:fontRef idx="minor">
            <a:schemeClr val="lt1"/>
          </a:fontRef>
        </dgm:style>
      </dgm:prSet>
      <dgm:spPr/>
      <dgm:t>
        <a:bodyPr/>
        <a:lstStyle/>
        <a:p>
          <a:r>
            <a:rPr lang="tr-TR" sz="1600" b="1" dirty="0" smtClean="0"/>
            <a:t>İnsan Kaynakları Sorumlusu</a:t>
          </a:r>
          <a:endParaRPr lang="tr-TR" sz="1600" b="1" dirty="0"/>
        </a:p>
      </dgm:t>
    </dgm:pt>
    <dgm:pt modelId="{9FC331FC-6644-4D6D-8AA2-EB25E2EB6397}" type="parTrans" cxnId="{F2C11A02-A53C-43B9-A215-E9DCCCCD26E7}">
      <dgm:prSet/>
      <dgm:spPr/>
      <dgm:t>
        <a:bodyPr/>
        <a:lstStyle/>
        <a:p>
          <a:endParaRPr lang="tr-TR"/>
        </a:p>
      </dgm:t>
    </dgm:pt>
    <dgm:pt modelId="{2BC6657C-9811-4A2F-A50E-05F7DBD4DC5C}" type="sibTrans" cxnId="{F2C11A02-A53C-43B9-A215-E9DCCCCD26E7}">
      <dgm:prSet/>
      <dgm:spPr/>
      <dgm:t>
        <a:bodyPr/>
        <a:lstStyle/>
        <a:p>
          <a:endParaRPr lang="tr-TR"/>
        </a:p>
      </dgm:t>
    </dgm:pt>
    <dgm:pt modelId="{A2C53714-1F84-4A8B-9CFA-99F113D6A660}">
      <dgm:prSet custT="1">
        <dgm:style>
          <a:lnRef idx="1">
            <a:schemeClr val="dk1"/>
          </a:lnRef>
          <a:fillRef idx="2">
            <a:schemeClr val="dk1"/>
          </a:fillRef>
          <a:effectRef idx="1">
            <a:schemeClr val="dk1"/>
          </a:effectRef>
          <a:fontRef idx="minor">
            <a:schemeClr val="dk1"/>
          </a:fontRef>
        </dgm:style>
      </dgm:prSet>
      <dgm:spPr/>
      <dgm:t>
        <a:bodyPr/>
        <a:lstStyle/>
        <a:p>
          <a:r>
            <a:rPr lang="tr-TR" sz="1800" b="1" dirty="0" smtClean="0"/>
            <a:t>İşyeri Hekimi</a:t>
          </a:r>
          <a:endParaRPr lang="tr-TR" sz="1800" b="1" dirty="0"/>
        </a:p>
      </dgm:t>
    </dgm:pt>
    <dgm:pt modelId="{35C59479-DBE8-47B7-AC33-E5837BC86C87}" type="parTrans" cxnId="{BD6A29C6-370E-4E88-9E8C-44B455AFEC05}">
      <dgm:prSet/>
      <dgm:spPr/>
      <dgm:t>
        <a:bodyPr/>
        <a:lstStyle/>
        <a:p>
          <a:endParaRPr lang="tr-TR"/>
        </a:p>
      </dgm:t>
    </dgm:pt>
    <dgm:pt modelId="{0D393E36-78E7-4068-B174-0BE810DE8F98}" type="sibTrans" cxnId="{BD6A29C6-370E-4E88-9E8C-44B455AFEC05}">
      <dgm:prSet/>
      <dgm:spPr/>
      <dgm:t>
        <a:bodyPr/>
        <a:lstStyle/>
        <a:p>
          <a:endParaRPr lang="tr-TR"/>
        </a:p>
      </dgm:t>
    </dgm:pt>
    <dgm:pt modelId="{AABD3243-A43D-480B-A440-69A36D00E2E4}">
      <dgm:prSet/>
      <dgm:spPr/>
      <dgm:t>
        <a:bodyPr/>
        <a:lstStyle/>
        <a:p>
          <a:endParaRPr lang="tr-TR" dirty="0"/>
        </a:p>
      </dgm:t>
    </dgm:pt>
    <dgm:pt modelId="{625FA8AC-5C1F-4DC3-A216-3B191762FF79}" type="parTrans" cxnId="{E6C3FA2B-D576-483B-82E7-A16FB705F865}">
      <dgm:prSet/>
      <dgm:spPr/>
      <dgm:t>
        <a:bodyPr/>
        <a:lstStyle/>
        <a:p>
          <a:endParaRPr lang="tr-TR"/>
        </a:p>
      </dgm:t>
    </dgm:pt>
    <dgm:pt modelId="{9AD84B27-D472-4B1C-9B6D-1CDA2A32DA74}" type="sibTrans" cxnId="{E6C3FA2B-D576-483B-82E7-A16FB705F865}">
      <dgm:prSet/>
      <dgm:spPr/>
      <dgm:t>
        <a:bodyPr/>
        <a:lstStyle/>
        <a:p>
          <a:endParaRPr lang="tr-TR"/>
        </a:p>
      </dgm:t>
    </dgm:pt>
    <dgm:pt modelId="{0809B918-B9BA-41B9-B593-46D5A6D6250C}" type="pres">
      <dgm:prSet presAssocID="{E2070A5A-74EF-40C8-8A73-E547DAEB0F5C}" presName="Name0" presStyleCnt="0">
        <dgm:presLayoutVars>
          <dgm:chMax val="1"/>
          <dgm:dir/>
          <dgm:animLvl val="ctr"/>
          <dgm:resizeHandles val="exact"/>
        </dgm:presLayoutVars>
      </dgm:prSet>
      <dgm:spPr/>
      <dgm:t>
        <a:bodyPr/>
        <a:lstStyle/>
        <a:p>
          <a:endParaRPr lang="tr-TR"/>
        </a:p>
      </dgm:t>
    </dgm:pt>
    <dgm:pt modelId="{D765F7BF-320E-4CDD-8145-54D326D5C7CB}" type="pres">
      <dgm:prSet presAssocID="{B3C6BD20-7665-4A7D-BD50-D49FB902B8FD}" presName="centerShape" presStyleLbl="node0" presStyleIdx="0" presStyleCnt="1"/>
      <dgm:spPr/>
      <dgm:t>
        <a:bodyPr/>
        <a:lstStyle/>
        <a:p>
          <a:endParaRPr lang="tr-TR"/>
        </a:p>
      </dgm:t>
    </dgm:pt>
    <dgm:pt modelId="{0649FF62-FAA0-4C1B-8120-9C0AC592AC69}" type="pres">
      <dgm:prSet presAssocID="{D713E08E-BD6F-4E3B-B7A0-19D70EE2738A}" presName="node" presStyleLbl="node1" presStyleIdx="0" presStyleCnt="7">
        <dgm:presLayoutVars>
          <dgm:bulletEnabled val="1"/>
        </dgm:presLayoutVars>
      </dgm:prSet>
      <dgm:spPr/>
      <dgm:t>
        <a:bodyPr/>
        <a:lstStyle/>
        <a:p>
          <a:endParaRPr lang="tr-TR"/>
        </a:p>
      </dgm:t>
    </dgm:pt>
    <dgm:pt modelId="{F48705E0-479F-4352-80F4-52159972E6D0}" type="pres">
      <dgm:prSet presAssocID="{D713E08E-BD6F-4E3B-B7A0-19D70EE2738A}" presName="dummy" presStyleCnt="0"/>
      <dgm:spPr/>
    </dgm:pt>
    <dgm:pt modelId="{80B5220E-0248-4BD3-93F5-F8A37591F2B5}" type="pres">
      <dgm:prSet presAssocID="{9BA62323-A7CF-4800-BAFB-09CAC51B6A93}" presName="sibTrans" presStyleLbl="sibTrans2D1" presStyleIdx="0" presStyleCnt="7"/>
      <dgm:spPr/>
      <dgm:t>
        <a:bodyPr/>
        <a:lstStyle/>
        <a:p>
          <a:endParaRPr lang="tr-TR"/>
        </a:p>
      </dgm:t>
    </dgm:pt>
    <dgm:pt modelId="{FE92BF93-AE10-4FBE-80D9-A13845EC538D}" type="pres">
      <dgm:prSet presAssocID="{ADE3FAAC-6565-4871-9589-DB5A76F52BF8}" presName="node" presStyleLbl="node1" presStyleIdx="1" presStyleCnt="7">
        <dgm:presLayoutVars>
          <dgm:bulletEnabled val="1"/>
        </dgm:presLayoutVars>
      </dgm:prSet>
      <dgm:spPr/>
      <dgm:t>
        <a:bodyPr/>
        <a:lstStyle/>
        <a:p>
          <a:endParaRPr lang="tr-TR"/>
        </a:p>
      </dgm:t>
    </dgm:pt>
    <dgm:pt modelId="{29EC5AA2-4469-4FD3-B7E9-22EE9CBFC496}" type="pres">
      <dgm:prSet presAssocID="{ADE3FAAC-6565-4871-9589-DB5A76F52BF8}" presName="dummy" presStyleCnt="0"/>
      <dgm:spPr/>
    </dgm:pt>
    <dgm:pt modelId="{D33DFA86-B4AD-47D3-935E-B2992B4DD777}" type="pres">
      <dgm:prSet presAssocID="{F21A0B29-BE10-49CA-894B-C0E5F7C5B018}" presName="sibTrans" presStyleLbl="sibTrans2D1" presStyleIdx="1" presStyleCnt="7"/>
      <dgm:spPr/>
      <dgm:t>
        <a:bodyPr/>
        <a:lstStyle/>
        <a:p>
          <a:endParaRPr lang="tr-TR"/>
        </a:p>
      </dgm:t>
    </dgm:pt>
    <dgm:pt modelId="{DA9FDFED-B657-4969-B9E1-CBB1EA730C18}" type="pres">
      <dgm:prSet presAssocID="{A2C53714-1F84-4A8B-9CFA-99F113D6A660}" presName="node" presStyleLbl="node1" presStyleIdx="2" presStyleCnt="7">
        <dgm:presLayoutVars>
          <dgm:bulletEnabled val="1"/>
        </dgm:presLayoutVars>
      </dgm:prSet>
      <dgm:spPr/>
      <dgm:t>
        <a:bodyPr/>
        <a:lstStyle/>
        <a:p>
          <a:endParaRPr lang="tr-TR"/>
        </a:p>
      </dgm:t>
    </dgm:pt>
    <dgm:pt modelId="{28DBA596-FC5B-4407-849E-77CA174FAC95}" type="pres">
      <dgm:prSet presAssocID="{A2C53714-1F84-4A8B-9CFA-99F113D6A660}" presName="dummy" presStyleCnt="0"/>
      <dgm:spPr/>
    </dgm:pt>
    <dgm:pt modelId="{8A5DBC0D-320D-435E-8BF7-4587271681D6}" type="pres">
      <dgm:prSet presAssocID="{0D393E36-78E7-4068-B174-0BE810DE8F98}" presName="sibTrans" presStyleLbl="sibTrans2D1" presStyleIdx="2" presStyleCnt="7"/>
      <dgm:spPr/>
      <dgm:t>
        <a:bodyPr/>
        <a:lstStyle/>
        <a:p>
          <a:endParaRPr lang="tr-TR"/>
        </a:p>
      </dgm:t>
    </dgm:pt>
    <dgm:pt modelId="{221339FC-B5C2-4F0F-960E-747F53AD92E3}" type="pres">
      <dgm:prSet presAssocID="{CC664795-5806-4ECD-B2E5-DF3E12E0EED6}" presName="node" presStyleLbl="node1" presStyleIdx="3" presStyleCnt="7">
        <dgm:presLayoutVars>
          <dgm:bulletEnabled val="1"/>
        </dgm:presLayoutVars>
      </dgm:prSet>
      <dgm:spPr/>
      <dgm:t>
        <a:bodyPr/>
        <a:lstStyle/>
        <a:p>
          <a:endParaRPr lang="tr-TR"/>
        </a:p>
      </dgm:t>
    </dgm:pt>
    <dgm:pt modelId="{0F9E3D66-9B19-4D9B-A2B4-53593406C913}" type="pres">
      <dgm:prSet presAssocID="{CC664795-5806-4ECD-B2E5-DF3E12E0EED6}" presName="dummy" presStyleCnt="0"/>
      <dgm:spPr/>
    </dgm:pt>
    <dgm:pt modelId="{934CC233-87EA-41AF-A34E-39F421D77927}" type="pres">
      <dgm:prSet presAssocID="{2BC6657C-9811-4A2F-A50E-05F7DBD4DC5C}" presName="sibTrans" presStyleLbl="sibTrans2D1" presStyleIdx="3" presStyleCnt="7"/>
      <dgm:spPr/>
      <dgm:t>
        <a:bodyPr/>
        <a:lstStyle/>
        <a:p>
          <a:endParaRPr lang="tr-TR"/>
        </a:p>
      </dgm:t>
    </dgm:pt>
    <dgm:pt modelId="{8F729B4E-9B0E-48C0-88B5-AA51A55A112F}" type="pres">
      <dgm:prSet presAssocID="{EED5051F-CB9A-4D47-B7AD-B871C90648F3}" presName="node" presStyleLbl="node1" presStyleIdx="4" presStyleCnt="7">
        <dgm:presLayoutVars>
          <dgm:bulletEnabled val="1"/>
        </dgm:presLayoutVars>
      </dgm:prSet>
      <dgm:spPr/>
      <dgm:t>
        <a:bodyPr/>
        <a:lstStyle/>
        <a:p>
          <a:endParaRPr lang="tr-TR"/>
        </a:p>
      </dgm:t>
    </dgm:pt>
    <dgm:pt modelId="{30343D57-FC24-4EEC-A0AE-4CD7AF6B573D}" type="pres">
      <dgm:prSet presAssocID="{EED5051F-CB9A-4D47-B7AD-B871C90648F3}" presName="dummy" presStyleCnt="0"/>
      <dgm:spPr/>
    </dgm:pt>
    <dgm:pt modelId="{592A31BF-A647-4AAD-84CB-7017538374E5}" type="pres">
      <dgm:prSet presAssocID="{D6F1873C-823C-402C-A330-FB21E911B818}" presName="sibTrans" presStyleLbl="sibTrans2D1" presStyleIdx="4" presStyleCnt="7"/>
      <dgm:spPr/>
      <dgm:t>
        <a:bodyPr/>
        <a:lstStyle/>
        <a:p>
          <a:endParaRPr lang="tr-TR"/>
        </a:p>
      </dgm:t>
    </dgm:pt>
    <dgm:pt modelId="{C446A9F5-01CD-41F0-BC44-44B751D904E4}" type="pres">
      <dgm:prSet presAssocID="{F15B5D38-88BE-4A77-B3C0-E13D399F6CCB}" presName="node" presStyleLbl="node1" presStyleIdx="5" presStyleCnt="7" custRadScaleRad="91946" custRadScaleInc="-14416">
        <dgm:presLayoutVars>
          <dgm:bulletEnabled val="1"/>
        </dgm:presLayoutVars>
      </dgm:prSet>
      <dgm:spPr/>
      <dgm:t>
        <a:bodyPr/>
        <a:lstStyle/>
        <a:p>
          <a:endParaRPr lang="tr-TR"/>
        </a:p>
      </dgm:t>
    </dgm:pt>
    <dgm:pt modelId="{EE3ABC8F-E848-41AD-93F6-B338BB4FAFDC}" type="pres">
      <dgm:prSet presAssocID="{F15B5D38-88BE-4A77-B3C0-E13D399F6CCB}" presName="dummy" presStyleCnt="0"/>
      <dgm:spPr/>
    </dgm:pt>
    <dgm:pt modelId="{55C31E3D-55B9-4284-84C5-3C71FB08FD53}" type="pres">
      <dgm:prSet presAssocID="{BAFB31F1-0736-4F98-83F6-5DA3D4E67260}" presName="sibTrans" presStyleLbl="sibTrans2D1" presStyleIdx="5" presStyleCnt="7"/>
      <dgm:spPr/>
      <dgm:t>
        <a:bodyPr/>
        <a:lstStyle/>
        <a:p>
          <a:endParaRPr lang="tr-TR"/>
        </a:p>
      </dgm:t>
    </dgm:pt>
    <dgm:pt modelId="{1398B0C3-3863-41D5-B919-24815CCE2E84}" type="pres">
      <dgm:prSet presAssocID="{5CE8DC3F-B1CA-4B22-9585-9D608ACFD3EB}" presName="node" presStyleLbl="node1" presStyleIdx="6" presStyleCnt="7">
        <dgm:presLayoutVars>
          <dgm:bulletEnabled val="1"/>
        </dgm:presLayoutVars>
      </dgm:prSet>
      <dgm:spPr/>
      <dgm:t>
        <a:bodyPr/>
        <a:lstStyle/>
        <a:p>
          <a:endParaRPr lang="tr-TR"/>
        </a:p>
      </dgm:t>
    </dgm:pt>
    <dgm:pt modelId="{C2666A2A-AD84-4FE5-9D2E-A3282CB9FF6E}" type="pres">
      <dgm:prSet presAssocID="{5CE8DC3F-B1CA-4B22-9585-9D608ACFD3EB}" presName="dummy" presStyleCnt="0"/>
      <dgm:spPr/>
    </dgm:pt>
    <dgm:pt modelId="{6A778117-BDA2-4101-9042-ECE44D8D358B}" type="pres">
      <dgm:prSet presAssocID="{D79CA40E-EA25-4424-9507-EFF8420ED81B}" presName="sibTrans" presStyleLbl="sibTrans2D1" presStyleIdx="6" presStyleCnt="7"/>
      <dgm:spPr/>
      <dgm:t>
        <a:bodyPr/>
        <a:lstStyle/>
        <a:p>
          <a:endParaRPr lang="tr-TR"/>
        </a:p>
      </dgm:t>
    </dgm:pt>
  </dgm:ptLst>
  <dgm:cxnLst>
    <dgm:cxn modelId="{10274166-C077-4A2B-AAEB-3404CCA98802}" type="presOf" srcId="{EED5051F-CB9A-4D47-B7AD-B871C90648F3}" destId="{8F729B4E-9B0E-48C0-88B5-AA51A55A112F}" srcOrd="0" destOrd="0" presId="urn:microsoft.com/office/officeart/2005/8/layout/radial6"/>
    <dgm:cxn modelId="{59829FA7-AA1B-436E-ACD6-5164BE6E3B6D}" type="presOf" srcId="{ADE3FAAC-6565-4871-9589-DB5A76F52BF8}" destId="{FE92BF93-AE10-4FBE-80D9-A13845EC538D}" srcOrd="0" destOrd="0" presId="urn:microsoft.com/office/officeart/2005/8/layout/radial6"/>
    <dgm:cxn modelId="{E1463E0D-6526-4EAB-B9AA-0C6A319CA87B}" type="presOf" srcId="{D79CA40E-EA25-4424-9507-EFF8420ED81B}" destId="{6A778117-BDA2-4101-9042-ECE44D8D358B}" srcOrd="0" destOrd="0" presId="urn:microsoft.com/office/officeart/2005/8/layout/radial6"/>
    <dgm:cxn modelId="{99FD4183-43D7-47A0-B20F-3653F50B2544}" srcId="{B3C6BD20-7665-4A7D-BD50-D49FB902B8FD}" destId="{EED5051F-CB9A-4D47-B7AD-B871C90648F3}" srcOrd="4" destOrd="0" parTransId="{70D47920-99E4-4363-A2F3-6DDAF950BBA7}" sibTransId="{D6F1873C-823C-402C-A330-FB21E911B818}"/>
    <dgm:cxn modelId="{D27509A0-D10E-401B-915F-F4DD5BB7FC85}" type="presOf" srcId="{0D393E36-78E7-4068-B174-0BE810DE8F98}" destId="{8A5DBC0D-320D-435E-8BF7-4587271681D6}" srcOrd="0" destOrd="0" presId="urn:microsoft.com/office/officeart/2005/8/layout/radial6"/>
    <dgm:cxn modelId="{5C608A4B-3E28-4B06-8071-9BAFA60FAD57}" type="presOf" srcId="{5CE8DC3F-B1CA-4B22-9585-9D608ACFD3EB}" destId="{1398B0C3-3863-41D5-B919-24815CCE2E84}" srcOrd="0" destOrd="0" presId="urn:microsoft.com/office/officeart/2005/8/layout/radial6"/>
    <dgm:cxn modelId="{4A714470-2115-44BA-8E9E-572BAA44A793}" type="presOf" srcId="{9BA62323-A7CF-4800-BAFB-09CAC51B6A93}" destId="{80B5220E-0248-4BD3-93F5-F8A37591F2B5}" srcOrd="0" destOrd="0" presId="urn:microsoft.com/office/officeart/2005/8/layout/radial6"/>
    <dgm:cxn modelId="{0BEEB23C-7232-4877-ADC0-1D4ACCCAD456}" srcId="{B3C6BD20-7665-4A7D-BD50-D49FB902B8FD}" destId="{D713E08E-BD6F-4E3B-B7A0-19D70EE2738A}" srcOrd="0" destOrd="0" parTransId="{797E67FC-9CDE-4C57-950A-06A09328AEEB}" sibTransId="{9BA62323-A7CF-4800-BAFB-09CAC51B6A93}"/>
    <dgm:cxn modelId="{6ED42448-43C5-4887-BABB-191CCF7B6E03}" srcId="{E2070A5A-74EF-40C8-8A73-E547DAEB0F5C}" destId="{B3C6BD20-7665-4A7D-BD50-D49FB902B8FD}" srcOrd="0" destOrd="0" parTransId="{F6936766-A489-4AA7-97DC-2D93639ACB4B}" sibTransId="{664E9DEF-16E4-412F-B658-D4AD28D0C9D9}"/>
    <dgm:cxn modelId="{1FB78203-F9E7-40B6-9FF5-B711BEF32DA5}" type="presOf" srcId="{CC664795-5806-4ECD-B2E5-DF3E12E0EED6}" destId="{221339FC-B5C2-4F0F-960E-747F53AD92E3}" srcOrd="0" destOrd="0" presId="urn:microsoft.com/office/officeart/2005/8/layout/radial6"/>
    <dgm:cxn modelId="{CFFABC39-A45A-4C77-92D5-A922239CBF7B}" type="presOf" srcId="{D6F1873C-823C-402C-A330-FB21E911B818}" destId="{592A31BF-A647-4AAD-84CB-7017538374E5}" srcOrd="0" destOrd="0" presId="urn:microsoft.com/office/officeart/2005/8/layout/radial6"/>
    <dgm:cxn modelId="{BD6A29C6-370E-4E88-9E8C-44B455AFEC05}" srcId="{B3C6BD20-7665-4A7D-BD50-D49FB902B8FD}" destId="{A2C53714-1F84-4A8B-9CFA-99F113D6A660}" srcOrd="2" destOrd="0" parTransId="{35C59479-DBE8-47B7-AC33-E5837BC86C87}" sibTransId="{0D393E36-78E7-4068-B174-0BE810DE8F98}"/>
    <dgm:cxn modelId="{EA83AF05-9AFA-47E7-ACC5-0461CFB9F850}" type="presOf" srcId="{F15B5D38-88BE-4A77-B3C0-E13D399F6CCB}" destId="{C446A9F5-01CD-41F0-BC44-44B751D904E4}" srcOrd="0" destOrd="0" presId="urn:microsoft.com/office/officeart/2005/8/layout/radial6"/>
    <dgm:cxn modelId="{2985353C-EE70-45DD-A729-69FD48D0FBF6}" type="presOf" srcId="{A2C53714-1F84-4A8B-9CFA-99F113D6A660}" destId="{DA9FDFED-B657-4969-B9E1-CBB1EA730C18}" srcOrd="0" destOrd="0" presId="urn:microsoft.com/office/officeart/2005/8/layout/radial6"/>
    <dgm:cxn modelId="{E6C3FA2B-D576-483B-82E7-A16FB705F865}" srcId="{E2070A5A-74EF-40C8-8A73-E547DAEB0F5C}" destId="{AABD3243-A43D-480B-A440-69A36D00E2E4}" srcOrd="1" destOrd="0" parTransId="{625FA8AC-5C1F-4DC3-A216-3B191762FF79}" sibTransId="{9AD84B27-D472-4B1C-9B6D-1CDA2A32DA74}"/>
    <dgm:cxn modelId="{00A1276E-9EAA-4987-8A16-3491558C7A4B}" type="presOf" srcId="{F21A0B29-BE10-49CA-894B-C0E5F7C5B018}" destId="{D33DFA86-B4AD-47D3-935E-B2992B4DD777}" srcOrd="0" destOrd="0" presId="urn:microsoft.com/office/officeart/2005/8/layout/radial6"/>
    <dgm:cxn modelId="{84E2672D-F505-423D-9B21-B6B2073B56B3}" srcId="{B3C6BD20-7665-4A7D-BD50-D49FB902B8FD}" destId="{ADE3FAAC-6565-4871-9589-DB5A76F52BF8}" srcOrd="1" destOrd="0" parTransId="{7C212641-DA93-4118-AB99-1361D3A2403D}" sibTransId="{F21A0B29-BE10-49CA-894B-C0E5F7C5B018}"/>
    <dgm:cxn modelId="{30ABE491-3473-42DA-B691-A5F5C113B8CA}" type="presOf" srcId="{D713E08E-BD6F-4E3B-B7A0-19D70EE2738A}" destId="{0649FF62-FAA0-4C1B-8120-9C0AC592AC69}" srcOrd="0" destOrd="0" presId="urn:microsoft.com/office/officeart/2005/8/layout/radial6"/>
    <dgm:cxn modelId="{F2C11A02-A53C-43B9-A215-E9DCCCCD26E7}" srcId="{B3C6BD20-7665-4A7D-BD50-D49FB902B8FD}" destId="{CC664795-5806-4ECD-B2E5-DF3E12E0EED6}" srcOrd="3" destOrd="0" parTransId="{9FC331FC-6644-4D6D-8AA2-EB25E2EB6397}" sibTransId="{2BC6657C-9811-4A2F-A50E-05F7DBD4DC5C}"/>
    <dgm:cxn modelId="{4F750881-00CE-474B-9723-2ED4269CEE4D}" srcId="{B3C6BD20-7665-4A7D-BD50-D49FB902B8FD}" destId="{5CE8DC3F-B1CA-4B22-9585-9D608ACFD3EB}" srcOrd="6" destOrd="0" parTransId="{D371E57E-4A05-4990-A6B1-EC157D5F240D}" sibTransId="{D79CA40E-EA25-4424-9507-EFF8420ED81B}"/>
    <dgm:cxn modelId="{B1DC9C17-BF8B-48C8-99E8-902E7B49DCF3}" type="presOf" srcId="{BAFB31F1-0736-4F98-83F6-5DA3D4E67260}" destId="{55C31E3D-55B9-4284-84C5-3C71FB08FD53}" srcOrd="0" destOrd="0" presId="urn:microsoft.com/office/officeart/2005/8/layout/radial6"/>
    <dgm:cxn modelId="{7F481F08-2D7E-4592-A4B0-2A1031A5BF8B}" type="presOf" srcId="{B3C6BD20-7665-4A7D-BD50-D49FB902B8FD}" destId="{D765F7BF-320E-4CDD-8145-54D326D5C7CB}" srcOrd="0" destOrd="0" presId="urn:microsoft.com/office/officeart/2005/8/layout/radial6"/>
    <dgm:cxn modelId="{0A040AA3-6520-435C-919B-2D659E4E5779}" srcId="{B3C6BD20-7665-4A7D-BD50-D49FB902B8FD}" destId="{F15B5D38-88BE-4A77-B3C0-E13D399F6CCB}" srcOrd="5" destOrd="0" parTransId="{BB4478F3-4224-40E6-BBC5-1AC3A3908CED}" sibTransId="{BAFB31F1-0736-4F98-83F6-5DA3D4E67260}"/>
    <dgm:cxn modelId="{D3848B8E-53C3-4D1F-91A7-2D31050561A3}" type="presOf" srcId="{2BC6657C-9811-4A2F-A50E-05F7DBD4DC5C}" destId="{934CC233-87EA-41AF-A34E-39F421D77927}" srcOrd="0" destOrd="0" presId="urn:microsoft.com/office/officeart/2005/8/layout/radial6"/>
    <dgm:cxn modelId="{5516F125-B73F-4E00-A71C-2EDB08B83A52}" type="presOf" srcId="{E2070A5A-74EF-40C8-8A73-E547DAEB0F5C}" destId="{0809B918-B9BA-41B9-B593-46D5A6D6250C}" srcOrd="0" destOrd="0" presId="urn:microsoft.com/office/officeart/2005/8/layout/radial6"/>
    <dgm:cxn modelId="{C58DB409-FA39-4225-A8A4-595729422F77}" type="presParOf" srcId="{0809B918-B9BA-41B9-B593-46D5A6D6250C}" destId="{D765F7BF-320E-4CDD-8145-54D326D5C7CB}" srcOrd="0" destOrd="0" presId="urn:microsoft.com/office/officeart/2005/8/layout/radial6"/>
    <dgm:cxn modelId="{751151A7-4080-4F1E-BB9B-77CC68459709}" type="presParOf" srcId="{0809B918-B9BA-41B9-B593-46D5A6D6250C}" destId="{0649FF62-FAA0-4C1B-8120-9C0AC592AC69}" srcOrd="1" destOrd="0" presId="urn:microsoft.com/office/officeart/2005/8/layout/radial6"/>
    <dgm:cxn modelId="{554E6FFC-44EF-4D2B-A165-97A074CC6FC2}" type="presParOf" srcId="{0809B918-B9BA-41B9-B593-46D5A6D6250C}" destId="{F48705E0-479F-4352-80F4-52159972E6D0}" srcOrd="2" destOrd="0" presId="urn:microsoft.com/office/officeart/2005/8/layout/radial6"/>
    <dgm:cxn modelId="{523109DA-D0E1-4AF7-B8B0-6CB2EA88F08B}" type="presParOf" srcId="{0809B918-B9BA-41B9-B593-46D5A6D6250C}" destId="{80B5220E-0248-4BD3-93F5-F8A37591F2B5}" srcOrd="3" destOrd="0" presId="urn:microsoft.com/office/officeart/2005/8/layout/radial6"/>
    <dgm:cxn modelId="{CE85C6C6-0E2E-46F0-990A-A9B96EC72DC7}" type="presParOf" srcId="{0809B918-B9BA-41B9-B593-46D5A6D6250C}" destId="{FE92BF93-AE10-4FBE-80D9-A13845EC538D}" srcOrd="4" destOrd="0" presId="urn:microsoft.com/office/officeart/2005/8/layout/radial6"/>
    <dgm:cxn modelId="{BBC34510-25D0-4434-AB4B-1B4522CA7454}" type="presParOf" srcId="{0809B918-B9BA-41B9-B593-46D5A6D6250C}" destId="{29EC5AA2-4469-4FD3-B7E9-22EE9CBFC496}" srcOrd="5" destOrd="0" presId="urn:microsoft.com/office/officeart/2005/8/layout/radial6"/>
    <dgm:cxn modelId="{2BBFD487-F21E-43F3-9A74-B0F8DE53FFEC}" type="presParOf" srcId="{0809B918-B9BA-41B9-B593-46D5A6D6250C}" destId="{D33DFA86-B4AD-47D3-935E-B2992B4DD777}" srcOrd="6" destOrd="0" presId="urn:microsoft.com/office/officeart/2005/8/layout/radial6"/>
    <dgm:cxn modelId="{0A1F1E90-0124-4D2D-A2EB-BA8E7AC6FE4D}" type="presParOf" srcId="{0809B918-B9BA-41B9-B593-46D5A6D6250C}" destId="{DA9FDFED-B657-4969-B9E1-CBB1EA730C18}" srcOrd="7" destOrd="0" presId="urn:microsoft.com/office/officeart/2005/8/layout/radial6"/>
    <dgm:cxn modelId="{2696C40B-A62A-4CAF-AFB6-6232816E1ECF}" type="presParOf" srcId="{0809B918-B9BA-41B9-B593-46D5A6D6250C}" destId="{28DBA596-FC5B-4407-849E-77CA174FAC95}" srcOrd="8" destOrd="0" presId="urn:microsoft.com/office/officeart/2005/8/layout/radial6"/>
    <dgm:cxn modelId="{81452D22-0624-4025-A332-DDF0DAC4B8CB}" type="presParOf" srcId="{0809B918-B9BA-41B9-B593-46D5A6D6250C}" destId="{8A5DBC0D-320D-435E-8BF7-4587271681D6}" srcOrd="9" destOrd="0" presId="urn:microsoft.com/office/officeart/2005/8/layout/radial6"/>
    <dgm:cxn modelId="{5EEB540B-B4C3-4FB1-9E1B-E1D42E64781A}" type="presParOf" srcId="{0809B918-B9BA-41B9-B593-46D5A6D6250C}" destId="{221339FC-B5C2-4F0F-960E-747F53AD92E3}" srcOrd="10" destOrd="0" presId="urn:microsoft.com/office/officeart/2005/8/layout/radial6"/>
    <dgm:cxn modelId="{97B7E99B-90AF-4395-BD18-857A3042BB1D}" type="presParOf" srcId="{0809B918-B9BA-41B9-B593-46D5A6D6250C}" destId="{0F9E3D66-9B19-4D9B-A2B4-53593406C913}" srcOrd="11" destOrd="0" presId="urn:microsoft.com/office/officeart/2005/8/layout/radial6"/>
    <dgm:cxn modelId="{80D98DE7-D3D7-4B11-A81F-D52F3CBCFEA9}" type="presParOf" srcId="{0809B918-B9BA-41B9-B593-46D5A6D6250C}" destId="{934CC233-87EA-41AF-A34E-39F421D77927}" srcOrd="12" destOrd="0" presId="urn:microsoft.com/office/officeart/2005/8/layout/radial6"/>
    <dgm:cxn modelId="{5CABF938-042A-4F7C-99F3-B04330B34703}" type="presParOf" srcId="{0809B918-B9BA-41B9-B593-46D5A6D6250C}" destId="{8F729B4E-9B0E-48C0-88B5-AA51A55A112F}" srcOrd="13" destOrd="0" presId="urn:microsoft.com/office/officeart/2005/8/layout/radial6"/>
    <dgm:cxn modelId="{479441F5-36D9-4FDB-BFD5-AC37DAEBEB34}" type="presParOf" srcId="{0809B918-B9BA-41B9-B593-46D5A6D6250C}" destId="{30343D57-FC24-4EEC-A0AE-4CD7AF6B573D}" srcOrd="14" destOrd="0" presId="urn:microsoft.com/office/officeart/2005/8/layout/radial6"/>
    <dgm:cxn modelId="{7B7B095D-FFDF-4474-9BEB-585A82E12D2B}" type="presParOf" srcId="{0809B918-B9BA-41B9-B593-46D5A6D6250C}" destId="{592A31BF-A647-4AAD-84CB-7017538374E5}" srcOrd="15" destOrd="0" presId="urn:microsoft.com/office/officeart/2005/8/layout/radial6"/>
    <dgm:cxn modelId="{3484E0F0-7E5E-4DEE-A905-969C3853DE27}" type="presParOf" srcId="{0809B918-B9BA-41B9-B593-46D5A6D6250C}" destId="{C446A9F5-01CD-41F0-BC44-44B751D904E4}" srcOrd="16" destOrd="0" presId="urn:microsoft.com/office/officeart/2005/8/layout/radial6"/>
    <dgm:cxn modelId="{5EE2606A-1A5F-4FD8-B988-FB44C4E9E851}" type="presParOf" srcId="{0809B918-B9BA-41B9-B593-46D5A6D6250C}" destId="{EE3ABC8F-E848-41AD-93F6-B338BB4FAFDC}" srcOrd="17" destOrd="0" presId="urn:microsoft.com/office/officeart/2005/8/layout/radial6"/>
    <dgm:cxn modelId="{43D7E739-079A-458E-B2C3-AB93BB18BBE4}" type="presParOf" srcId="{0809B918-B9BA-41B9-B593-46D5A6D6250C}" destId="{55C31E3D-55B9-4284-84C5-3C71FB08FD53}" srcOrd="18" destOrd="0" presId="urn:microsoft.com/office/officeart/2005/8/layout/radial6"/>
    <dgm:cxn modelId="{FCBCDA27-0151-42B1-BF89-8F9E10063D43}" type="presParOf" srcId="{0809B918-B9BA-41B9-B593-46D5A6D6250C}" destId="{1398B0C3-3863-41D5-B919-24815CCE2E84}" srcOrd="19" destOrd="0" presId="urn:microsoft.com/office/officeart/2005/8/layout/radial6"/>
    <dgm:cxn modelId="{89224296-AFB5-48E4-9F17-6CF0F1F0AF6A}" type="presParOf" srcId="{0809B918-B9BA-41B9-B593-46D5A6D6250C}" destId="{C2666A2A-AD84-4FE5-9D2E-A3282CB9FF6E}" srcOrd="20" destOrd="0" presId="urn:microsoft.com/office/officeart/2005/8/layout/radial6"/>
    <dgm:cxn modelId="{7F8F1355-86D6-4DBB-9AC1-F3A4C006A4E1}" type="presParOf" srcId="{0809B918-B9BA-41B9-B593-46D5A6D6250C}" destId="{6A778117-BDA2-4101-9042-ECE44D8D358B}"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614E1-DE6C-40F9-9328-862318422A6B}"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tr-TR"/>
        </a:p>
      </dgm:t>
    </dgm:pt>
    <dgm:pt modelId="{E1764B38-D4E4-4240-B998-70C3DA44893C}">
      <dgm:prSet>
        <dgm:style>
          <a:lnRef idx="3">
            <a:schemeClr val="lt1"/>
          </a:lnRef>
          <a:fillRef idx="1">
            <a:schemeClr val="accent5"/>
          </a:fillRef>
          <a:effectRef idx="1">
            <a:schemeClr val="accent5"/>
          </a:effectRef>
          <a:fontRef idx="minor">
            <a:schemeClr val="lt1"/>
          </a:fontRef>
        </dgm:style>
      </dgm:prSet>
      <dgm:spPr/>
      <dgm:t>
        <a:bodyPr/>
        <a:lstStyle/>
        <a:p>
          <a:pPr rtl="0"/>
          <a:r>
            <a:rPr lang="tr-TR" dirty="0" smtClean="0"/>
            <a:t>Çalışma ortamlarımızın güvenliği, öğrencilerimizin de güvenliğidir!..........</a:t>
          </a:r>
          <a:endParaRPr lang="tr-TR" dirty="0"/>
        </a:p>
      </dgm:t>
    </dgm:pt>
    <dgm:pt modelId="{F3753751-6FEB-4439-9604-B7F1F712572D}" type="parTrans" cxnId="{613EA7FF-67D3-4014-A388-FEDC08CCD07B}">
      <dgm:prSet/>
      <dgm:spPr/>
      <dgm:t>
        <a:bodyPr/>
        <a:lstStyle/>
        <a:p>
          <a:endParaRPr lang="tr-TR"/>
        </a:p>
      </dgm:t>
    </dgm:pt>
    <dgm:pt modelId="{51D6F8C8-3151-45FE-B609-01D339FC92A0}" type="sibTrans" cxnId="{613EA7FF-67D3-4014-A388-FEDC08CCD07B}">
      <dgm:prSet/>
      <dgm:spPr/>
      <dgm:t>
        <a:bodyPr/>
        <a:lstStyle/>
        <a:p>
          <a:endParaRPr lang="tr-TR"/>
        </a:p>
      </dgm:t>
    </dgm:pt>
    <dgm:pt modelId="{F4D2880C-8597-4BEB-8F98-4CAFD39FC402}" type="pres">
      <dgm:prSet presAssocID="{F33614E1-DE6C-40F9-9328-862318422A6B}" presName="linear" presStyleCnt="0">
        <dgm:presLayoutVars>
          <dgm:animLvl val="lvl"/>
          <dgm:resizeHandles val="exact"/>
        </dgm:presLayoutVars>
      </dgm:prSet>
      <dgm:spPr/>
      <dgm:t>
        <a:bodyPr/>
        <a:lstStyle/>
        <a:p>
          <a:endParaRPr lang="tr-TR"/>
        </a:p>
      </dgm:t>
    </dgm:pt>
    <dgm:pt modelId="{1378F26C-5178-4BF7-8D5F-DA8152C96BA6}" type="pres">
      <dgm:prSet presAssocID="{E1764B38-D4E4-4240-B998-70C3DA44893C}" presName="parentText" presStyleLbl="node1" presStyleIdx="0" presStyleCnt="1">
        <dgm:presLayoutVars>
          <dgm:chMax val="0"/>
          <dgm:bulletEnabled val="1"/>
        </dgm:presLayoutVars>
      </dgm:prSet>
      <dgm:spPr/>
      <dgm:t>
        <a:bodyPr/>
        <a:lstStyle/>
        <a:p>
          <a:endParaRPr lang="tr-TR"/>
        </a:p>
      </dgm:t>
    </dgm:pt>
  </dgm:ptLst>
  <dgm:cxnLst>
    <dgm:cxn modelId="{91EF2612-BCCB-44E9-A813-4942EE1B57DF}" type="presOf" srcId="{F33614E1-DE6C-40F9-9328-862318422A6B}" destId="{F4D2880C-8597-4BEB-8F98-4CAFD39FC402}" srcOrd="0" destOrd="0" presId="urn:microsoft.com/office/officeart/2005/8/layout/vList2"/>
    <dgm:cxn modelId="{613EA7FF-67D3-4014-A388-FEDC08CCD07B}" srcId="{F33614E1-DE6C-40F9-9328-862318422A6B}" destId="{E1764B38-D4E4-4240-B998-70C3DA44893C}" srcOrd="0" destOrd="0" parTransId="{F3753751-6FEB-4439-9604-B7F1F712572D}" sibTransId="{51D6F8C8-3151-45FE-B609-01D339FC92A0}"/>
    <dgm:cxn modelId="{A735A3D6-C353-406C-AA7E-A8F111D303AF}" type="presOf" srcId="{E1764B38-D4E4-4240-B998-70C3DA44893C}" destId="{1378F26C-5178-4BF7-8D5F-DA8152C96BA6}" srcOrd="0" destOrd="0" presId="urn:microsoft.com/office/officeart/2005/8/layout/vList2"/>
    <dgm:cxn modelId="{DAAC08A6-9D30-4970-A17C-EFB62C0C4065}" type="presParOf" srcId="{F4D2880C-8597-4BEB-8F98-4CAFD39FC402}" destId="{1378F26C-5178-4BF7-8D5F-DA8152C96B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78117-BDA2-4101-9042-ECE44D8D358B}">
      <dsp:nvSpPr>
        <dsp:cNvPr id="0" name=""/>
        <dsp:cNvSpPr/>
      </dsp:nvSpPr>
      <dsp:spPr>
        <a:xfrm>
          <a:off x="2109476" y="621695"/>
          <a:ext cx="4925047" cy="4925047"/>
        </a:xfrm>
        <a:prstGeom prst="blockArc">
          <a:avLst>
            <a:gd name="adj1" fmla="val 13114286"/>
            <a:gd name="adj2" fmla="val 16200000"/>
            <a:gd name="adj3" fmla="val 3902"/>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55C31E3D-55B9-4284-84C5-3C71FB08FD53}">
      <dsp:nvSpPr>
        <dsp:cNvPr id="0" name=""/>
        <dsp:cNvSpPr/>
      </dsp:nvSpPr>
      <dsp:spPr>
        <a:xfrm>
          <a:off x="2251734" y="423547"/>
          <a:ext cx="4925047" cy="4925047"/>
        </a:xfrm>
        <a:prstGeom prst="blockArc">
          <a:avLst>
            <a:gd name="adj1" fmla="val 9661601"/>
            <a:gd name="adj2" fmla="val 12766834"/>
            <a:gd name="adj3" fmla="val 3902"/>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592A31BF-A647-4AAD-84CB-7017538374E5}">
      <dsp:nvSpPr>
        <dsp:cNvPr id="0" name=""/>
        <dsp:cNvSpPr/>
      </dsp:nvSpPr>
      <dsp:spPr>
        <a:xfrm>
          <a:off x="2338522" y="747706"/>
          <a:ext cx="4925047" cy="4925047"/>
        </a:xfrm>
        <a:prstGeom prst="blockArc">
          <a:avLst>
            <a:gd name="adj1" fmla="val 7315252"/>
            <a:gd name="adj2" fmla="val 10139781"/>
            <a:gd name="adj3" fmla="val 3902"/>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934CC233-87EA-41AF-A34E-39F421D77927}">
      <dsp:nvSpPr>
        <dsp:cNvPr id="0" name=""/>
        <dsp:cNvSpPr/>
      </dsp:nvSpPr>
      <dsp:spPr>
        <a:xfrm>
          <a:off x="2109476" y="621695"/>
          <a:ext cx="4925047" cy="4925047"/>
        </a:xfrm>
        <a:prstGeom prst="blockArc">
          <a:avLst>
            <a:gd name="adj1" fmla="val 3857143"/>
            <a:gd name="adj2" fmla="val 6942857"/>
            <a:gd name="adj3" fmla="val 3902"/>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8A5DBC0D-320D-435E-8BF7-4587271681D6}">
      <dsp:nvSpPr>
        <dsp:cNvPr id="0" name=""/>
        <dsp:cNvSpPr/>
      </dsp:nvSpPr>
      <dsp:spPr>
        <a:xfrm>
          <a:off x="2109476" y="621695"/>
          <a:ext cx="4925047" cy="4925047"/>
        </a:xfrm>
        <a:prstGeom prst="blockArc">
          <a:avLst>
            <a:gd name="adj1" fmla="val 771429"/>
            <a:gd name="adj2" fmla="val 3857143"/>
            <a:gd name="adj3" fmla="val 3902"/>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D33DFA86-B4AD-47D3-935E-B2992B4DD777}">
      <dsp:nvSpPr>
        <dsp:cNvPr id="0" name=""/>
        <dsp:cNvSpPr/>
      </dsp:nvSpPr>
      <dsp:spPr>
        <a:xfrm>
          <a:off x="2109476" y="621695"/>
          <a:ext cx="4925047" cy="4925047"/>
        </a:xfrm>
        <a:prstGeom prst="blockArc">
          <a:avLst>
            <a:gd name="adj1" fmla="val 19285714"/>
            <a:gd name="adj2" fmla="val 771429"/>
            <a:gd name="adj3" fmla="val 3902"/>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80B5220E-0248-4BD3-93F5-F8A37591F2B5}">
      <dsp:nvSpPr>
        <dsp:cNvPr id="0" name=""/>
        <dsp:cNvSpPr/>
      </dsp:nvSpPr>
      <dsp:spPr>
        <a:xfrm>
          <a:off x="2109476" y="621695"/>
          <a:ext cx="4925047" cy="4925047"/>
        </a:xfrm>
        <a:prstGeom prst="blockArc">
          <a:avLst>
            <a:gd name="adj1" fmla="val 16200000"/>
            <a:gd name="adj2" fmla="val 19285714"/>
            <a:gd name="adj3" fmla="val 3902"/>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D765F7BF-320E-4CDD-8145-54D326D5C7CB}">
      <dsp:nvSpPr>
        <dsp:cNvPr id="0" name=""/>
        <dsp:cNvSpPr/>
      </dsp:nvSpPr>
      <dsp:spPr>
        <a:xfrm>
          <a:off x="3618755" y="2130975"/>
          <a:ext cx="1906488" cy="1906488"/>
        </a:xfrm>
        <a:prstGeom prst="ellipse">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tr-TR" sz="3000" b="1" kern="1200" dirty="0" smtClean="0"/>
            <a:t>İSG Kurul Üyeleri</a:t>
          </a:r>
          <a:endParaRPr lang="tr-TR" sz="3000" b="1" kern="1200" dirty="0"/>
        </a:p>
      </dsp:txBody>
      <dsp:txXfrm>
        <a:off x="3897954" y="2410174"/>
        <a:ext cx="1348090" cy="1348090"/>
      </dsp:txXfrm>
    </dsp:sp>
    <dsp:sp modelId="{0649FF62-FAA0-4C1B-8120-9C0AC592AC69}">
      <dsp:nvSpPr>
        <dsp:cNvPr id="0" name=""/>
        <dsp:cNvSpPr/>
      </dsp:nvSpPr>
      <dsp:spPr>
        <a:xfrm>
          <a:off x="3904729" y="2468"/>
          <a:ext cx="1334541" cy="1334541"/>
        </a:xfrm>
        <a:prstGeom prst="ellipse">
          <a:avLst/>
        </a:prstGeom>
        <a:gradFill rotWithShape="1">
          <a:gsLst>
            <a:gs pos="0">
              <a:schemeClr val="accent6">
                <a:shade val="60000"/>
              </a:schemeClr>
            </a:gs>
            <a:gs pos="33000">
              <a:schemeClr val="accent6">
                <a:tint val="86500"/>
              </a:schemeClr>
            </a:gs>
            <a:gs pos="46750">
              <a:schemeClr val="accent6">
                <a:tint val="71000"/>
                <a:satMod val="112000"/>
              </a:schemeClr>
            </a:gs>
            <a:gs pos="53000">
              <a:schemeClr val="accent6">
                <a:tint val="71000"/>
                <a:satMod val="112000"/>
              </a:schemeClr>
            </a:gs>
            <a:gs pos="68000">
              <a:schemeClr val="accent6">
                <a:tint val="86000"/>
              </a:schemeClr>
            </a:gs>
            <a:gs pos="100000">
              <a:schemeClr val="accent6">
                <a:shade val="60000"/>
              </a:schemeClr>
            </a:gs>
          </a:gsLst>
          <a:lin ang="8350000" scaled="1"/>
        </a:gradFill>
        <a:ln w="9525" cap="flat" cmpd="sng" algn="ctr">
          <a:solidFill>
            <a:schemeClr val="accent6">
              <a:shade val="48000"/>
              <a:satMod val="110000"/>
            </a:schemeClr>
          </a:solidFill>
          <a:prstDash val="solid"/>
        </a:ln>
        <a:effectLst>
          <a:outerShdw blurRad="190500" dist="228600" dir="2700000" sy="90000" rotWithShape="0">
            <a:srgbClr val="000000">
              <a:alpha val="255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İşveren veya Vekili</a:t>
          </a:r>
          <a:endParaRPr lang="tr-TR" sz="1800" b="1" kern="1200" dirty="0"/>
        </a:p>
      </dsp:txBody>
      <dsp:txXfrm>
        <a:off x="4100168" y="197907"/>
        <a:ext cx="943663" cy="943663"/>
      </dsp:txXfrm>
    </dsp:sp>
    <dsp:sp modelId="{FE92BF93-AE10-4FBE-80D9-A13845EC538D}">
      <dsp:nvSpPr>
        <dsp:cNvPr id="0" name=""/>
        <dsp:cNvSpPr/>
      </dsp:nvSpPr>
      <dsp:spPr>
        <a:xfrm>
          <a:off x="5792445" y="911544"/>
          <a:ext cx="1334541" cy="1334541"/>
        </a:xfrm>
        <a:prstGeom prst="ellipse">
          <a:avLst/>
        </a:prstGeom>
        <a:gradFill rotWithShape="1">
          <a:gsLst>
            <a:gs pos="20000">
              <a:schemeClr val="dk1">
                <a:tint val="9000"/>
              </a:schemeClr>
            </a:gs>
            <a:gs pos="100000">
              <a:schemeClr val="dk1">
                <a:tint val="70000"/>
                <a:satMod val="100000"/>
              </a:schemeClr>
            </a:gs>
          </a:gsLst>
          <a:path path="circle">
            <a:fillToRect l="-15000" t="-15000" r="115000" b="115000"/>
          </a:path>
        </a:gradFill>
        <a:ln w="9525" cap="flat" cmpd="sng" algn="ctr">
          <a:solidFill>
            <a:schemeClr val="dk1">
              <a:shade val="48000"/>
              <a:satMod val="110000"/>
            </a:schemeClr>
          </a:solidFill>
          <a:prstDash val="solid"/>
        </a:ln>
        <a:effectLst>
          <a:outerShdw blurRad="130000" dist="101600" dir="2700000" algn="tl"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İSG Uzmanı</a:t>
          </a:r>
          <a:endParaRPr lang="tr-TR" sz="1800" b="1" kern="1200" dirty="0"/>
        </a:p>
      </dsp:txBody>
      <dsp:txXfrm>
        <a:off x="5987884" y="1106983"/>
        <a:ext cx="943663" cy="943663"/>
      </dsp:txXfrm>
    </dsp:sp>
    <dsp:sp modelId="{DA9FDFED-B657-4969-B9E1-CBB1EA730C18}">
      <dsp:nvSpPr>
        <dsp:cNvPr id="0" name=""/>
        <dsp:cNvSpPr/>
      </dsp:nvSpPr>
      <dsp:spPr>
        <a:xfrm>
          <a:off x="6258673" y="2954220"/>
          <a:ext cx="1334541" cy="1334541"/>
        </a:xfrm>
        <a:prstGeom prst="ellipse">
          <a:avLst/>
        </a:prstGeom>
        <a:gradFill rotWithShape="1">
          <a:gsLst>
            <a:gs pos="20000">
              <a:schemeClr val="dk1">
                <a:tint val="9000"/>
              </a:schemeClr>
            </a:gs>
            <a:gs pos="100000">
              <a:schemeClr val="dk1">
                <a:tint val="70000"/>
                <a:satMod val="100000"/>
              </a:schemeClr>
            </a:gs>
          </a:gsLst>
          <a:path path="circle">
            <a:fillToRect l="-15000" t="-15000" r="115000" b="115000"/>
          </a:path>
        </a:gradFill>
        <a:ln w="9525" cap="flat" cmpd="sng" algn="ctr">
          <a:solidFill>
            <a:schemeClr val="dk1">
              <a:shade val="48000"/>
              <a:satMod val="110000"/>
            </a:schemeClr>
          </a:solidFill>
          <a:prstDash val="solid"/>
        </a:ln>
        <a:effectLst>
          <a:outerShdw blurRad="130000" dist="101600" dir="2700000" algn="tl"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İşyeri Hekimi</a:t>
          </a:r>
          <a:endParaRPr lang="tr-TR" sz="1800" b="1" kern="1200" dirty="0"/>
        </a:p>
      </dsp:txBody>
      <dsp:txXfrm>
        <a:off x="6454112" y="3149659"/>
        <a:ext cx="943663" cy="943663"/>
      </dsp:txXfrm>
    </dsp:sp>
    <dsp:sp modelId="{221339FC-B5C2-4F0F-960E-747F53AD92E3}">
      <dsp:nvSpPr>
        <dsp:cNvPr id="0" name=""/>
        <dsp:cNvSpPr/>
      </dsp:nvSpPr>
      <dsp:spPr>
        <a:xfrm>
          <a:off x="4952332" y="4592319"/>
          <a:ext cx="1334541" cy="1334541"/>
        </a:xfrm>
        <a:prstGeom prst="ellipse">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w="9525" cap="flat" cmpd="sng" algn="ctr">
          <a:solidFill>
            <a:schemeClr val="accent3">
              <a:shade val="48000"/>
              <a:satMod val="110000"/>
            </a:schemeClr>
          </a:solidFill>
          <a:prstDash val="solid"/>
        </a:ln>
        <a:effectLst>
          <a:outerShdw blurRad="190500" dist="228600" dir="2700000" sy="90000" rotWithShape="0">
            <a:srgbClr val="000000">
              <a:alpha val="255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İnsan Kaynakları Sorumlusu</a:t>
          </a:r>
          <a:endParaRPr lang="tr-TR" sz="1600" b="1" kern="1200" dirty="0"/>
        </a:p>
      </dsp:txBody>
      <dsp:txXfrm>
        <a:off x="5147771" y="4787758"/>
        <a:ext cx="943663" cy="943663"/>
      </dsp:txXfrm>
    </dsp:sp>
    <dsp:sp modelId="{8F729B4E-9B0E-48C0-88B5-AA51A55A112F}">
      <dsp:nvSpPr>
        <dsp:cNvPr id="0" name=""/>
        <dsp:cNvSpPr/>
      </dsp:nvSpPr>
      <dsp:spPr>
        <a:xfrm>
          <a:off x="2857125" y="4592319"/>
          <a:ext cx="1334541" cy="1334541"/>
        </a:xfrm>
        <a:prstGeom prst="ellipse">
          <a:avLst/>
        </a:prstGeom>
        <a:gradFill rotWithShape="1">
          <a:gsLst>
            <a:gs pos="0">
              <a:schemeClr val="accent2">
                <a:shade val="60000"/>
              </a:schemeClr>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lin ang="8350000" scaled="1"/>
        </a:gradFill>
        <a:ln w="9525" cap="flat" cmpd="sng" algn="ctr">
          <a:solidFill>
            <a:schemeClr val="accent2">
              <a:shade val="48000"/>
              <a:satMod val="110000"/>
            </a:schemeClr>
          </a:solidFill>
          <a:prstDash val="solid"/>
        </a:ln>
        <a:effectLst>
          <a:outerShdw blurRad="190500" dist="228600" dir="2700000" sy="90000" rotWithShape="0">
            <a:srgbClr val="000000">
              <a:alpha val="255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Sivil Savunma Uzmanı</a:t>
          </a:r>
          <a:endParaRPr lang="tr-TR" sz="1800" b="1" kern="1200" dirty="0"/>
        </a:p>
      </dsp:txBody>
      <dsp:txXfrm>
        <a:off x="3052564" y="4787758"/>
        <a:ext cx="943663" cy="943663"/>
      </dsp:txXfrm>
    </dsp:sp>
    <dsp:sp modelId="{C446A9F5-01CD-41F0-BC44-44B751D904E4}">
      <dsp:nvSpPr>
        <dsp:cNvPr id="0" name=""/>
        <dsp:cNvSpPr/>
      </dsp:nvSpPr>
      <dsp:spPr>
        <a:xfrm>
          <a:off x="1763685" y="3003814"/>
          <a:ext cx="1334541" cy="1334541"/>
        </a:xfrm>
        <a:prstGeom prst="ellipse">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w="9525" cap="flat" cmpd="sng" algn="ctr">
          <a:solidFill>
            <a:schemeClr val="accent4">
              <a:shade val="48000"/>
              <a:satMod val="110000"/>
            </a:schemeClr>
          </a:solidFill>
          <a:prstDash val="solid"/>
        </a:ln>
        <a:effectLst>
          <a:outerShdw blurRad="190500" dist="228600" dir="2700000" sy="90000" rotWithShape="0">
            <a:srgbClr val="000000">
              <a:alpha val="255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Çalışan Temsilcisi</a:t>
          </a:r>
          <a:endParaRPr lang="tr-TR" sz="1800" b="1" kern="1200" dirty="0"/>
        </a:p>
      </dsp:txBody>
      <dsp:txXfrm>
        <a:off x="1959124" y="3199253"/>
        <a:ext cx="943663" cy="943663"/>
      </dsp:txXfrm>
    </dsp:sp>
    <dsp:sp modelId="{1398B0C3-3863-41D5-B919-24815CCE2E84}">
      <dsp:nvSpPr>
        <dsp:cNvPr id="0" name=""/>
        <dsp:cNvSpPr/>
      </dsp:nvSpPr>
      <dsp:spPr>
        <a:xfrm>
          <a:off x="2017012" y="911544"/>
          <a:ext cx="1334541" cy="1334541"/>
        </a:xfrm>
        <a:prstGeom prst="ellipse">
          <a:avLst/>
        </a:prstGeom>
        <a:gradFill rotWithShape="1">
          <a:gsLst>
            <a:gs pos="0">
              <a:schemeClr val="accent5">
                <a:shade val="60000"/>
              </a:schemeClr>
            </a:gs>
            <a:gs pos="33000">
              <a:schemeClr val="accent5">
                <a:tint val="86500"/>
              </a:schemeClr>
            </a:gs>
            <a:gs pos="46750">
              <a:schemeClr val="accent5">
                <a:tint val="71000"/>
                <a:satMod val="112000"/>
              </a:schemeClr>
            </a:gs>
            <a:gs pos="53000">
              <a:schemeClr val="accent5">
                <a:tint val="71000"/>
                <a:satMod val="112000"/>
              </a:schemeClr>
            </a:gs>
            <a:gs pos="68000">
              <a:schemeClr val="accent5">
                <a:tint val="86000"/>
              </a:schemeClr>
            </a:gs>
            <a:gs pos="100000">
              <a:schemeClr val="accent5">
                <a:shade val="60000"/>
              </a:schemeClr>
            </a:gs>
          </a:gsLst>
          <a:lin ang="8350000" scaled="1"/>
        </a:gradFill>
        <a:ln w="9525" cap="flat" cmpd="sng" algn="ctr">
          <a:solidFill>
            <a:schemeClr val="accent5">
              <a:shade val="48000"/>
              <a:satMod val="110000"/>
            </a:schemeClr>
          </a:solidFill>
          <a:prstDash val="solid"/>
        </a:ln>
        <a:effectLst>
          <a:outerShdw blurRad="190500" dist="228600" dir="2700000" sy="90000" rotWithShape="0">
            <a:srgbClr val="000000">
              <a:alpha val="255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Çalışan</a:t>
          </a:r>
          <a:endParaRPr lang="tr-TR" sz="1800" b="1" kern="1200" dirty="0"/>
        </a:p>
      </dsp:txBody>
      <dsp:txXfrm>
        <a:off x="2212451" y="1106983"/>
        <a:ext cx="943663" cy="943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8F26C-5178-4BF7-8D5F-DA8152C96BA6}">
      <dsp:nvSpPr>
        <dsp:cNvPr id="0" name=""/>
        <dsp:cNvSpPr/>
      </dsp:nvSpPr>
      <dsp:spPr>
        <a:xfrm>
          <a:off x="0" y="86196"/>
          <a:ext cx="8229600" cy="4353570"/>
        </a:xfrm>
        <a:prstGeom prst="roundRect">
          <a:avLst/>
        </a:prstGeom>
        <a:solidFill>
          <a:schemeClr val="accent5"/>
        </a:solidFill>
        <a:ln w="38100" cap="flat" cmpd="sng" algn="ctr">
          <a:solidFill>
            <a:schemeClr val="lt1"/>
          </a:solidFill>
          <a:prstDash val="solid"/>
        </a:ln>
        <a:effectLst>
          <a:outerShdw blurRad="130000" dist="101600" dir="2700000" algn="tl" rotWithShape="0">
            <a:srgbClr val="000000">
              <a:alpha val="35000"/>
            </a:srgbClr>
          </a:outerShdw>
        </a:effectLst>
        <a:sp3d extrusionH="50600"/>
      </dsp:spPr>
      <dsp:style>
        <a:lnRef idx="3">
          <a:schemeClr val="lt1"/>
        </a:lnRef>
        <a:fillRef idx="1">
          <a:schemeClr val="accent5"/>
        </a:fillRef>
        <a:effectRef idx="1">
          <a:schemeClr val="accent5"/>
        </a:effectRef>
        <a:fontRef idx="minor">
          <a:schemeClr val="lt1"/>
        </a:fontRef>
      </dsp:style>
      <dsp:txBody>
        <a:bodyPr spcFirstLastPara="0" vert="horz" wrap="square" lIns="232410" tIns="232410" rIns="232410" bIns="232410" numCol="1" spcCol="1270" anchor="ctr" anchorCtr="0">
          <a:noAutofit/>
        </a:bodyPr>
        <a:lstStyle/>
        <a:p>
          <a:pPr lvl="0" algn="l" defTabSz="2711450" rtl="0">
            <a:lnSpc>
              <a:spcPct val="90000"/>
            </a:lnSpc>
            <a:spcBef>
              <a:spcPct val="0"/>
            </a:spcBef>
            <a:spcAft>
              <a:spcPct val="35000"/>
            </a:spcAft>
          </a:pPr>
          <a:r>
            <a:rPr lang="tr-TR" sz="6100" kern="1200" dirty="0" smtClean="0"/>
            <a:t>Çalışma ortamlarımızın güvenliği, öğrencilerimizin de güvenliğidir!..........</a:t>
          </a:r>
          <a:endParaRPr lang="tr-TR" sz="6100" kern="1200" dirty="0"/>
        </a:p>
      </dsp:txBody>
      <dsp:txXfrm>
        <a:off x="212524" y="298720"/>
        <a:ext cx="7804552" cy="39285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EE2F7-EA74-46DB-98DE-4A69082823B5}" type="datetimeFigureOut">
              <a:rPr lang="tr-TR" smtClean="0"/>
              <a:pPr/>
              <a:t>15.12.2015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FDF98-F8B6-4777-A485-183B2D4C1A54}" type="slidenum">
              <a:rPr lang="tr-TR" smtClean="0"/>
              <a:pPr/>
              <a:t>‹#›</a:t>
            </a:fld>
            <a:endParaRPr lang="tr-TR"/>
          </a:p>
        </p:txBody>
      </p:sp>
    </p:spTree>
    <p:extLst>
      <p:ext uri="{BB962C8B-B14F-4D97-AF65-F5344CB8AC3E}">
        <p14:creationId xmlns:p14="http://schemas.microsoft.com/office/powerpoint/2010/main" val="417717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B8FDF98-F8B6-4777-A485-183B2D4C1A54}" type="slidenum">
              <a:rPr lang="tr-TR" smtClean="0"/>
              <a:pPr/>
              <a:t>2</a:t>
            </a:fld>
            <a:endParaRPr lang="tr-TR"/>
          </a:p>
        </p:txBody>
      </p:sp>
    </p:spTree>
    <p:extLst>
      <p:ext uri="{BB962C8B-B14F-4D97-AF65-F5344CB8AC3E}">
        <p14:creationId xmlns:p14="http://schemas.microsoft.com/office/powerpoint/2010/main" val="400942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B8FDF98-F8B6-4777-A485-183B2D4C1A54}" type="slidenum">
              <a:rPr lang="tr-TR" smtClean="0"/>
              <a:pPr/>
              <a:t>3</a:t>
            </a:fld>
            <a:endParaRPr lang="tr-TR"/>
          </a:p>
        </p:txBody>
      </p:sp>
    </p:spTree>
    <p:extLst>
      <p:ext uri="{BB962C8B-B14F-4D97-AF65-F5344CB8AC3E}">
        <p14:creationId xmlns:p14="http://schemas.microsoft.com/office/powerpoint/2010/main" val="287175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9</a:t>
            </a:fld>
            <a:endParaRPr lang="tr-TR"/>
          </a:p>
        </p:txBody>
      </p:sp>
    </p:spTree>
    <p:extLst>
      <p:ext uri="{BB962C8B-B14F-4D97-AF65-F5344CB8AC3E}">
        <p14:creationId xmlns:p14="http://schemas.microsoft.com/office/powerpoint/2010/main" val="21290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16</a:t>
            </a:fld>
            <a:endParaRPr lang="tr-TR"/>
          </a:p>
        </p:txBody>
      </p:sp>
    </p:spTree>
    <p:extLst>
      <p:ext uri="{BB962C8B-B14F-4D97-AF65-F5344CB8AC3E}">
        <p14:creationId xmlns:p14="http://schemas.microsoft.com/office/powerpoint/2010/main" val="3689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21</a:t>
            </a:fld>
            <a:endParaRPr lang="tr-TR"/>
          </a:p>
        </p:txBody>
      </p:sp>
    </p:spTree>
    <p:extLst>
      <p:ext uri="{BB962C8B-B14F-4D97-AF65-F5344CB8AC3E}">
        <p14:creationId xmlns:p14="http://schemas.microsoft.com/office/powerpoint/2010/main" val="359127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27</a:t>
            </a:fld>
            <a:endParaRPr lang="tr-TR"/>
          </a:p>
        </p:txBody>
      </p:sp>
    </p:spTree>
    <p:extLst>
      <p:ext uri="{BB962C8B-B14F-4D97-AF65-F5344CB8AC3E}">
        <p14:creationId xmlns:p14="http://schemas.microsoft.com/office/powerpoint/2010/main" val="411545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a:bodyPr>
          <a:lstStyle/>
          <a:p>
            <a:pPr>
              <a:buFont typeface="Wingdings" pitchFamily="2" charset="2"/>
              <a:buNone/>
              <a:defRPr/>
            </a:pPr>
            <a:endParaRPr lang="tr-TR" dirty="0" smtClean="0"/>
          </a:p>
          <a:p>
            <a:pPr>
              <a:defRPr/>
            </a:pPr>
            <a:endParaRPr lang="tr-TR" dirty="0" smtClean="0"/>
          </a:p>
          <a:p>
            <a:pPr>
              <a:defRPr/>
            </a:pPr>
            <a:endParaRPr lang="tr-TR" dirty="0"/>
          </a:p>
        </p:txBody>
      </p:sp>
      <p:sp>
        <p:nvSpPr>
          <p:cNvPr id="6553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CFEC4-160D-4562-92F1-EFC0F1AFE4D6}" type="slidenum">
              <a:rPr lang="tr-TR" altLang="tr-TR" smtClean="0">
                <a:latin typeface="Arial" pitchFamily="34" charset="0"/>
              </a:rPr>
              <a:pPr/>
              <a:t>44</a:t>
            </a:fld>
            <a:endParaRPr lang="tr-TR" altLang="tr-TR" smtClean="0">
              <a:latin typeface="Arial" pitchFamily="34" charset="0"/>
            </a:endParaRPr>
          </a:p>
        </p:txBody>
      </p:sp>
    </p:spTree>
    <p:extLst>
      <p:ext uri="{BB962C8B-B14F-4D97-AF65-F5344CB8AC3E}">
        <p14:creationId xmlns:p14="http://schemas.microsoft.com/office/powerpoint/2010/main" val="403390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F95529-3DB9-4DF3-8126-5120CA42D592}" type="slidenum">
              <a:rPr lang="tr-TR" smtClean="0"/>
              <a:pPr/>
              <a:t>61</a:t>
            </a:fld>
            <a:endParaRPr lang="tr-TR"/>
          </a:p>
        </p:txBody>
      </p:sp>
    </p:spTree>
    <p:extLst>
      <p:ext uri="{BB962C8B-B14F-4D97-AF65-F5344CB8AC3E}">
        <p14:creationId xmlns:p14="http://schemas.microsoft.com/office/powerpoint/2010/main" val="216261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B8FDF98-F8B6-4777-A485-183B2D4C1A54}" type="slidenum">
              <a:rPr lang="tr-TR" smtClean="0"/>
              <a:pPr/>
              <a:t>67</a:t>
            </a:fld>
            <a:endParaRPr lang="tr-TR"/>
          </a:p>
        </p:txBody>
      </p:sp>
    </p:spTree>
    <p:extLst>
      <p:ext uri="{BB962C8B-B14F-4D97-AF65-F5344CB8AC3E}">
        <p14:creationId xmlns:p14="http://schemas.microsoft.com/office/powerpoint/2010/main" val="158923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6B5FDCE-A196-46AB-A8C7-E6052B9A3724}" type="datetime1">
              <a:rPr lang="tr-TR" smtClean="0"/>
              <a:t>15.12.2015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F403C4-ECEF-46E6-8FB9-6255E1C611D1}" type="datetime1">
              <a:rPr lang="tr-TR" smtClean="0"/>
              <a:t>15.12.2015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49CA938-9BF6-4C53-BED8-B4CAF40A5D9C}" type="datetime1">
              <a:rPr lang="tr-TR" smtClean="0"/>
              <a:t>15.12.2015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fld id="{04B267EE-F2BE-4082-BEFE-36C1D265F302}" type="datetime1">
              <a:rPr lang="tr-TR" smtClean="0"/>
              <a:t>15.12.2015</a:t>
            </a:fld>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4DD59462-D909-4BC0-A31C-4A3FDC543F5B}" type="slidenum">
              <a:rPr lang="tr-TR"/>
              <a:pPr/>
              <a:t>‹#›</a:t>
            </a:fld>
            <a:endParaRPr lang="tr-TR"/>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Espace réservé de la date 3"/>
          <p:cNvSpPr>
            <a:spLocks noGrp="1"/>
          </p:cNvSpPr>
          <p:nvPr>
            <p:ph type="dt" sz="half" idx="10"/>
          </p:nvPr>
        </p:nvSpPr>
        <p:spPr/>
        <p:txBody>
          <a:bodyPr/>
          <a:lstStyle>
            <a:lvl1pPr>
              <a:defRPr/>
            </a:lvl1pPr>
          </a:lstStyle>
          <a:p>
            <a:pPr>
              <a:defRPr/>
            </a:pPr>
            <a:fld id="{3D4333B3-98FD-4CE4-AFAB-1471E61F518E}" type="datetime1">
              <a:rPr lang="tr-TR" smtClean="0"/>
              <a:t>15.12.2015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253A955-BE94-4BB7-81F6-5012BEA867A9}" type="slidenum">
              <a:rPr lang="fr-CA"/>
              <a:pPr>
                <a:defRPr/>
              </a:pPr>
              <a:t>‹#›</a:t>
            </a:fld>
            <a:endParaRPr lang="fr-CA"/>
          </a:p>
        </p:txBody>
      </p:sp>
    </p:spTree>
    <p:extLst>
      <p:ext uri="{BB962C8B-B14F-4D97-AF65-F5344CB8AC3E}">
        <p14:creationId xmlns:p14="http://schemas.microsoft.com/office/powerpoint/2010/main" val="307069063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1F0765B-9D2C-43B7-A0C1-8962B7D069DC}" type="datetime1">
              <a:rPr lang="tr-TR" smtClean="0"/>
              <a:t>15.12.2015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9348AB7-1490-4D46-A48B-EA030A62AF26}" type="datetime1">
              <a:rPr lang="tr-TR" smtClean="0"/>
              <a:t>15.12.2015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41E3D76-B5BC-4EEA-A9A3-8ABC249F4692}" type="datetime1">
              <a:rPr lang="tr-TR" smtClean="0"/>
              <a:t>15.12.2015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FBCB67E-6DB3-4CD2-8515-D9AE083C679B}" type="datetime1">
              <a:rPr lang="tr-TR" smtClean="0"/>
              <a:t>15.12.2015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6EBB1BF-32DC-43BC-9361-29D1EBA317B0}" type="datetime1">
              <a:rPr lang="tr-TR" smtClean="0"/>
              <a:t>15.12.2015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0BD2992-E1B0-4ED3-8E08-108B7A6FA0AC}" type="datetime1">
              <a:rPr lang="tr-TR" smtClean="0"/>
              <a:t>15.12.2015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092A1E2-26FD-407C-9331-B7B48B660135}" type="datetime1">
              <a:rPr lang="tr-TR" smtClean="0"/>
              <a:t>15.12.2015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DF3AF51-6DCA-458D-911F-2C57FA7F81FC}" type="datetime1">
              <a:rPr lang="tr-TR" smtClean="0"/>
              <a:t>15.12.2015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24158A-A7F5-4D35-ADF5-203A0BA6C071}" type="slidenum">
              <a:rPr lang="tr-TR" smtClean="0"/>
              <a:pPr/>
              <a:t>‹#›</a:t>
            </a:fld>
            <a:endParaRPr lang="tr-T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D140-22FC-44CA-87FB-8DE286E26BBB}" type="datetime1">
              <a:rPr lang="tr-TR" smtClean="0"/>
              <a:t>15.12.2015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4158A-A7F5-4D35-ADF5-203A0BA6C07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1" r:id="rId12"/>
    <p:sldLayoutId id="2147483842" r:id="rId13"/>
  </p:sldLayoutIdLst>
  <p:transition>
    <p:wedge/>
  </p:transition>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ulentgungor35@hotmail.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1340769"/>
            <a:ext cx="8640960" cy="2259682"/>
          </a:xfrm>
        </p:spPr>
        <p:style>
          <a:lnRef idx="0">
            <a:schemeClr val="accent5"/>
          </a:lnRef>
          <a:fillRef idx="3">
            <a:schemeClr val="accent5"/>
          </a:fillRef>
          <a:effectRef idx="3">
            <a:schemeClr val="accent5"/>
          </a:effectRef>
          <a:fontRef idx="minor">
            <a:schemeClr val="lt1"/>
          </a:fontRef>
        </p:style>
        <p:txBody>
          <a:bodyPr>
            <a:normAutofit/>
          </a:bodyPr>
          <a:lstStyle/>
          <a:p>
            <a:r>
              <a:rPr lang="tr-TR" dirty="0" smtClean="0"/>
              <a:t>6331 SAYILI İŞ SAĞLIĞI VE GÜVENLİĞİ YASASI</a:t>
            </a:r>
            <a:endParaRPr lang="tr-TR" dirty="0"/>
          </a:p>
        </p:txBody>
      </p:sp>
      <p:sp>
        <p:nvSpPr>
          <p:cNvPr id="3" name="2 Alt Başlık"/>
          <p:cNvSpPr>
            <a:spLocks noGrp="1"/>
          </p:cNvSpPr>
          <p:nvPr>
            <p:ph type="subTitle" idx="1"/>
          </p:nvPr>
        </p:nvSpPr>
        <p:spPr>
          <a:xfrm>
            <a:off x="1371600" y="3886200"/>
            <a:ext cx="6944816" cy="2279104"/>
          </a:xfrm>
        </p:spPr>
        <p:style>
          <a:lnRef idx="1">
            <a:schemeClr val="accent5"/>
          </a:lnRef>
          <a:fillRef idx="2">
            <a:schemeClr val="accent5"/>
          </a:fillRef>
          <a:effectRef idx="1">
            <a:schemeClr val="accent5"/>
          </a:effectRef>
          <a:fontRef idx="minor">
            <a:schemeClr val="dk1"/>
          </a:fontRef>
        </p:style>
        <p:txBody>
          <a:bodyPr>
            <a:normAutofit/>
          </a:bodyPr>
          <a:lstStyle/>
          <a:p>
            <a:r>
              <a:rPr lang="tr-TR" sz="3600" b="1" dirty="0" smtClean="0">
                <a:solidFill>
                  <a:schemeClr val="bg1"/>
                </a:solidFill>
              </a:rPr>
              <a:t>KAMUDA  İŞ SAĞLIĞI </a:t>
            </a:r>
          </a:p>
          <a:p>
            <a:r>
              <a:rPr lang="tr-TR" sz="3600" b="1" dirty="0" smtClean="0">
                <a:solidFill>
                  <a:schemeClr val="bg1"/>
                </a:solidFill>
              </a:rPr>
              <a:t>VE</a:t>
            </a:r>
          </a:p>
          <a:p>
            <a:r>
              <a:rPr lang="tr-TR" sz="3600" b="1" dirty="0" smtClean="0">
                <a:solidFill>
                  <a:schemeClr val="bg1"/>
                </a:solidFill>
              </a:rPr>
              <a:t>GÜVENLİĞİ</a:t>
            </a:r>
            <a:endParaRPr lang="tr-TR" sz="3600" b="1" dirty="0">
              <a:solidFill>
                <a:schemeClr val="bg1"/>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092280" y="4941168"/>
            <a:ext cx="1224627" cy="1214422"/>
          </a:xfrm>
          <a:prstGeom prst="rect">
            <a:avLst/>
          </a:prstGeom>
        </p:spPr>
      </p:pic>
      <p:sp>
        <p:nvSpPr>
          <p:cNvPr id="5" name="4 Veri Yer Tutucusu"/>
          <p:cNvSpPr>
            <a:spLocks noGrp="1"/>
          </p:cNvSpPr>
          <p:nvPr>
            <p:ph type="dt" sz="half" idx="10"/>
          </p:nvPr>
        </p:nvSpPr>
        <p:spPr/>
        <p:txBody>
          <a:bodyPr/>
          <a:lstStyle/>
          <a:p>
            <a:fld id="{65A1855D-8E16-4789-BB71-BC269B010A55}" type="datetime1">
              <a:rPr lang="tr-TR" sz="2000" smtClean="0">
                <a:solidFill>
                  <a:srgbClr val="FF0000"/>
                </a:solidFill>
              </a:rPr>
              <a:t>15.12.2015</a:t>
            </a:fld>
            <a:endParaRPr lang="tr-TR" sz="2000"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0"/>
            <a:ext cx="7884368" cy="1196752"/>
          </a:xfrm>
        </p:spPr>
        <p:style>
          <a:lnRef idx="1">
            <a:schemeClr val="accent1"/>
          </a:lnRef>
          <a:fillRef idx="3">
            <a:schemeClr val="accent1"/>
          </a:fillRef>
          <a:effectRef idx="2">
            <a:schemeClr val="accent1"/>
          </a:effectRef>
          <a:fontRef idx="minor">
            <a:schemeClr val="lt1"/>
          </a:fontRef>
        </p:style>
        <p:txBody>
          <a:bodyPr/>
          <a:lstStyle/>
          <a:p>
            <a:r>
              <a:rPr lang="tr-TR" b="1" dirty="0">
                <a:solidFill>
                  <a:schemeClr val="bg1"/>
                </a:solidFill>
              </a:rPr>
              <a:t>BUNU </a:t>
            </a:r>
            <a:r>
              <a:rPr lang="tr-TR" b="1" dirty="0" smtClean="0">
                <a:solidFill>
                  <a:schemeClr val="bg1"/>
                </a:solidFill>
              </a:rPr>
              <a:t>BİLİYOR MUYDUNUZ ?</a:t>
            </a:r>
            <a:endParaRPr lang="tr-TR" b="1" dirty="0">
              <a:solidFill>
                <a:schemeClr val="bg1"/>
              </a:solidFill>
            </a:endParaRPr>
          </a:p>
        </p:txBody>
      </p:sp>
      <p:sp>
        <p:nvSpPr>
          <p:cNvPr id="534531" name="Rectangle 3"/>
          <p:cNvSpPr>
            <a:spLocks noGrp="1" noChangeArrowheads="1"/>
          </p:cNvSpPr>
          <p:nvPr>
            <p:ph type="body" sz="half" idx="1"/>
          </p:nvPr>
        </p:nvSpPr>
        <p:spPr>
          <a:xfrm>
            <a:off x="395536" y="1981200"/>
            <a:ext cx="4392488" cy="1876428"/>
          </a:xfrm>
        </p:spPr>
        <p:txBody>
          <a:bodyPr>
            <a:normAutofit/>
          </a:bodyPr>
          <a:lstStyle/>
          <a:p>
            <a:r>
              <a:rPr lang="tr-TR" sz="2000" b="1" dirty="0" smtClean="0">
                <a:solidFill>
                  <a:schemeClr val="bg1"/>
                </a:solidFill>
              </a:rPr>
              <a:t>Cevap:</a:t>
            </a:r>
          </a:p>
          <a:p>
            <a:pPr>
              <a:buNone/>
            </a:pPr>
            <a:r>
              <a:rPr lang="tr-TR" sz="2000" b="1" dirty="0" smtClean="0">
                <a:solidFill>
                  <a:srgbClr val="C00000"/>
                </a:solidFill>
              </a:rPr>
              <a:t>MEM da 657 harici çalışanlarımız kısaca yazarsak;</a:t>
            </a:r>
          </a:p>
          <a:p>
            <a:endParaRPr lang="tr-TR" sz="2000" b="1" dirty="0" smtClean="0">
              <a:solidFill>
                <a:schemeClr val="bg1"/>
              </a:solidFill>
            </a:endParaRPr>
          </a:p>
          <a:p>
            <a:pPr>
              <a:spcBef>
                <a:spcPct val="50000"/>
              </a:spcBef>
              <a:buClr>
                <a:schemeClr val="hlink"/>
              </a:buClr>
              <a:buSzPct val="60000"/>
              <a:buFontTx/>
              <a:buNone/>
            </a:pPr>
            <a:endParaRPr lang="tr-TR" sz="2000" dirty="0">
              <a:solidFill>
                <a:schemeClr val="bg1"/>
              </a:solidFill>
            </a:endParaRP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5724128" y="1916832"/>
            <a:ext cx="2964260" cy="1369292"/>
          </a:xfrm>
          <a:prstGeom prst="wedgeEllipseCallout">
            <a:avLst>
              <a:gd name="adj1" fmla="val -29616"/>
              <a:gd name="adj2" fmla="val 113226"/>
            </a:avLst>
          </a:prstGeom>
          <a:solidFill>
            <a:srgbClr val="FFFFFF"/>
          </a:solidFill>
          <a:ln w="9525" algn="ctr">
            <a:solidFill>
              <a:schemeClr val="tx1"/>
            </a:solidFill>
            <a:miter lim="800000"/>
            <a:headEnd/>
            <a:tailEnd/>
          </a:ln>
          <a:effectLst/>
        </p:spPr>
        <p:txBody>
          <a:bodyPr/>
          <a:lstStyle/>
          <a:p>
            <a:pPr algn="ctr"/>
            <a:r>
              <a:rPr lang="tr-TR" b="1" dirty="0" smtClean="0">
                <a:solidFill>
                  <a:srgbClr val="C00000"/>
                </a:solidFill>
                <a:latin typeface="Verdana" pitchFamily="34" charset="0"/>
              </a:rPr>
              <a:t>Peki ,657 harici personel Kimler?</a:t>
            </a:r>
            <a:endParaRPr lang="tr-TR" b="1" dirty="0">
              <a:solidFill>
                <a:srgbClr val="C00000"/>
              </a:solidFill>
              <a:latin typeface="Verdana" pitchFamily="34" charset="0"/>
            </a:endParaRPr>
          </a:p>
        </p:txBody>
      </p:sp>
      <p:sp>
        <p:nvSpPr>
          <p:cNvPr id="6" name="Rectangle 3"/>
          <p:cNvSpPr txBox="1">
            <a:spLocks noChangeArrowheads="1"/>
          </p:cNvSpPr>
          <p:nvPr/>
        </p:nvSpPr>
        <p:spPr>
          <a:xfrm>
            <a:off x="357158" y="3429000"/>
            <a:ext cx="4392488" cy="266224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İş Kur Personellerimiz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Ücretli Öğretmenlerimiz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Mesleki Eğitim Merkezlerinde Staja Gidenlerimiz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Stajyer Öğrencilerimiz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Öğretmen evlerinde çalıştırdığımız Personellerimiz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600" b="1" i="1" u="sng" dirty="0" smtClean="0">
                <a:solidFill>
                  <a:schemeClr val="accent6"/>
                </a:solidFill>
              </a:rPr>
              <a:t>Özel okullarda ki durumlar</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50000"/>
              </a:spcBef>
              <a:spcAft>
                <a:spcPts val="0"/>
              </a:spcAft>
              <a:buClr>
                <a:schemeClr val="hlink"/>
              </a:buClr>
              <a:buSzPct val="60000"/>
              <a:buFontTx/>
              <a:buNone/>
              <a:tabLst/>
              <a:defRPr/>
            </a:pPr>
            <a:endParaRPr kumimoji="0" lang="tr-TR"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C275A51F-2D87-4C2C-979D-249EEC2D8F1B}" type="datetime1">
              <a:rPr lang="tr-TR" sz="2000" smtClean="0">
                <a:solidFill>
                  <a:srgbClr val="FF0000"/>
                </a:solidFill>
              </a:rPr>
              <a:t>15.12.2015</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4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autoUpdateAnimBg="0"/>
      <p:bldP spid="53453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457200" y="1600200"/>
            <a:ext cx="4257676" cy="4614882"/>
          </a:xfrm>
        </p:spPr>
        <p:txBody>
          <a:bodyPr>
            <a:normAutofit fontScale="85000" lnSpcReduction="10000"/>
          </a:bodyPr>
          <a:lstStyle/>
          <a:p>
            <a:pPr>
              <a:buNone/>
            </a:pPr>
            <a:r>
              <a:rPr lang="tr-TR" dirty="0" smtClean="0">
                <a:solidFill>
                  <a:schemeClr val="bg1"/>
                </a:solidFill>
              </a:rPr>
              <a:t>Cevap: 5510 Sayılı kanunumuza bir bakalım?</a:t>
            </a:r>
          </a:p>
          <a:p>
            <a:pPr>
              <a:buNone/>
            </a:pPr>
            <a:r>
              <a:rPr lang="tr-TR" b="1" dirty="0" smtClean="0">
                <a:solidFill>
                  <a:schemeClr val="bg1"/>
                </a:solidFill>
              </a:rPr>
              <a:t>a) İşveren Kimdir:  </a:t>
            </a:r>
            <a:r>
              <a:rPr lang="tr-TR" dirty="0" smtClean="0">
                <a:solidFill>
                  <a:schemeClr val="bg1"/>
                </a:solidFill>
              </a:rPr>
              <a:t>İşveren, 5510 sayılı Kanun’un</a:t>
            </a:r>
            <a:r>
              <a:rPr lang="tr-TR" b="1" dirty="0" smtClean="0">
                <a:solidFill>
                  <a:schemeClr val="bg1"/>
                </a:solidFill>
              </a:rPr>
              <a:t>  </a:t>
            </a:r>
            <a:r>
              <a:rPr lang="tr-TR" dirty="0" smtClean="0">
                <a:solidFill>
                  <a:schemeClr val="bg1"/>
                </a:solidFill>
              </a:rPr>
              <a:t>4. maddenin birinci fıkrasının (a) ve (c) bentlerine göre </a:t>
            </a:r>
            <a:r>
              <a:rPr lang="tr-TR" i="1" u="sng" dirty="0" smtClean="0">
                <a:solidFill>
                  <a:schemeClr val="accent6"/>
                </a:solidFill>
              </a:rPr>
              <a:t>sigortalı sayılan kişileri çalıştıran gerçek veya tüzel kişiler ile tüzel kişiliği olmayan kurum ve kuruluşlar </a:t>
            </a:r>
            <a:r>
              <a:rPr lang="tr-TR" i="1" u="sng" dirty="0" smtClean="0">
                <a:solidFill>
                  <a:srgbClr val="C00000"/>
                </a:solidFill>
              </a:rPr>
              <a:t>işverendir.</a:t>
            </a:r>
          </a:p>
          <a:p>
            <a:pPr>
              <a:buNone/>
            </a:pPr>
            <a:endParaRPr lang="tr-TR" dirty="0"/>
          </a:p>
        </p:txBody>
      </p:sp>
      <p:sp>
        <p:nvSpPr>
          <p:cNvPr id="4" name="3 İçerik Yer Tutucusu"/>
          <p:cNvSpPr>
            <a:spLocks noGrp="1"/>
          </p:cNvSpPr>
          <p:nvPr>
            <p:ph sz="half" idx="2"/>
          </p:nvPr>
        </p:nvSpPr>
        <p:spPr>
          <a:xfrm>
            <a:off x="4648200" y="1600201"/>
            <a:ext cx="4281518" cy="2185989"/>
          </a:xfrm>
        </p:spPr>
        <p:txBody>
          <a:bodyPr>
            <a:normAutofit fontScale="85000" lnSpcReduction="10000"/>
          </a:bodyPr>
          <a:lstStyle/>
          <a:p>
            <a:pPr>
              <a:buNone/>
            </a:pPr>
            <a:r>
              <a:rPr lang="tr-TR" dirty="0" smtClean="0">
                <a:solidFill>
                  <a:schemeClr val="accent6"/>
                </a:solidFill>
              </a:rPr>
              <a:t>Bu Çalışanların İş Verenleri Kimler?</a:t>
            </a:r>
          </a:p>
          <a:p>
            <a:pPr>
              <a:buNone/>
            </a:pPr>
            <a:r>
              <a:rPr lang="tr-TR" dirty="0" smtClean="0">
                <a:solidFill>
                  <a:schemeClr val="accent6"/>
                </a:solidFill>
              </a:rPr>
              <a:t>    *  Bakanlık mı?</a:t>
            </a:r>
          </a:p>
          <a:p>
            <a:pPr>
              <a:buNone/>
            </a:pPr>
            <a:r>
              <a:rPr lang="tr-TR" dirty="0" smtClean="0">
                <a:solidFill>
                  <a:schemeClr val="accent6"/>
                </a:solidFill>
              </a:rPr>
              <a:t>    *  MEM mi ?</a:t>
            </a:r>
          </a:p>
          <a:p>
            <a:pPr>
              <a:buNone/>
            </a:pPr>
            <a:endParaRPr lang="tr-TR" dirty="0">
              <a:solidFill>
                <a:schemeClr val="bg1"/>
              </a:solidFill>
            </a:endParaRPr>
          </a:p>
        </p:txBody>
      </p:sp>
      <p:sp>
        <p:nvSpPr>
          <p:cNvPr id="5" name="Rectangle 2"/>
          <p:cNvSpPr txBox="1">
            <a:spLocks noChangeArrowheads="1"/>
          </p:cNvSpPr>
          <p:nvPr/>
        </p:nvSpPr>
        <p:spPr>
          <a:xfrm>
            <a:off x="0" y="0"/>
            <a:ext cx="7812360" cy="1142984"/>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1"/>
                </a:solidFill>
                <a:effectLst/>
                <a:uLnTx/>
                <a:uFillTx/>
                <a:latin typeface="+mn-lt"/>
                <a:ea typeface="+mn-ea"/>
                <a:cs typeface="+mn-cs"/>
              </a:rPr>
              <a:t>BUNU BİLİYOR MUYDUNUZ ?</a:t>
            </a:r>
            <a:endParaRPr kumimoji="0" lang="tr-TR" sz="44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3 İçerik Yer Tutucusu"/>
          <p:cNvSpPr txBox="1">
            <a:spLocks/>
          </p:cNvSpPr>
          <p:nvPr/>
        </p:nvSpPr>
        <p:spPr>
          <a:xfrm>
            <a:off x="4714876" y="4071942"/>
            <a:ext cx="4281518" cy="218598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bg1"/>
                </a:solidFill>
                <a:effectLst/>
                <a:uLnTx/>
                <a:uFillTx/>
                <a:latin typeface="+mn-lt"/>
                <a:ea typeface="+mn-ea"/>
                <a:cs typeface="+mn-cs"/>
              </a:rPr>
              <a:t>Sonuç : Maaşını kurum</a:t>
            </a:r>
            <a:r>
              <a:rPr kumimoji="0" lang="tr-TR" sz="3200" b="0" i="0" u="none" strike="noStrike" kern="1200" cap="none" spc="0" normalizeH="0" noProof="0" dirty="0" smtClean="0">
                <a:ln>
                  <a:noFill/>
                </a:ln>
                <a:solidFill>
                  <a:schemeClr val="bg1"/>
                </a:solidFill>
                <a:effectLst/>
                <a:uLnTx/>
                <a:uFillTx/>
                <a:latin typeface="+mn-lt"/>
                <a:ea typeface="+mn-ea"/>
                <a:cs typeface="+mn-cs"/>
              </a:rPr>
              <a:t> versin yada vermesin </a:t>
            </a:r>
            <a:r>
              <a:rPr kumimoji="0" lang="tr-TR" sz="3200" b="0" i="1" u="none" strike="noStrike" kern="1200" cap="none" spc="0" normalizeH="0" noProof="0" dirty="0" smtClean="0">
                <a:ln>
                  <a:noFill/>
                </a:ln>
                <a:solidFill>
                  <a:srgbClr val="C00000"/>
                </a:solidFill>
                <a:effectLst/>
                <a:uLnTx/>
                <a:uFillTx/>
                <a:latin typeface="+mn-lt"/>
                <a:ea typeface="+mn-ea"/>
                <a:cs typeface="+mn-cs"/>
              </a:rPr>
              <a:t>sigorta kim tarafından yapılıyorsa o işverendir</a:t>
            </a:r>
            <a:endParaRPr kumimoji="0" lang="tr-TR" sz="3200" b="0" i="1"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2" cstate="print"/>
          <a:stretch>
            <a:fillRect/>
          </a:stretch>
        </p:blipFill>
        <p:spPr>
          <a:xfrm>
            <a:off x="7919373" y="0"/>
            <a:ext cx="1224627" cy="1142984"/>
          </a:xfrm>
          <a:prstGeom prst="rect">
            <a:avLst/>
          </a:prstGeom>
        </p:spPr>
      </p:pic>
      <p:sp>
        <p:nvSpPr>
          <p:cNvPr id="8" name="7 Veri Yer Tutucusu"/>
          <p:cNvSpPr>
            <a:spLocks noGrp="1"/>
          </p:cNvSpPr>
          <p:nvPr>
            <p:ph type="dt" sz="half" idx="10"/>
          </p:nvPr>
        </p:nvSpPr>
        <p:spPr/>
        <p:txBody>
          <a:bodyPr/>
          <a:lstStyle/>
          <a:p>
            <a:fld id="{72BC8E73-911F-4553-882F-C0335220C3A6}" type="datetime1">
              <a:rPr lang="tr-TR" sz="2000" smtClean="0">
                <a:solidFill>
                  <a:srgbClr val="C00000"/>
                </a:solidFill>
              </a:rPr>
              <a:t>15.12.2015</a:t>
            </a:fld>
            <a:endParaRPr lang="tr-TR" sz="2000" dirty="0">
              <a:solidFill>
                <a:srgbClr val="C00000"/>
              </a:solidFill>
            </a:endParaRPr>
          </a:p>
        </p:txBody>
      </p:sp>
      <p:sp>
        <p:nvSpPr>
          <p:cNvPr id="10" name="Altbilgi Yer Tutucusu 9"/>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457200" y="1600200"/>
            <a:ext cx="4257676" cy="4614882"/>
          </a:xfrm>
        </p:spPr>
        <p:txBody>
          <a:bodyPr>
            <a:normAutofit/>
          </a:bodyPr>
          <a:lstStyle/>
          <a:p>
            <a:pPr>
              <a:buNone/>
            </a:pPr>
            <a:r>
              <a:rPr lang="tr-TR" dirty="0" smtClean="0">
                <a:solidFill>
                  <a:schemeClr val="bg1"/>
                </a:solidFill>
              </a:rPr>
              <a:t>Milli Eğitim Müdürlüğümüzde ;</a:t>
            </a:r>
          </a:p>
          <a:p>
            <a:pPr>
              <a:buNone/>
            </a:pPr>
            <a:r>
              <a:rPr lang="tr-TR" dirty="0" smtClean="0">
                <a:solidFill>
                  <a:schemeClr val="bg1"/>
                </a:solidFill>
              </a:rPr>
              <a:t>İlçeler de ,</a:t>
            </a:r>
          </a:p>
          <a:p>
            <a:pPr>
              <a:buNone/>
            </a:pPr>
            <a:r>
              <a:rPr lang="tr-TR" dirty="0" smtClean="0">
                <a:solidFill>
                  <a:schemeClr val="accent6"/>
                </a:solidFill>
              </a:rPr>
              <a:t>1.</a:t>
            </a:r>
            <a:r>
              <a:rPr lang="tr-TR" dirty="0" smtClean="0">
                <a:solidFill>
                  <a:schemeClr val="bg1"/>
                </a:solidFill>
              </a:rPr>
              <a:t> </a:t>
            </a:r>
            <a:r>
              <a:rPr lang="tr-TR" i="1" u="sng" dirty="0" smtClean="0">
                <a:solidFill>
                  <a:schemeClr val="accent6"/>
                </a:solidFill>
              </a:rPr>
              <a:t>Ücretli Öğretmenlerimiz</a:t>
            </a:r>
            <a:r>
              <a:rPr lang="tr-TR" dirty="0" smtClean="0">
                <a:solidFill>
                  <a:schemeClr val="accent6"/>
                </a:solidFill>
              </a:rPr>
              <a:t> </a:t>
            </a:r>
          </a:p>
          <a:p>
            <a:pPr>
              <a:buNone/>
            </a:pPr>
            <a:r>
              <a:rPr lang="tr-TR" dirty="0" smtClean="0">
                <a:solidFill>
                  <a:schemeClr val="accent6"/>
                </a:solidFill>
              </a:rPr>
              <a:t>2. </a:t>
            </a:r>
            <a:r>
              <a:rPr lang="tr-TR" i="1" u="sng" dirty="0" smtClean="0">
                <a:solidFill>
                  <a:schemeClr val="accent6"/>
                </a:solidFill>
              </a:rPr>
              <a:t>İş Kur Personeli</a:t>
            </a:r>
            <a:endParaRPr lang="tr-TR" i="1" u="sng" dirty="0">
              <a:solidFill>
                <a:schemeClr val="accent6"/>
              </a:solidFill>
            </a:endParaRPr>
          </a:p>
        </p:txBody>
      </p:sp>
      <p:sp>
        <p:nvSpPr>
          <p:cNvPr id="4" name="3 İçerik Yer Tutucusu"/>
          <p:cNvSpPr>
            <a:spLocks noGrp="1"/>
          </p:cNvSpPr>
          <p:nvPr>
            <p:ph sz="half" idx="2"/>
          </p:nvPr>
        </p:nvSpPr>
        <p:spPr>
          <a:xfrm>
            <a:off x="4648200" y="1600201"/>
            <a:ext cx="4281518" cy="2185989"/>
          </a:xfrm>
        </p:spPr>
        <p:txBody>
          <a:bodyPr>
            <a:normAutofit/>
          </a:bodyPr>
          <a:lstStyle/>
          <a:p>
            <a:pPr>
              <a:buNone/>
            </a:pPr>
            <a:r>
              <a:rPr lang="tr-TR" dirty="0" smtClean="0">
                <a:solidFill>
                  <a:srgbClr val="C00000"/>
                </a:solidFill>
              </a:rPr>
              <a:t>Kanunun Tüm Maddeleri 4857 tabi personeller için geçerli durumdadır</a:t>
            </a:r>
            <a:endParaRPr lang="tr-TR" dirty="0">
              <a:solidFill>
                <a:srgbClr val="C00000"/>
              </a:solidFill>
            </a:endParaRPr>
          </a:p>
        </p:txBody>
      </p:sp>
      <p:sp>
        <p:nvSpPr>
          <p:cNvPr id="5" name="Rectangle 2"/>
          <p:cNvSpPr txBox="1">
            <a:spLocks noChangeArrowheads="1"/>
          </p:cNvSpPr>
          <p:nvPr/>
        </p:nvSpPr>
        <p:spPr>
          <a:xfrm>
            <a:off x="0" y="0"/>
            <a:ext cx="7884368" cy="119675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1"/>
                </a:solidFill>
                <a:effectLst/>
                <a:uLnTx/>
                <a:uFillTx/>
                <a:latin typeface="+mn-lt"/>
                <a:ea typeface="+mn-ea"/>
                <a:cs typeface="+mn-cs"/>
              </a:rPr>
              <a:t>BUNU BİLİYOR MUYDUNUZ ?</a:t>
            </a:r>
            <a:endParaRPr kumimoji="0" lang="tr-TR" sz="44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3 İçerik Yer Tutucusu"/>
          <p:cNvSpPr txBox="1">
            <a:spLocks/>
          </p:cNvSpPr>
          <p:nvPr/>
        </p:nvSpPr>
        <p:spPr>
          <a:xfrm>
            <a:off x="4714876" y="4071942"/>
            <a:ext cx="4281518" cy="218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2BF45F8C-403E-4149-AB07-0BBCA8C7A1A6}" type="datetime1">
              <a:rPr lang="tr-TR" sz="2000" smtClean="0">
                <a:solidFill>
                  <a:srgbClr val="C00000"/>
                </a:solidFill>
              </a:rPr>
              <a:t>15.12.2015</a:t>
            </a:fld>
            <a:endParaRPr lang="tr-TR" sz="2000" dirty="0">
              <a:solidFill>
                <a:srgbClr val="C00000"/>
              </a:solidFill>
            </a:endParaRPr>
          </a:p>
        </p:txBody>
      </p:sp>
      <p:sp>
        <p:nvSpPr>
          <p:cNvPr id="10" name="Altbilgi Yer Tutucusu 9"/>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sz="half" idx="1"/>
          </p:nvPr>
        </p:nvSpPr>
        <p:spPr>
          <a:xfrm>
            <a:off x="428596" y="1700808"/>
            <a:ext cx="8215370" cy="4392488"/>
          </a:xfrm>
        </p:spPr>
        <p:txBody>
          <a:bodyPr>
            <a:normAutofit fontScale="92500" lnSpcReduction="10000"/>
          </a:bodyPr>
          <a:lstStyle/>
          <a:p>
            <a:pPr>
              <a:buNone/>
            </a:pPr>
            <a:r>
              <a:rPr lang="tr-TR" dirty="0" smtClean="0">
                <a:solidFill>
                  <a:srgbClr val="C00000"/>
                </a:solidFill>
              </a:rPr>
              <a:t>Meslek Liseleri , Çıraklık Eğitimler,Turizm Otelcilik Okullarımız</a:t>
            </a:r>
          </a:p>
          <a:p>
            <a:pPr>
              <a:buNone/>
            </a:pPr>
            <a:r>
              <a:rPr lang="tr-TR" dirty="0" smtClean="0">
                <a:solidFill>
                  <a:schemeClr val="accent6"/>
                </a:solidFill>
              </a:rPr>
              <a:t>1.Staja Giden Öğrencilerin sigortasını Kurum yaptığı için İş Veren Okullar Görülmektedir .</a:t>
            </a:r>
          </a:p>
          <a:p>
            <a:pPr>
              <a:buNone/>
            </a:pPr>
            <a:r>
              <a:rPr lang="tr-TR" dirty="0" smtClean="0">
                <a:solidFill>
                  <a:srgbClr val="C00000"/>
                </a:solidFill>
              </a:rPr>
              <a:t>2.6331 Sayılı Kanunun</a:t>
            </a:r>
            <a:r>
              <a:rPr lang="tr-TR" dirty="0" smtClean="0">
                <a:solidFill>
                  <a:schemeClr val="bg1"/>
                </a:solidFill>
              </a:rPr>
              <a:t/>
            </a:r>
            <a:br>
              <a:rPr lang="tr-TR" dirty="0" smtClean="0">
                <a:solidFill>
                  <a:schemeClr val="bg1"/>
                </a:solidFill>
              </a:rPr>
            </a:br>
            <a:r>
              <a:rPr lang="tr-TR" dirty="0" smtClean="0">
                <a:solidFill>
                  <a:schemeClr val="bg1"/>
                </a:solidFill>
              </a:rPr>
              <a:t>“</a:t>
            </a:r>
            <a:r>
              <a:rPr lang="tr-TR" b="1" dirty="0" smtClean="0">
                <a:solidFill>
                  <a:schemeClr val="bg1"/>
                </a:solidFill>
              </a:rPr>
              <a:t>MADDE 2 – </a:t>
            </a:r>
            <a:r>
              <a:rPr lang="tr-TR" dirty="0" smtClean="0">
                <a:solidFill>
                  <a:schemeClr val="bg1"/>
                </a:solidFill>
              </a:rPr>
              <a:t>(1) Bu Kanun; </a:t>
            </a:r>
            <a:r>
              <a:rPr lang="tr-TR" dirty="0" smtClean="0">
                <a:solidFill>
                  <a:schemeClr val="accent6"/>
                </a:solidFill>
              </a:rPr>
              <a:t>kamu ve özel sektöre ait bütün işlere ve işyerlerine, bu işyerlerinin işverenleri ile işveren vekillerine, çırak ve stajyerler de dâhil olmak üzere tüm çalışanlarına faaliyet konularına bakılmaksızın uygulanır.”</a:t>
            </a:r>
          </a:p>
        </p:txBody>
      </p:sp>
      <p:sp>
        <p:nvSpPr>
          <p:cNvPr id="5" name="Rectangle 2"/>
          <p:cNvSpPr txBox="1">
            <a:spLocks noChangeArrowheads="1"/>
          </p:cNvSpPr>
          <p:nvPr/>
        </p:nvSpPr>
        <p:spPr>
          <a:xfrm>
            <a:off x="0" y="0"/>
            <a:ext cx="7812360" cy="119675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1"/>
                </a:solidFill>
                <a:effectLst/>
                <a:uLnTx/>
                <a:uFillTx/>
                <a:latin typeface="+mn-lt"/>
                <a:ea typeface="+mn-ea"/>
                <a:cs typeface="+mn-cs"/>
              </a:rPr>
              <a:t>BUNU BİLİYOR MUYDUNUZ ?</a:t>
            </a:r>
            <a:endParaRPr kumimoji="0" lang="tr-TR" sz="44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3 İçerik Yer Tutucusu"/>
          <p:cNvSpPr txBox="1">
            <a:spLocks/>
          </p:cNvSpPr>
          <p:nvPr/>
        </p:nvSpPr>
        <p:spPr>
          <a:xfrm>
            <a:off x="4714876" y="4071942"/>
            <a:ext cx="4281518" cy="218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9FDE6CDB-9FF6-4EF7-B73B-EFDB6C1F59C3}" type="datetime1">
              <a:rPr lang="tr-TR" sz="2000" smtClean="0">
                <a:solidFill>
                  <a:srgbClr val="C00000"/>
                </a:solidFill>
              </a:rPr>
              <a:t>15.12.2015</a:t>
            </a:fld>
            <a:endParaRPr lang="tr-TR" sz="2000" dirty="0">
              <a:solidFill>
                <a:srgbClr val="C00000"/>
              </a:solidFill>
            </a:endParaRPr>
          </a:p>
        </p:txBody>
      </p:sp>
      <p:sp>
        <p:nvSpPr>
          <p:cNvPr id="4" name="Altbilgi Yer Tutucusu 3"/>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normAutofit fontScale="85000" lnSpcReduction="20000"/>
          </a:bodyPr>
          <a:lstStyle/>
          <a:p>
            <a:pPr algn="ctr">
              <a:buNone/>
            </a:pPr>
            <a:r>
              <a:rPr lang="tr-TR" b="1" dirty="0" smtClean="0"/>
              <a:t>    </a:t>
            </a:r>
            <a:r>
              <a:rPr lang="tr-TR" b="1" dirty="0" smtClean="0">
                <a:solidFill>
                  <a:srgbClr val="C00000"/>
                </a:solidFill>
              </a:rPr>
              <a:t>ÇALIŞMA VE SOSYAL GÜVENLİK BAKANLIĞI </a:t>
            </a:r>
          </a:p>
          <a:p>
            <a:pPr algn="ctr">
              <a:buNone/>
            </a:pPr>
            <a:r>
              <a:rPr lang="tr-TR" b="1" dirty="0" smtClean="0">
                <a:solidFill>
                  <a:srgbClr val="C00000"/>
                </a:solidFill>
              </a:rPr>
              <a:t>İLE </a:t>
            </a:r>
          </a:p>
          <a:p>
            <a:pPr algn="ctr">
              <a:buNone/>
            </a:pPr>
            <a:r>
              <a:rPr lang="tr-TR" b="1" dirty="0" smtClean="0">
                <a:solidFill>
                  <a:srgbClr val="C00000"/>
                </a:solidFill>
              </a:rPr>
              <a:t>MEB İSG PROTOKOLÜ</a:t>
            </a:r>
          </a:p>
          <a:p>
            <a:pPr algn="ctr">
              <a:buNone/>
            </a:pPr>
            <a:endParaRPr lang="tr-TR" b="1" dirty="0" smtClean="0">
              <a:solidFill>
                <a:srgbClr val="FF0000"/>
              </a:solidFill>
            </a:endParaRPr>
          </a:p>
          <a:p>
            <a:r>
              <a:rPr lang="tr-TR" b="1" dirty="0" smtClean="0">
                <a:solidFill>
                  <a:schemeClr val="accent6"/>
                </a:solidFill>
              </a:rPr>
              <a:t>Protokol Çalışma ve Sosyal güvenlik Bakanlığı ve MEB  tarafından 2009 yılında imzalanmıştır.</a:t>
            </a:r>
          </a:p>
          <a:p>
            <a:endParaRPr lang="tr-TR" b="1" dirty="0" smtClean="0">
              <a:solidFill>
                <a:schemeClr val="accent6"/>
              </a:solidFill>
            </a:endParaRPr>
          </a:p>
          <a:p>
            <a:r>
              <a:rPr lang="tr-TR" b="1" dirty="0" smtClean="0">
                <a:solidFill>
                  <a:schemeClr val="accent6"/>
                </a:solidFill>
              </a:rPr>
              <a:t> 2010 yılında ise Mesleki Eğitim ve Teknik Eğitim Kurumları İş Sağlığı ve İş Güvenliği Rehberi Yayınlanmıştır.</a:t>
            </a:r>
          </a:p>
          <a:p>
            <a:endParaRPr lang="tr-TR" dirty="0" smtClean="0"/>
          </a:p>
          <a:p>
            <a:pPr>
              <a:buNone/>
            </a:pPr>
            <a:r>
              <a:rPr lang="tr-TR" dirty="0" smtClean="0"/>
              <a:t>    </a:t>
            </a:r>
          </a:p>
          <a:p>
            <a:endParaRPr lang="tr-TR" dirty="0" smtClean="0"/>
          </a:p>
          <a:p>
            <a:endParaRPr lang="tr-TR" dirty="0" smtClean="0"/>
          </a:p>
          <a:p>
            <a:endParaRPr lang="tr-TR" dirty="0" smtClean="0"/>
          </a:p>
          <a:p>
            <a:endParaRPr lang="tr-TR" dirty="0"/>
          </a:p>
        </p:txBody>
      </p:sp>
      <p:sp>
        <p:nvSpPr>
          <p:cNvPr id="4" name="3 Veri Yer Tutucusu"/>
          <p:cNvSpPr>
            <a:spLocks noGrp="1"/>
          </p:cNvSpPr>
          <p:nvPr>
            <p:ph type="dt" sz="half" idx="10"/>
          </p:nvPr>
        </p:nvSpPr>
        <p:spPr/>
        <p:txBody>
          <a:bodyPr/>
          <a:lstStyle/>
          <a:p>
            <a:fld id="{036866BC-40D1-48EB-8C3E-B5E88DABDFEE}" type="datetime1">
              <a:rPr lang="tr-TR" sz="2000" smtClean="0">
                <a:solidFill>
                  <a:srgbClr val="C00000"/>
                </a:solidFill>
              </a:rPr>
              <a:t>15.12.2015</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0" y="1071546"/>
            <a:ext cx="9144000" cy="523220"/>
          </a:xfrm>
          <a:prstGeom prst="rect">
            <a:avLst/>
          </a:prstGeom>
          <a:solidFill>
            <a:srgbClr val="92D050"/>
          </a:solidFill>
        </p:spPr>
        <p:txBody>
          <a:bodyPr wrap="square">
            <a:spAutoFit/>
          </a:bodyPr>
          <a:lstStyle/>
          <a:p>
            <a:pPr algn="ctr"/>
            <a:r>
              <a:rPr lang="tr-TR" sz="2800" b="1" dirty="0" smtClean="0">
                <a:solidFill>
                  <a:schemeClr val="accent6"/>
                </a:solidFill>
              </a:rPr>
              <a:t>Milli Eğitim Bakanlığı 2014/16 Sayılı Genelge</a:t>
            </a:r>
            <a:endParaRPr lang="tr-TR" sz="2800" b="1" dirty="0">
              <a:solidFill>
                <a:schemeClr val="accent6"/>
              </a:solidFill>
            </a:endParaRPr>
          </a:p>
        </p:txBody>
      </p:sp>
      <p:sp>
        <p:nvSpPr>
          <p:cNvPr id="7" name="6 Dikdörtgen"/>
          <p:cNvSpPr/>
          <p:nvPr/>
        </p:nvSpPr>
        <p:spPr>
          <a:xfrm>
            <a:off x="0" y="1556792"/>
            <a:ext cx="9144000" cy="4893647"/>
          </a:xfrm>
          <a:prstGeom prst="rect">
            <a:avLst/>
          </a:prstGeom>
          <a:solidFill>
            <a:schemeClr val="tx2">
              <a:lumMod val="20000"/>
              <a:lumOff val="80000"/>
            </a:schemeClr>
          </a:solidFill>
        </p:spPr>
        <p:txBody>
          <a:bodyPr wrap="square">
            <a:spAutoFit/>
          </a:bodyPr>
          <a:lstStyle/>
          <a:p>
            <a:pPr algn="just"/>
            <a:r>
              <a:rPr lang="tr-TR" sz="2400" b="1" dirty="0" smtClean="0">
                <a:solidFill>
                  <a:srgbClr val="FF0000"/>
                </a:solidFill>
              </a:rPr>
              <a:t>-</a:t>
            </a:r>
            <a:r>
              <a:rPr lang="tr-TR" sz="2400" b="1" dirty="0" smtClean="0"/>
              <a:t> </a:t>
            </a:r>
            <a:r>
              <a:rPr lang="tr-TR" sz="2400" b="1" dirty="0" smtClean="0">
                <a:solidFill>
                  <a:srgbClr val="FF0000"/>
                </a:solidFill>
              </a:rPr>
              <a:t>50 ve daha fazla çalışanın bulunduğu</a:t>
            </a:r>
            <a:r>
              <a:rPr lang="tr-TR" sz="2400" dirty="0" smtClean="0"/>
              <a:t> </a:t>
            </a:r>
            <a:r>
              <a:rPr lang="tr-TR" sz="2400" dirty="0" smtClean="0">
                <a:solidFill>
                  <a:schemeClr val="accent6"/>
                </a:solidFill>
              </a:rPr>
              <a:t>Bakanlığımız Merkez ve Taşra </a:t>
            </a:r>
            <a:r>
              <a:rPr lang="tr-TR" sz="2400" dirty="0" smtClean="0">
                <a:solidFill>
                  <a:schemeClr val="accent6">
                    <a:lumMod val="50000"/>
                  </a:schemeClr>
                </a:solidFill>
              </a:rPr>
              <a:t>Teşkilatı, </a:t>
            </a:r>
            <a:r>
              <a:rPr lang="tr-TR" sz="2400" b="1" dirty="0" smtClean="0">
                <a:solidFill>
                  <a:schemeClr val="accent6"/>
                </a:solidFill>
              </a:rPr>
              <a:t>okul ve kurumlarında</a:t>
            </a:r>
            <a:r>
              <a:rPr lang="tr-TR" sz="2400" b="1" dirty="0" smtClean="0">
                <a:solidFill>
                  <a:schemeClr val="accent6">
                    <a:lumMod val="50000"/>
                  </a:schemeClr>
                </a:solidFill>
              </a:rPr>
              <a:t>,</a:t>
            </a:r>
            <a:r>
              <a:rPr lang="tr-TR" sz="2400" dirty="0" smtClean="0">
                <a:solidFill>
                  <a:schemeClr val="accent6">
                    <a:lumMod val="50000"/>
                  </a:schemeClr>
                </a:solidFill>
              </a:rPr>
              <a:t> İş Sağlığı ve Güvenliği Kurulları Hakkında Yönetmelik çerçevesinde </a:t>
            </a:r>
            <a:r>
              <a:rPr lang="tr-TR" sz="2400" b="1" u="sng" dirty="0" smtClean="0">
                <a:solidFill>
                  <a:schemeClr val="accent6"/>
                </a:solidFill>
              </a:rPr>
              <a:t>İşyeri Sağlık ve Güvenlik Kurulu oluşturulacaktır.</a:t>
            </a:r>
            <a:r>
              <a:rPr lang="tr-TR" sz="2400" dirty="0" smtClean="0">
                <a:solidFill>
                  <a:schemeClr val="accent6"/>
                </a:solidFill>
              </a:rPr>
              <a:t> </a:t>
            </a:r>
            <a:r>
              <a:rPr lang="tr-TR" sz="2400" b="1" u="sng" dirty="0" smtClean="0">
                <a:solidFill>
                  <a:schemeClr val="accent6"/>
                </a:solidFill>
              </a:rPr>
              <a:t>Kurulun başkanı </a:t>
            </a:r>
            <a:r>
              <a:rPr lang="tr-TR" sz="2400" dirty="0" smtClean="0">
                <a:solidFill>
                  <a:schemeClr val="accent6">
                    <a:lumMod val="50000"/>
                  </a:schemeClr>
                </a:solidFill>
              </a:rPr>
              <a:t>merkez teşkilatında; İşveren vekili sıfatı ile Müstear Yardımcısı, taşra teşkilatında; İl Milli Eğitim Müdür Yardımcısı, </a:t>
            </a:r>
            <a:r>
              <a:rPr lang="tr-TR" sz="2400" b="1" u="sng" dirty="0" smtClean="0">
                <a:solidFill>
                  <a:schemeClr val="accent6"/>
                </a:solidFill>
              </a:rPr>
              <a:t>okul ve kurumlarda Okul Müdürü, merkez müdürü, kurum amiridir. </a:t>
            </a:r>
          </a:p>
          <a:p>
            <a:pPr algn="just"/>
            <a:r>
              <a:rPr lang="tr-TR" sz="2400" dirty="0" smtClean="0">
                <a:solidFill>
                  <a:schemeClr val="accent6">
                    <a:lumMod val="50000"/>
                  </a:schemeClr>
                </a:solidFill>
              </a:rPr>
              <a:t>	Bakanlığımız merkez teşkilatında iş güvenliği uzmanı atanıncaya kadar, </a:t>
            </a:r>
            <a:r>
              <a:rPr lang="tr-TR" sz="2400" b="1" u="sng" dirty="0" smtClean="0">
                <a:solidFill>
                  <a:schemeClr val="accent6"/>
                </a:solidFill>
              </a:rPr>
              <a:t>kurulun sekretaryası </a:t>
            </a:r>
            <a:r>
              <a:rPr lang="tr-TR" sz="2400" dirty="0" smtClean="0">
                <a:solidFill>
                  <a:schemeClr val="accent6">
                    <a:lumMod val="50000"/>
                  </a:schemeClr>
                </a:solidFill>
              </a:rPr>
              <a:t>İnsan Kaynakları Genel Müdürlüğü ilgili daire başkanlığı,  taşra  teşkilatında İl Milli Eğitim Müdürlüklerindeki İnsan Kaynakları biriminden sorumlu Milli Eğitim Müdür Yardımcısı veya Şube Müdürleri, </a:t>
            </a:r>
            <a:r>
              <a:rPr lang="tr-TR" sz="2400" b="1" u="sng" dirty="0" smtClean="0">
                <a:solidFill>
                  <a:schemeClr val="accent6"/>
                </a:solidFill>
              </a:rPr>
              <a:t>okul ve kurumlarda ise, Müdür başyardımcısı veya müdür yardımcıları tarafından yürütülür. </a:t>
            </a:r>
            <a:endParaRPr lang="tr-TR" sz="2400" b="1" u="sng" dirty="0">
              <a:solidFill>
                <a:schemeClr val="accent6"/>
              </a:solidFill>
            </a:endParaRPr>
          </a:p>
        </p:txBody>
      </p:sp>
      <p:sp>
        <p:nvSpPr>
          <p:cNvPr id="8" name="Title 1"/>
          <p:cNvSpPr>
            <a:spLocks noGrp="1"/>
          </p:cNvSpPr>
          <p:nvPr>
            <p:ph type="title"/>
          </p:nvPr>
        </p:nvSpPr>
        <p:spPr>
          <a:xfrm>
            <a:off x="0" y="0"/>
            <a:ext cx="9144000" cy="900074"/>
          </a:xfrm>
          <a:solidFill>
            <a:schemeClr val="accent1">
              <a:lumMod val="75000"/>
            </a:schemeClr>
          </a:solidFill>
        </p:spPr>
        <p:txBody>
          <a:bodyPr/>
          <a:lstStyle/>
          <a:p>
            <a:pPr lvl="0">
              <a:defRPr/>
            </a:pPr>
            <a:r>
              <a:rPr lang="tr-TR" sz="3600" b="1" dirty="0" smtClean="0">
                <a:ea typeface="Times New Roman"/>
              </a:rPr>
              <a:t>İŞ SAĞLIĞI VE İŞ GÜVENLİĞİ KURULU</a:t>
            </a:r>
            <a:endParaRPr lang="tr-TR" sz="3600" dirty="0" smtClean="0">
              <a:ea typeface="Times New Roman"/>
            </a:endParaRPr>
          </a:p>
        </p:txBody>
      </p:sp>
      <p:sp>
        <p:nvSpPr>
          <p:cNvPr id="2" name="Veri Yer Tutucusu 1"/>
          <p:cNvSpPr>
            <a:spLocks noGrp="1"/>
          </p:cNvSpPr>
          <p:nvPr>
            <p:ph type="dt" sz="half" idx="10"/>
          </p:nvPr>
        </p:nvSpPr>
        <p:spPr/>
        <p:txBody>
          <a:bodyPr/>
          <a:lstStyle/>
          <a:p>
            <a:fld id="{35C826D8-4347-4A03-92C6-E363375FBF47}"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7136591" y="3286124"/>
            <a:ext cx="1919949"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sp>
        <p:nvSpPr>
          <p:cNvPr id="10" name="9 Dikdörtgen"/>
          <p:cNvSpPr/>
          <p:nvPr/>
        </p:nvSpPr>
        <p:spPr>
          <a:xfrm>
            <a:off x="7072330" y="1785926"/>
            <a:ext cx="1906227" cy="646331"/>
          </a:xfrm>
          <a:prstGeom prst="rect">
            <a:avLst/>
          </a:prstGeom>
          <a:solidFill>
            <a:schemeClr val="bg1">
              <a:lumMod val="85000"/>
            </a:schemeClr>
          </a:solidFill>
        </p:spPr>
        <p:txBody>
          <a:bodyPr wrap="none">
            <a:spAutoFit/>
          </a:bodyPr>
          <a:lstStyle/>
          <a:p>
            <a:r>
              <a:rPr lang="tr-TR" b="1" dirty="0" smtClean="0"/>
              <a:t>2016’ya ertelendi.</a:t>
            </a:r>
          </a:p>
          <a:p>
            <a:r>
              <a:rPr lang="tr-TR" dirty="0" smtClean="0"/>
              <a:t>M.E.Md. belirlenir.</a:t>
            </a:r>
            <a:endParaRPr lang="tr-TR" dirty="0"/>
          </a:p>
        </p:txBody>
      </p:sp>
      <p:graphicFrame>
        <p:nvGraphicFramePr>
          <p:cNvPr id="8" name="7 Diyagram"/>
          <p:cNvGraphicFramePr/>
          <p:nvPr/>
        </p:nvGraphicFramePr>
        <p:xfrm>
          <a:off x="0" y="785794"/>
          <a:ext cx="9144000" cy="5929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Dikdörtgen"/>
          <p:cNvSpPr/>
          <p:nvPr/>
        </p:nvSpPr>
        <p:spPr>
          <a:xfrm>
            <a:off x="6331307" y="6068817"/>
            <a:ext cx="2812693" cy="646331"/>
          </a:xfrm>
          <a:prstGeom prst="rect">
            <a:avLst/>
          </a:prstGeom>
        </p:spPr>
        <p:txBody>
          <a:bodyPr wrap="none">
            <a:spAutoFit/>
          </a:bodyPr>
          <a:lstStyle/>
          <a:p>
            <a:r>
              <a:rPr lang="tr-TR" dirty="0" smtClean="0">
                <a:solidFill>
                  <a:schemeClr val="accent6"/>
                </a:solidFill>
              </a:rPr>
              <a:t>Okul/Kurum </a:t>
            </a:r>
            <a:r>
              <a:rPr lang="tr-TR" dirty="0" err="1" smtClean="0">
                <a:solidFill>
                  <a:schemeClr val="accent6"/>
                </a:solidFill>
              </a:rPr>
              <a:t>Müd</a:t>
            </a:r>
            <a:r>
              <a:rPr lang="tr-TR" dirty="0" smtClean="0">
                <a:solidFill>
                  <a:schemeClr val="accent6"/>
                </a:solidFill>
              </a:rPr>
              <a:t>. belirlenir.</a:t>
            </a:r>
          </a:p>
          <a:p>
            <a:r>
              <a:rPr lang="tr-TR" dirty="0" err="1" smtClean="0">
                <a:solidFill>
                  <a:schemeClr val="accent6"/>
                </a:solidFill>
              </a:rPr>
              <a:t>Müd</a:t>
            </a:r>
            <a:r>
              <a:rPr lang="tr-TR" dirty="0" smtClean="0">
                <a:solidFill>
                  <a:schemeClr val="accent6"/>
                </a:solidFill>
              </a:rPr>
              <a:t>.Baş. Yrd. (</a:t>
            </a:r>
            <a:r>
              <a:rPr lang="tr-TR" dirty="0" err="1" smtClean="0">
                <a:solidFill>
                  <a:schemeClr val="accent6"/>
                </a:solidFill>
              </a:rPr>
              <a:t>sekreterya</a:t>
            </a:r>
            <a:r>
              <a:rPr lang="tr-TR" dirty="0" smtClean="0">
                <a:solidFill>
                  <a:schemeClr val="accent6"/>
                </a:solidFill>
              </a:rPr>
              <a:t>)</a:t>
            </a:r>
            <a:endParaRPr lang="tr-TR" dirty="0">
              <a:solidFill>
                <a:schemeClr val="accent6"/>
              </a:solidFill>
            </a:endParaRPr>
          </a:p>
        </p:txBody>
      </p:sp>
      <p:sp>
        <p:nvSpPr>
          <p:cNvPr id="14" name="13 Dikdörtgen"/>
          <p:cNvSpPr/>
          <p:nvPr/>
        </p:nvSpPr>
        <p:spPr>
          <a:xfrm>
            <a:off x="5286380" y="928670"/>
            <a:ext cx="2197525" cy="646331"/>
          </a:xfrm>
          <a:prstGeom prst="rect">
            <a:avLst/>
          </a:prstGeom>
        </p:spPr>
        <p:txBody>
          <a:bodyPr wrap="none">
            <a:spAutoFit/>
          </a:bodyPr>
          <a:lstStyle/>
          <a:p>
            <a:r>
              <a:rPr lang="tr-TR" b="1" dirty="0" smtClean="0">
                <a:solidFill>
                  <a:schemeClr val="accent6"/>
                </a:solidFill>
              </a:rPr>
              <a:t>Okul/Kurum Müdürü</a:t>
            </a:r>
          </a:p>
          <a:p>
            <a:r>
              <a:rPr lang="tr-TR" dirty="0" smtClean="0">
                <a:solidFill>
                  <a:srgbClr val="FF0000"/>
                </a:solidFill>
              </a:rPr>
              <a:t>İşveren vekili sıfatı ile</a:t>
            </a:r>
            <a:endParaRPr lang="tr-TR" b="1" dirty="0" smtClean="0">
              <a:solidFill>
                <a:srgbClr val="FF0000"/>
              </a:solidFill>
            </a:endParaRPr>
          </a:p>
        </p:txBody>
      </p:sp>
      <p:sp>
        <p:nvSpPr>
          <p:cNvPr id="15" name="14 Dikdörtgen"/>
          <p:cNvSpPr/>
          <p:nvPr/>
        </p:nvSpPr>
        <p:spPr>
          <a:xfrm>
            <a:off x="0" y="3643314"/>
            <a:ext cx="2071702" cy="2308324"/>
          </a:xfrm>
          <a:prstGeom prst="rect">
            <a:avLst/>
          </a:prstGeom>
        </p:spPr>
        <p:txBody>
          <a:bodyPr wrap="square">
            <a:spAutoFit/>
          </a:bodyPr>
          <a:lstStyle/>
          <a:p>
            <a:r>
              <a:rPr lang="tr-TR" dirty="0" smtClean="0">
                <a:solidFill>
                  <a:schemeClr val="accent6"/>
                </a:solidFill>
              </a:rPr>
              <a:t>Seçimle yada atama yoluyla belirlenir.</a:t>
            </a:r>
          </a:p>
          <a:p>
            <a:r>
              <a:rPr lang="tr-TR" dirty="0" smtClean="0">
                <a:solidFill>
                  <a:schemeClr val="accent6"/>
                </a:solidFill>
              </a:rPr>
              <a:t>Açık oyla seçilir</a:t>
            </a:r>
            <a:r>
              <a:rPr lang="en-GB" dirty="0" smtClean="0">
                <a:solidFill>
                  <a:schemeClr val="accent6"/>
                </a:solidFill>
              </a:rPr>
              <a:t>,</a:t>
            </a:r>
            <a:r>
              <a:rPr lang="tr-TR" dirty="0" smtClean="0">
                <a:solidFill>
                  <a:schemeClr val="accent6"/>
                </a:solidFill>
              </a:rPr>
              <a:t> seçilememesi durumunda atanır</a:t>
            </a:r>
            <a:r>
              <a:rPr lang="en-GB" dirty="0" smtClean="0">
                <a:solidFill>
                  <a:schemeClr val="accent6"/>
                </a:solidFill>
              </a:rPr>
              <a:t>; </a:t>
            </a:r>
            <a:r>
              <a:rPr lang="tr-TR" dirty="0" smtClean="0">
                <a:solidFill>
                  <a:schemeClr val="accent6"/>
                </a:solidFill>
              </a:rPr>
              <a:t>yedekleri de aynı yöntemle belirlenir. </a:t>
            </a:r>
            <a:r>
              <a:rPr lang="tr-TR" dirty="0" smtClean="0">
                <a:solidFill>
                  <a:srgbClr val="FF0000"/>
                </a:solidFill>
              </a:rPr>
              <a:t>6. Madde</a:t>
            </a:r>
          </a:p>
        </p:txBody>
      </p:sp>
      <p:sp>
        <p:nvSpPr>
          <p:cNvPr id="16" name="15 Dikdörtgen"/>
          <p:cNvSpPr/>
          <p:nvPr/>
        </p:nvSpPr>
        <p:spPr>
          <a:xfrm>
            <a:off x="142844" y="6274378"/>
            <a:ext cx="2812693" cy="369332"/>
          </a:xfrm>
          <a:prstGeom prst="rect">
            <a:avLst/>
          </a:prstGeom>
        </p:spPr>
        <p:txBody>
          <a:bodyPr wrap="none">
            <a:spAutoFit/>
          </a:bodyPr>
          <a:lstStyle/>
          <a:p>
            <a:r>
              <a:rPr lang="tr-TR" dirty="0" smtClean="0">
                <a:solidFill>
                  <a:schemeClr val="accent6"/>
                </a:solidFill>
              </a:rPr>
              <a:t>Okul/Kurum </a:t>
            </a:r>
            <a:r>
              <a:rPr lang="tr-TR" dirty="0" err="1" smtClean="0">
                <a:solidFill>
                  <a:schemeClr val="accent6"/>
                </a:solidFill>
              </a:rPr>
              <a:t>Müd</a:t>
            </a:r>
            <a:r>
              <a:rPr lang="tr-TR" dirty="0" smtClean="0">
                <a:solidFill>
                  <a:schemeClr val="accent6"/>
                </a:solidFill>
              </a:rPr>
              <a:t>. belirlenir.</a:t>
            </a:r>
          </a:p>
        </p:txBody>
      </p:sp>
      <p:sp>
        <p:nvSpPr>
          <p:cNvPr id="17" name="16 Dikdörtgen"/>
          <p:cNvSpPr/>
          <p:nvPr/>
        </p:nvSpPr>
        <p:spPr>
          <a:xfrm>
            <a:off x="71406" y="1174608"/>
            <a:ext cx="2286016" cy="1754326"/>
          </a:xfrm>
          <a:prstGeom prst="rect">
            <a:avLst/>
          </a:prstGeom>
        </p:spPr>
        <p:txBody>
          <a:bodyPr wrap="square">
            <a:spAutoFit/>
          </a:bodyPr>
          <a:lstStyle/>
          <a:p>
            <a:r>
              <a:rPr lang="tr-TR" dirty="0" smtClean="0">
                <a:solidFill>
                  <a:schemeClr val="accent6"/>
                </a:solidFill>
              </a:rPr>
              <a:t>Öğretmenler Kurulunda açık oyla seçilir</a:t>
            </a:r>
            <a:r>
              <a:rPr lang="en-GB" dirty="0" smtClean="0">
                <a:solidFill>
                  <a:schemeClr val="accent6"/>
                </a:solidFill>
              </a:rPr>
              <a:t>,</a:t>
            </a:r>
            <a:r>
              <a:rPr lang="tr-TR" dirty="0" smtClean="0">
                <a:solidFill>
                  <a:schemeClr val="accent6"/>
                </a:solidFill>
              </a:rPr>
              <a:t> seçilememesi durumunda Okul/Kurum </a:t>
            </a:r>
          </a:p>
          <a:p>
            <a:r>
              <a:rPr lang="tr-TR" dirty="0" err="1" smtClean="0">
                <a:solidFill>
                  <a:schemeClr val="accent6"/>
                </a:solidFill>
              </a:rPr>
              <a:t>Müd</a:t>
            </a:r>
            <a:r>
              <a:rPr lang="tr-TR" dirty="0" smtClean="0">
                <a:solidFill>
                  <a:schemeClr val="accent6"/>
                </a:solidFill>
              </a:rPr>
              <a:t>. belirlenir.</a:t>
            </a:r>
            <a:endParaRPr lang="tr-TR" dirty="0">
              <a:solidFill>
                <a:schemeClr val="accent6"/>
              </a:solidFill>
            </a:endParaRPr>
          </a:p>
        </p:txBody>
      </p:sp>
      <p:sp>
        <p:nvSpPr>
          <p:cNvPr id="18" name="Title 1"/>
          <p:cNvSpPr>
            <a:spLocks noGrp="1"/>
          </p:cNvSpPr>
          <p:nvPr>
            <p:ph type="title"/>
          </p:nvPr>
        </p:nvSpPr>
        <p:spPr>
          <a:xfrm>
            <a:off x="1000100" y="0"/>
            <a:ext cx="8143900" cy="900074"/>
          </a:xfrm>
        </p:spPr>
        <p:txBody>
          <a:bodyPr/>
          <a:lstStyle/>
          <a:p>
            <a:pPr lvl="0" algn="l">
              <a:defRPr/>
            </a:pPr>
            <a:r>
              <a:rPr lang="tr-TR" sz="3600" b="1" dirty="0" smtClean="0">
                <a:solidFill>
                  <a:srgbClr val="FF0000"/>
                </a:solidFill>
                <a:ea typeface="Times New Roman"/>
              </a:rPr>
              <a:t>İŞ SAĞLIĞI VE İŞ GÜVENLİĞİ KURULU</a:t>
            </a:r>
            <a:endParaRPr lang="tr-TR" sz="3600" dirty="0" smtClean="0">
              <a:solidFill>
                <a:srgbClr val="FF0000"/>
              </a:solidFill>
              <a:ea typeface="Times New Roman"/>
            </a:endParaRPr>
          </a:p>
        </p:txBody>
      </p:sp>
      <p:sp>
        <p:nvSpPr>
          <p:cNvPr id="2" name="Veri Yer Tutucusu 1"/>
          <p:cNvSpPr>
            <a:spLocks noGrp="1"/>
          </p:cNvSpPr>
          <p:nvPr>
            <p:ph type="dt" sz="half" idx="10"/>
          </p:nvPr>
        </p:nvSpPr>
        <p:spPr/>
        <p:txBody>
          <a:bodyPr/>
          <a:lstStyle/>
          <a:p>
            <a:fld id="{C168B278-9FDC-4CBD-AF8D-0D742068A4E5}"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p:cNvSpPr>
          <p:nvPr>
            <p:ph type="title"/>
          </p:nvPr>
        </p:nvSpPr>
        <p:spPr>
          <a:xfrm>
            <a:off x="214282" y="928670"/>
            <a:ext cx="7143800" cy="706438"/>
          </a:xfrm>
          <a:noFill/>
          <a:ln/>
        </p:spPr>
        <p:txBody>
          <a:bodyPr/>
          <a:lstStyle/>
          <a:p>
            <a:r>
              <a:rPr lang="tr-TR" sz="3200" b="1" dirty="0" smtClean="0">
                <a:solidFill>
                  <a:srgbClr val="FF0000"/>
                </a:solidFill>
                <a:latin typeface="+mn-lt"/>
                <a:cs typeface="Times New Roman" pitchFamily="18" charset="0"/>
              </a:rPr>
              <a:t>ÇALIŞAN TEMSİLCİSİ</a:t>
            </a:r>
          </a:p>
        </p:txBody>
      </p:sp>
      <p:sp>
        <p:nvSpPr>
          <p:cNvPr id="128002" name="Rectangle 2"/>
          <p:cNvSpPr>
            <a:spLocks noGrp="1"/>
          </p:cNvSpPr>
          <p:nvPr>
            <p:ph type="body" sz="half" idx="1"/>
          </p:nvPr>
        </p:nvSpPr>
        <p:spPr>
          <a:xfrm>
            <a:off x="285720" y="1843090"/>
            <a:ext cx="5699125" cy="4371992"/>
          </a:xfrm>
        </p:spPr>
        <p:txBody>
          <a:bodyPr/>
          <a:lstStyle/>
          <a:p>
            <a:pPr marL="533400" indent="-533400">
              <a:buFontTx/>
              <a:buAutoNum type="arabicParenBoth"/>
            </a:pPr>
            <a:r>
              <a:rPr lang="tr-TR" sz="2400" dirty="0" smtClean="0">
                <a:solidFill>
                  <a:schemeClr val="accent6"/>
                </a:solidFill>
              </a:rPr>
              <a:t>İşveren; riskleri göz önünde bulundurarak, </a:t>
            </a:r>
            <a:r>
              <a:rPr lang="tr-TR" sz="2400" b="1" dirty="0" smtClean="0">
                <a:solidFill>
                  <a:schemeClr val="accent6"/>
                </a:solidFill>
              </a:rPr>
              <a:t>seçim veya atama </a:t>
            </a:r>
            <a:r>
              <a:rPr lang="tr-TR" sz="2400" dirty="0" smtClean="0">
                <a:solidFill>
                  <a:schemeClr val="accent6"/>
                </a:solidFill>
              </a:rPr>
              <a:t>yoluyla, çalışan temsilcisini görevlendirir: 		</a:t>
            </a:r>
          </a:p>
          <a:p>
            <a:pPr marL="533400" indent="-533400">
              <a:buFont typeface="Arial" charset="0"/>
              <a:buNone/>
            </a:pPr>
            <a:r>
              <a:rPr lang="tr-TR" sz="2400" dirty="0" smtClean="0">
                <a:solidFill>
                  <a:schemeClr val="accent6"/>
                </a:solidFill>
              </a:rPr>
              <a:t>(2)  Baş temsilci </a:t>
            </a:r>
            <a:r>
              <a:rPr lang="tr-TR" sz="2400" b="1" dirty="0" smtClean="0">
                <a:solidFill>
                  <a:schemeClr val="accent6"/>
                </a:solidFill>
              </a:rPr>
              <a:t>seçimle </a:t>
            </a:r>
            <a:r>
              <a:rPr lang="tr-TR" sz="2400" dirty="0" smtClean="0">
                <a:solidFill>
                  <a:schemeClr val="accent6"/>
                </a:solidFill>
              </a:rPr>
              <a:t>belirlenir. </a:t>
            </a:r>
          </a:p>
          <a:p>
            <a:pPr marL="533400" indent="-533400">
              <a:buFont typeface="Arial" charset="0"/>
              <a:buNone/>
            </a:pPr>
            <a:r>
              <a:rPr lang="tr-TR" sz="2400" dirty="0" smtClean="0">
                <a:solidFill>
                  <a:schemeClr val="accent6"/>
                </a:solidFill>
              </a:rPr>
              <a:t>(3)  Çalışan temsilcileri, tehlike </a:t>
            </a:r>
            <a:r>
              <a:rPr lang="tr-TR" sz="2400" b="1" dirty="0" smtClean="0">
                <a:solidFill>
                  <a:schemeClr val="accent6"/>
                </a:solidFill>
              </a:rPr>
              <a:t>kaynağının yok edilmesi için, işverenden  gerekli tedbirlerin alınmasını isteme hakkına sahiptir</a:t>
            </a:r>
            <a:r>
              <a:rPr lang="tr-TR" sz="2400" dirty="0" smtClean="0">
                <a:solidFill>
                  <a:schemeClr val="accent6"/>
                </a:solidFill>
              </a:rPr>
              <a:t>. 		    		</a:t>
            </a:r>
          </a:p>
          <a:p>
            <a:pPr marL="533400" indent="-533400">
              <a:buFont typeface="Arial" charset="0"/>
              <a:buNone/>
            </a:pPr>
            <a:r>
              <a:rPr lang="tr-TR" sz="2400" dirty="0" smtClean="0">
                <a:solidFill>
                  <a:schemeClr val="accent6"/>
                </a:solidFill>
              </a:rPr>
              <a:t>(4)  Çalışan temsilcileri ve destek elemanlarının </a:t>
            </a:r>
            <a:r>
              <a:rPr lang="tr-TR" sz="2400" b="1" dirty="0" smtClean="0">
                <a:solidFill>
                  <a:schemeClr val="accent6"/>
                </a:solidFill>
              </a:rPr>
              <a:t>hakları kısıtlanamaz</a:t>
            </a:r>
            <a:r>
              <a:rPr lang="tr-TR" sz="2400" dirty="0" smtClean="0">
                <a:solidFill>
                  <a:schemeClr val="accent6"/>
                </a:solidFill>
              </a:rPr>
              <a:t>.</a:t>
            </a:r>
          </a:p>
        </p:txBody>
      </p:sp>
      <p:graphicFrame>
        <p:nvGraphicFramePr>
          <p:cNvPr id="128029" name="Group 29"/>
          <p:cNvGraphicFramePr>
            <a:graphicFrameLocks noGrp="1"/>
          </p:cNvGraphicFramePr>
          <p:nvPr>
            <p:ph sz="half" idx="2"/>
          </p:nvPr>
        </p:nvGraphicFramePr>
        <p:xfrm>
          <a:off x="6286512" y="1600200"/>
          <a:ext cx="2241551" cy="4525964"/>
        </p:xfrm>
        <a:graphic>
          <a:graphicData uri="http://schemas.openxmlformats.org/drawingml/2006/table">
            <a:tbl>
              <a:tblPr/>
              <a:tblGrid>
                <a:gridCol w="1688793"/>
                <a:gridCol w="552758"/>
              </a:tblGrid>
              <a:tr h="7540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2-50</a:t>
                      </a:r>
                      <a:endParaRPr kumimoji="0" lang="tr-TR" sz="2400" b="0" i="0" u="none" strike="noStrike" cap="none" normalizeH="0" baseline="0" dirty="0" smtClean="0">
                        <a:ln>
                          <a:noFill/>
                        </a:ln>
                        <a:solidFill>
                          <a:schemeClr val="tx1"/>
                        </a:solidFill>
                        <a:effectLst/>
                        <a:latin typeface="+mn-lt"/>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51-100</a:t>
                      </a:r>
                      <a:endParaRPr kumimoji="0" lang="tr-TR" sz="2400" b="0" i="0" u="none" strike="noStrike" cap="none" normalizeH="0" baseline="0" dirty="0" smtClean="0">
                        <a:ln>
                          <a:noFill/>
                        </a:ln>
                        <a:solidFill>
                          <a:schemeClr val="tx1"/>
                        </a:solidFill>
                        <a:effectLst/>
                        <a:latin typeface="+mn-lt"/>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101-500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501-1000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sng" strike="noStrike" cap="none" normalizeH="0" baseline="0" dirty="0" smtClean="0">
                          <a:ln>
                            <a:noFill/>
                          </a:ln>
                          <a:solidFill>
                            <a:schemeClr val="tx1"/>
                          </a:solidFill>
                          <a:effectLst/>
                          <a:latin typeface="+mn-lt"/>
                          <a:cs typeface="Arial" charset="0"/>
                        </a:rPr>
                        <a:t>1001-2000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2001 ve </a:t>
                      </a:r>
                      <a:r>
                        <a:rPr kumimoji="0" lang="tr-TR" sz="2400" b="1" i="0" u="none" strike="noStrike" cap="none" normalizeH="0" baseline="0" dirty="0" err="1" smtClean="0">
                          <a:ln>
                            <a:noFill/>
                          </a:ln>
                          <a:solidFill>
                            <a:schemeClr val="tx1"/>
                          </a:solidFill>
                          <a:effectLst/>
                          <a:latin typeface="+mn-lt"/>
                          <a:cs typeface="Arial" charset="0"/>
                        </a:rPr>
                        <a:t>üzr</a:t>
                      </a:r>
                      <a:r>
                        <a:rPr kumimoji="0" lang="tr-TR" sz="2400" b="1" i="0" u="none" strike="noStrike" cap="none" normalizeH="0" baseline="0" dirty="0" smtClean="0">
                          <a:ln>
                            <a:noFill/>
                          </a:ln>
                          <a:solidFill>
                            <a:schemeClr val="tx1"/>
                          </a:solidFill>
                          <a:effectLst/>
                          <a:latin typeface="+mn-lt"/>
                          <a:cs typeface="Arial"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400" b="1" i="0" u="none" strike="noStrike" cap="none" normalizeH="0" baseline="0" dirty="0" smtClean="0">
                          <a:ln>
                            <a:noFill/>
                          </a:ln>
                          <a:solidFill>
                            <a:schemeClr val="tx1"/>
                          </a:solidFill>
                          <a:effectLst/>
                          <a:latin typeface="+mn-lt"/>
                          <a:cs typeface="Arial"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bl>
          </a:graphicData>
        </a:graphic>
      </p:graphicFrame>
      <p:sp>
        <p:nvSpPr>
          <p:cNvPr id="5" name="Title 1"/>
          <p:cNvSpPr txBox="1">
            <a:spLocks/>
          </p:cNvSpPr>
          <p:nvPr/>
        </p:nvSpPr>
        <p:spPr>
          <a:xfrm>
            <a:off x="1000100" y="0"/>
            <a:ext cx="8143900" cy="900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7030A0"/>
                </a:solidFill>
                <a:effectLst/>
                <a:uLnTx/>
                <a:uFillTx/>
                <a:latin typeface="+mj-lt"/>
                <a:ea typeface="Times New Roman"/>
                <a:cs typeface="+mj-cs"/>
              </a:rPr>
              <a:t>İŞ SAĞLIĞI VE İŞ GÜVENLİĞİ KURULU</a:t>
            </a:r>
            <a:endParaRPr kumimoji="0" lang="tr-TR" sz="3600" b="0" i="0" u="none" strike="noStrike" kern="1200" cap="none" spc="0" normalizeH="0" baseline="0" noProof="0" dirty="0" smtClean="0">
              <a:ln>
                <a:noFill/>
              </a:ln>
              <a:solidFill>
                <a:srgbClr val="7030A0"/>
              </a:solidFill>
              <a:effectLst/>
              <a:uLnTx/>
              <a:uFillTx/>
              <a:latin typeface="+mj-lt"/>
              <a:ea typeface="Times New Roman"/>
              <a:cs typeface="+mj-cs"/>
            </a:endParaRPr>
          </a:p>
        </p:txBody>
      </p:sp>
      <p:sp>
        <p:nvSpPr>
          <p:cNvPr id="2" name="Veri Yer Tutucusu 1"/>
          <p:cNvSpPr>
            <a:spLocks noGrp="1"/>
          </p:cNvSpPr>
          <p:nvPr>
            <p:ph type="dt" sz="half" idx="10"/>
          </p:nvPr>
        </p:nvSpPr>
        <p:spPr/>
        <p:txBody>
          <a:bodyPr/>
          <a:lstStyle/>
          <a:p>
            <a:fld id="{7CB152A5-84C1-4623-A7E4-DD0FE6AA0E48}"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p:cNvSpPr>
          <p:nvPr>
            <p:ph type="title"/>
          </p:nvPr>
        </p:nvSpPr>
        <p:spPr>
          <a:xfrm>
            <a:off x="214282" y="928670"/>
            <a:ext cx="7143800" cy="706438"/>
          </a:xfrm>
          <a:noFill/>
          <a:ln/>
        </p:spPr>
        <p:txBody>
          <a:bodyPr/>
          <a:lstStyle/>
          <a:p>
            <a:r>
              <a:rPr lang="tr-TR" sz="3200" b="1" dirty="0" smtClean="0">
                <a:solidFill>
                  <a:srgbClr val="C00000"/>
                </a:solidFill>
                <a:latin typeface="+mn-lt"/>
                <a:cs typeface="Times New Roman" pitchFamily="18" charset="0"/>
              </a:rPr>
              <a:t>ÇALIŞAN TEMSİLCİSİ</a:t>
            </a:r>
          </a:p>
        </p:txBody>
      </p:sp>
      <p:sp>
        <p:nvSpPr>
          <p:cNvPr id="128002" name="Rectangle 2"/>
          <p:cNvSpPr>
            <a:spLocks noGrp="1"/>
          </p:cNvSpPr>
          <p:nvPr>
            <p:ph type="body" sz="half" idx="1"/>
          </p:nvPr>
        </p:nvSpPr>
        <p:spPr>
          <a:xfrm>
            <a:off x="285720" y="1843090"/>
            <a:ext cx="8429684" cy="4371992"/>
          </a:xfrm>
        </p:spPr>
        <p:txBody>
          <a:bodyPr>
            <a:normAutofit lnSpcReduction="10000"/>
          </a:bodyPr>
          <a:lstStyle/>
          <a:p>
            <a:r>
              <a:rPr lang="tr-TR" sz="2400" dirty="0" smtClean="0">
                <a:solidFill>
                  <a:srgbClr val="FF0000"/>
                </a:solidFill>
              </a:rPr>
              <a:t>Bir çalışanın çalışan temsilcisi olabilmesi için;</a:t>
            </a:r>
            <a:br>
              <a:rPr lang="tr-TR" sz="2400" dirty="0" smtClean="0">
                <a:solidFill>
                  <a:srgbClr val="FF0000"/>
                </a:solidFill>
              </a:rPr>
            </a:br>
            <a:r>
              <a:rPr lang="tr-TR" sz="2800" dirty="0" smtClean="0">
                <a:solidFill>
                  <a:srgbClr val="7030A0"/>
                </a:solidFill>
              </a:rPr>
              <a:t>◊ İşyerinin tam süreli daimi çalışanı olması,</a:t>
            </a:r>
            <a:br>
              <a:rPr lang="tr-TR" sz="2800" dirty="0" smtClean="0">
                <a:solidFill>
                  <a:srgbClr val="7030A0"/>
                </a:solidFill>
              </a:rPr>
            </a:br>
            <a:r>
              <a:rPr lang="tr-TR" sz="2800" dirty="0" smtClean="0">
                <a:solidFill>
                  <a:srgbClr val="7030A0"/>
                </a:solidFill>
              </a:rPr>
              <a:t>◊ En az 3 yıllık iş deneyiminin bulunması,</a:t>
            </a:r>
            <a:br>
              <a:rPr lang="tr-TR" sz="2800" dirty="0" smtClean="0">
                <a:solidFill>
                  <a:srgbClr val="7030A0"/>
                </a:solidFill>
              </a:rPr>
            </a:br>
            <a:r>
              <a:rPr lang="tr-TR" sz="2800" dirty="0" smtClean="0">
                <a:solidFill>
                  <a:srgbClr val="7030A0"/>
                </a:solidFill>
              </a:rPr>
              <a:t>◊ En az ortaokul düzeyinde öğrenim görmüş olması </a:t>
            </a:r>
            <a:r>
              <a:rPr lang="tr-TR" sz="2800" dirty="0" smtClean="0">
                <a:solidFill>
                  <a:schemeClr val="accent5"/>
                </a:solidFill>
              </a:rPr>
              <a:t>gerekiyor.</a:t>
            </a:r>
            <a:r>
              <a:rPr lang="tr-TR" sz="2800" dirty="0" smtClean="0">
                <a:solidFill>
                  <a:srgbClr val="C00000"/>
                </a:solidFill>
              </a:rPr>
              <a:t/>
            </a:r>
            <a:br>
              <a:rPr lang="tr-TR" sz="2800" dirty="0" smtClean="0">
                <a:solidFill>
                  <a:srgbClr val="C00000"/>
                </a:solidFill>
              </a:rPr>
            </a:br>
            <a:endParaRPr lang="tr-TR" sz="2800" dirty="0" smtClean="0">
              <a:solidFill>
                <a:srgbClr val="C00000"/>
              </a:solidFill>
            </a:endParaRPr>
          </a:p>
          <a:p>
            <a:r>
              <a:rPr lang="tr-TR" sz="2400" dirty="0" smtClean="0">
                <a:solidFill>
                  <a:schemeClr val="accent5"/>
                </a:solidFill>
              </a:rPr>
              <a:t>Bu niteliklere sahip çalışan olmadığı takdirde diğer çalışanlarda çalışan temsilciliği yapabilirler</a:t>
            </a:r>
            <a:r>
              <a:rPr lang="tr-TR" sz="2400" dirty="0" smtClean="0">
                <a:solidFill>
                  <a:schemeClr val="accent6"/>
                </a:solidFill>
              </a:rPr>
              <a:t>. </a:t>
            </a:r>
            <a:r>
              <a:rPr lang="tr-TR" sz="2400" dirty="0" smtClean="0">
                <a:solidFill>
                  <a:srgbClr val="FF0000"/>
                </a:solidFill>
              </a:rPr>
              <a:t>Ancak yetkili sendika temsilcisinin çalışan temsilcisi olarak görev yapması halinde çalışan temsilcileri için aranan kriterler sendika temsilcisi için aranmayacak.</a:t>
            </a:r>
            <a:endParaRPr lang="tr-TR" sz="2400" dirty="0">
              <a:solidFill>
                <a:srgbClr val="FF0000"/>
              </a:solidFill>
            </a:endParaRPr>
          </a:p>
        </p:txBody>
      </p:sp>
      <p:sp>
        <p:nvSpPr>
          <p:cNvPr id="5" name="Title 1"/>
          <p:cNvSpPr txBox="1">
            <a:spLocks/>
          </p:cNvSpPr>
          <p:nvPr/>
        </p:nvSpPr>
        <p:spPr>
          <a:xfrm>
            <a:off x="1000100" y="0"/>
            <a:ext cx="8143900" cy="900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7030A0"/>
                </a:solidFill>
                <a:effectLst/>
                <a:uLnTx/>
                <a:uFillTx/>
                <a:latin typeface="+mj-lt"/>
                <a:ea typeface="Times New Roman"/>
                <a:cs typeface="+mj-cs"/>
              </a:rPr>
              <a:t>İŞ SAĞLIĞI VE İŞ GÜVENLİĞİ KURULU</a:t>
            </a:r>
            <a:endParaRPr kumimoji="0" lang="tr-TR" sz="3600" b="0" i="0" u="none" strike="noStrike" kern="1200" cap="none" spc="0" normalizeH="0" baseline="0" noProof="0" dirty="0" smtClean="0">
              <a:ln>
                <a:noFill/>
              </a:ln>
              <a:solidFill>
                <a:srgbClr val="7030A0"/>
              </a:solidFill>
              <a:effectLst/>
              <a:uLnTx/>
              <a:uFillTx/>
              <a:latin typeface="+mj-lt"/>
              <a:ea typeface="Times New Roman"/>
              <a:cs typeface="+mj-cs"/>
            </a:endParaRPr>
          </a:p>
        </p:txBody>
      </p:sp>
      <p:sp>
        <p:nvSpPr>
          <p:cNvPr id="2" name="Veri Yer Tutucusu 1"/>
          <p:cNvSpPr>
            <a:spLocks noGrp="1"/>
          </p:cNvSpPr>
          <p:nvPr>
            <p:ph type="dt" sz="half" idx="10"/>
          </p:nvPr>
        </p:nvSpPr>
        <p:spPr/>
        <p:txBody>
          <a:bodyPr/>
          <a:lstStyle/>
          <a:p>
            <a:fld id="{C57A4197-E303-4843-ADF3-F0AD3BD25EAE}"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OKULLARIMIZDA  GÜVENSİZ ORTAMLAR</a:t>
            </a:r>
            <a:endParaRPr lang="tr-TR" sz="2800" b="1" dirty="0">
              <a:solidFill>
                <a:schemeClr val="bg1"/>
              </a:solidFill>
            </a:endParaRPr>
          </a:p>
        </p:txBody>
      </p:sp>
      <p:sp>
        <p:nvSpPr>
          <p:cNvPr id="3" name="2 İçerik Yer Tutucusu"/>
          <p:cNvSpPr>
            <a:spLocks noGrp="1"/>
          </p:cNvSpPr>
          <p:nvPr>
            <p:ph idx="1"/>
          </p:nvPr>
        </p:nvSpPr>
        <p:spPr/>
        <p:txBody>
          <a:bodyPr>
            <a:normAutofit fontScale="77500" lnSpcReduction="20000"/>
          </a:bodyPr>
          <a:lstStyle/>
          <a:p>
            <a:r>
              <a:rPr lang="tr-TR" dirty="0" smtClean="0">
                <a:solidFill>
                  <a:schemeClr val="accent6"/>
                </a:solidFill>
              </a:rPr>
              <a:t>1- Atölyeler</a:t>
            </a:r>
          </a:p>
          <a:p>
            <a:r>
              <a:rPr lang="tr-TR" dirty="0" smtClean="0">
                <a:solidFill>
                  <a:schemeClr val="accent6"/>
                </a:solidFill>
              </a:rPr>
              <a:t>2-Laboratuarlar</a:t>
            </a:r>
          </a:p>
          <a:p>
            <a:r>
              <a:rPr lang="tr-TR" dirty="0" smtClean="0">
                <a:solidFill>
                  <a:schemeClr val="accent6"/>
                </a:solidFill>
              </a:rPr>
              <a:t>3-Binalarımızın fiziki yapısı nedeniyle;</a:t>
            </a:r>
          </a:p>
          <a:p>
            <a:r>
              <a:rPr lang="tr-TR" dirty="0" smtClean="0">
                <a:solidFill>
                  <a:schemeClr val="accent6"/>
                </a:solidFill>
              </a:rPr>
              <a:t>Koridorlar</a:t>
            </a:r>
          </a:p>
          <a:p>
            <a:r>
              <a:rPr lang="tr-TR" dirty="0" smtClean="0">
                <a:solidFill>
                  <a:schemeClr val="accent6"/>
                </a:solidFill>
              </a:rPr>
              <a:t>Isınma amaçlı yakıt birimlerimiz</a:t>
            </a:r>
          </a:p>
          <a:p>
            <a:r>
              <a:rPr lang="tr-TR" dirty="0" smtClean="0">
                <a:solidFill>
                  <a:schemeClr val="accent6"/>
                </a:solidFill>
              </a:rPr>
              <a:t>Elektrik tesisatlarımız</a:t>
            </a:r>
          </a:p>
          <a:p>
            <a:r>
              <a:rPr lang="tr-TR" dirty="0" smtClean="0">
                <a:solidFill>
                  <a:schemeClr val="accent6"/>
                </a:solidFill>
              </a:rPr>
              <a:t>Yangın merdivenlerinin olmaması</a:t>
            </a:r>
          </a:p>
          <a:p>
            <a:r>
              <a:rPr lang="tr-TR" dirty="0" smtClean="0">
                <a:solidFill>
                  <a:schemeClr val="accent6"/>
                </a:solidFill>
              </a:rPr>
              <a:t>4-Yemekhanelerimiz </a:t>
            </a:r>
          </a:p>
          <a:p>
            <a:r>
              <a:rPr lang="tr-TR" dirty="0" smtClean="0">
                <a:solidFill>
                  <a:schemeClr val="accent6"/>
                </a:solidFill>
              </a:rPr>
              <a:t>5-Kantinler</a:t>
            </a:r>
          </a:p>
          <a:p>
            <a:r>
              <a:rPr lang="tr-TR" dirty="0" smtClean="0">
                <a:solidFill>
                  <a:schemeClr val="accent6"/>
                </a:solidFill>
              </a:rPr>
              <a:t>6-Temizlik kimyasalları</a:t>
            </a:r>
          </a:p>
          <a:p>
            <a:r>
              <a:rPr lang="tr-TR" dirty="0" smtClean="0">
                <a:solidFill>
                  <a:schemeClr val="accent6"/>
                </a:solidFill>
              </a:rPr>
              <a:t>7-Tuvaletler</a:t>
            </a:r>
            <a:endParaRPr lang="tr-TR" dirty="0">
              <a:solidFill>
                <a:schemeClr val="accent6"/>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7" name="Veri Yer Tutucusu 6"/>
          <p:cNvSpPr>
            <a:spLocks noGrp="1"/>
          </p:cNvSpPr>
          <p:nvPr>
            <p:ph type="dt" sz="half" idx="10"/>
          </p:nvPr>
        </p:nvSpPr>
        <p:spPr/>
        <p:txBody>
          <a:bodyPr/>
          <a:lstStyle/>
          <a:p>
            <a:fld id="{D9258417-49E3-436C-A199-443CC2A2E02D}" type="datetime1">
              <a:rPr lang="tr-TR" smtClean="0"/>
              <a:t>15.12.2015</a:t>
            </a:fld>
            <a:endParaRPr lang="tr-TR"/>
          </a:p>
        </p:txBody>
      </p:sp>
      <p:sp>
        <p:nvSpPr>
          <p:cNvPr id="8" name="Altbilgi Yer Tutucusu 7"/>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42852"/>
            <a:ext cx="8991600" cy="6680223"/>
          </a:xfrm>
        </p:spPr>
        <p:txBody>
          <a:bodyPr>
            <a:normAutofit lnSpcReduction="10000"/>
          </a:bodyPr>
          <a:lstStyle/>
          <a:p>
            <a:pPr algn="ctr">
              <a:defRPr/>
            </a:pPr>
            <a:endParaRPr lang="tr-TR" sz="1400" b="1" dirty="0" smtClean="0">
              <a:solidFill>
                <a:schemeClr val="bg1"/>
              </a:solidFill>
            </a:endParaRPr>
          </a:p>
          <a:p>
            <a:pPr algn="ctr">
              <a:defRPr/>
            </a:pPr>
            <a:r>
              <a:rPr lang="tr-TR" sz="3600" b="1" dirty="0" smtClean="0">
                <a:solidFill>
                  <a:schemeClr val="accent6"/>
                </a:solidFill>
              </a:rPr>
              <a:t>Çalışma </a:t>
            </a:r>
            <a:r>
              <a:rPr lang="tr-TR" sz="3600" b="1" dirty="0">
                <a:solidFill>
                  <a:schemeClr val="accent6"/>
                </a:solidFill>
              </a:rPr>
              <a:t>ve Sosyal Güvenlik Bakanlığı </a:t>
            </a:r>
            <a:endParaRPr lang="tr-TR" sz="3600" b="1" dirty="0" smtClean="0">
              <a:solidFill>
                <a:schemeClr val="accent6"/>
              </a:solidFill>
            </a:endParaRPr>
          </a:p>
          <a:p>
            <a:pPr algn="ctr">
              <a:defRPr/>
            </a:pPr>
            <a:r>
              <a:rPr lang="tr-TR" sz="3600" b="1" dirty="0" smtClean="0">
                <a:solidFill>
                  <a:schemeClr val="accent6"/>
                </a:solidFill>
              </a:rPr>
              <a:t>İle </a:t>
            </a:r>
          </a:p>
          <a:p>
            <a:pPr algn="ctr">
              <a:defRPr/>
            </a:pPr>
            <a:r>
              <a:rPr lang="tr-TR" sz="3600" b="1" dirty="0" smtClean="0">
                <a:solidFill>
                  <a:schemeClr val="accent6"/>
                </a:solidFill>
              </a:rPr>
              <a:t>Milli </a:t>
            </a:r>
            <a:r>
              <a:rPr lang="tr-TR" sz="3600" b="1" dirty="0">
                <a:solidFill>
                  <a:schemeClr val="accent6"/>
                </a:solidFill>
              </a:rPr>
              <a:t>Eğitim Bakanlığı Arasında Yürütülen </a:t>
            </a:r>
            <a:endParaRPr lang="tr-TR" sz="3600" dirty="0">
              <a:solidFill>
                <a:schemeClr val="accent6"/>
              </a:solidFill>
            </a:endParaRPr>
          </a:p>
          <a:p>
            <a:pPr algn="ctr">
              <a:defRPr/>
            </a:pPr>
            <a:r>
              <a:rPr lang="tr-TR" sz="3600" b="1" dirty="0">
                <a:solidFill>
                  <a:schemeClr val="accent6"/>
                </a:solidFill>
              </a:rPr>
              <a:t> </a:t>
            </a:r>
            <a:endParaRPr lang="tr-TR" sz="3600" dirty="0">
              <a:solidFill>
                <a:schemeClr val="accent6"/>
              </a:solidFill>
            </a:endParaRPr>
          </a:p>
          <a:p>
            <a:pPr algn="ctr">
              <a:defRPr/>
            </a:pPr>
            <a:r>
              <a:rPr lang="tr-TR" sz="2800" b="1" dirty="0">
                <a:solidFill>
                  <a:srgbClr val="C00000"/>
                </a:solidFill>
              </a:rPr>
              <a:t>OKULLARDA SAĞLIK VE GÜVENLİK </a:t>
            </a:r>
            <a:endParaRPr lang="tr-TR" sz="2800" b="1" dirty="0" smtClean="0">
              <a:solidFill>
                <a:srgbClr val="C00000"/>
              </a:solidFill>
            </a:endParaRPr>
          </a:p>
          <a:p>
            <a:pPr algn="ctr">
              <a:defRPr/>
            </a:pPr>
            <a:r>
              <a:rPr lang="tr-TR" sz="2800" b="1" dirty="0" smtClean="0">
                <a:solidFill>
                  <a:srgbClr val="C00000"/>
                </a:solidFill>
              </a:rPr>
              <a:t>ÇALIŞMALARI</a:t>
            </a:r>
            <a:endParaRPr lang="tr-TR" sz="2800" dirty="0" smtClean="0">
              <a:solidFill>
                <a:srgbClr val="C00000"/>
              </a:solidFill>
            </a:endParaRPr>
          </a:p>
          <a:p>
            <a:pPr algn="ctr">
              <a:defRPr/>
            </a:pPr>
            <a:endParaRPr lang="tr-TR" sz="2400" b="1" dirty="0" smtClean="0">
              <a:solidFill>
                <a:schemeClr val="bg1"/>
              </a:solidFill>
            </a:endParaRPr>
          </a:p>
          <a:p>
            <a:pPr algn="ctr">
              <a:defRPr/>
            </a:pPr>
            <a:r>
              <a:rPr lang="tr-TR" sz="1200" b="1" dirty="0" smtClean="0">
                <a:solidFill>
                  <a:schemeClr val="bg1"/>
                </a:solidFill>
                <a:latin typeface="+mj-lt"/>
              </a:rPr>
              <a:t>	</a:t>
            </a:r>
          </a:p>
          <a:p>
            <a:pPr algn="ctr">
              <a:defRPr/>
            </a:pPr>
            <a:r>
              <a:rPr lang="tr-TR" sz="2800" b="1" dirty="0" smtClean="0">
                <a:solidFill>
                  <a:schemeClr val="accent6"/>
                </a:solidFill>
              </a:rPr>
              <a:t>                         Bülent GÜNGÖR</a:t>
            </a:r>
            <a:r>
              <a:rPr lang="tr-TR" sz="3200" b="1" dirty="0" smtClean="0">
                <a:solidFill>
                  <a:srgbClr val="FF0000"/>
                </a:solidFill>
              </a:rPr>
              <a:t>			</a:t>
            </a:r>
            <a:endParaRPr lang="tr-TR" sz="2800" dirty="0" smtClean="0">
              <a:solidFill>
                <a:srgbClr val="FF0000"/>
              </a:solidFill>
            </a:endParaRPr>
          </a:p>
          <a:p>
            <a:pPr algn="ctr">
              <a:defRPr/>
            </a:pPr>
            <a:r>
              <a:rPr lang="tr-TR" sz="1600" dirty="0" smtClean="0">
                <a:solidFill>
                  <a:srgbClr val="FF0000"/>
                </a:solidFill>
              </a:rPr>
              <a:t>İnşaat Teknolojisi  Alan Öğret.</a:t>
            </a:r>
          </a:p>
          <a:p>
            <a:pPr algn="ctr">
              <a:defRPr/>
            </a:pPr>
            <a:r>
              <a:rPr lang="tr-TR" sz="1600" dirty="0" err="1" smtClean="0">
                <a:solidFill>
                  <a:srgbClr val="7030A0"/>
                </a:solidFill>
              </a:rPr>
              <a:t>Payas</a:t>
            </a:r>
            <a:r>
              <a:rPr lang="tr-TR" sz="1600" dirty="0" smtClean="0">
                <a:solidFill>
                  <a:srgbClr val="7030A0"/>
                </a:solidFill>
              </a:rPr>
              <a:t> İlçe Milli Eğitim Müdürlüğü</a:t>
            </a:r>
          </a:p>
          <a:p>
            <a:pPr algn="ctr">
              <a:defRPr/>
            </a:pPr>
            <a:r>
              <a:rPr lang="tr-TR" sz="1600" dirty="0" smtClean="0">
                <a:solidFill>
                  <a:srgbClr val="FF0000"/>
                </a:solidFill>
              </a:rPr>
              <a:t> </a:t>
            </a:r>
            <a:r>
              <a:rPr lang="tr-TR" sz="1600" dirty="0" smtClean="0">
                <a:solidFill>
                  <a:srgbClr val="7030A0"/>
                </a:solidFill>
              </a:rPr>
              <a:t>İş Güvenliği Uzmanı (C)</a:t>
            </a:r>
          </a:p>
          <a:p>
            <a:pPr algn="ctr">
              <a:defRPr/>
            </a:pPr>
            <a:r>
              <a:rPr lang="tr-TR" sz="2000" dirty="0" smtClean="0">
                <a:solidFill>
                  <a:srgbClr val="7030A0"/>
                </a:solidFill>
                <a:hlinkClick r:id="rId3"/>
              </a:rPr>
              <a:t>bulentgungor35@hotmail.com</a:t>
            </a:r>
            <a:endParaRPr lang="tr-TR" sz="2000" dirty="0" smtClean="0">
              <a:solidFill>
                <a:srgbClr val="7030A0"/>
              </a:solidFill>
            </a:endParaRPr>
          </a:p>
          <a:p>
            <a:pPr algn="ctr">
              <a:defRPr/>
            </a:pPr>
            <a:r>
              <a:rPr lang="tr-TR" sz="2000" dirty="0" smtClean="0">
                <a:solidFill>
                  <a:srgbClr val="FF0000"/>
                </a:solidFill>
              </a:rPr>
              <a:t>05057688356</a:t>
            </a:r>
          </a:p>
          <a:p>
            <a:pPr algn="ctr">
              <a:defRPr/>
            </a:pPr>
            <a:r>
              <a:rPr lang="tr-TR" sz="2000" dirty="0" smtClean="0">
                <a:solidFill>
                  <a:srgbClr val="0000FF"/>
                </a:solidFill>
              </a:rPr>
              <a:t> </a:t>
            </a:r>
            <a:endParaRPr lang="tr-TR" sz="2000" dirty="0" smtClean="0">
              <a:solidFill>
                <a:srgbClr val="013A81"/>
              </a:solidFill>
              <a:latin typeface="+mj-lt"/>
            </a:endParaRPr>
          </a:p>
        </p:txBody>
      </p:sp>
      <p:sp>
        <p:nvSpPr>
          <p:cNvPr id="36867"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05DEF043-D43E-43E6-933E-8D4E2A9F9E7E}"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463" y="841375"/>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b="1" dirty="0">
                <a:solidFill>
                  <a:srgbClr val="FF0000"/>
                </a:solidFill>
                <a:effectLst>
                  <a:outerShdw blurRad="38100" dist="38100" dir="2700000" algn="tl">
                    <a:srgbClr val="C0C0C0"/>
                  </a:outerShdw>
                </a:effectLst>
                <a:latin typeface="MS Reference Sans Serif" pitchFamily="34" charset="0"/>
                <a:cs typeface="Arial" charset="0"/>
              </a:rPr>
              <a:t>İŞ SAĞLIĞI VE GÜVENLİĞİ KONTROL LİSTELERİ</a:t>
            </a:r>
          </a:p>
        </p:txBody>
      </p:sp>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400" kern="0" dirty="0">
                <a:solidFill>
                  <a:srgbClr val="569BBE"/>
                </a:solidFill>
                <a:latin typeface="+mj-lt"/>
                <a:ea typeface="+mj-ea"/>
                <a:cs typeface="+mj-cs"/>
              </a:rPr>
              <a:t>REHBER</a:t>
            </a:r>
            <a:endParaRPr lang="fr-FR" sz="2400" kern="0" dirty="0">
              <a:solidFill>
                <a:srgbClr val="569BBE"/>
              </a:solidFill>
              <a:latin typeface="+mj-lt"/>
              <a:ea typeface="+mj-ea"/>
              <a:cs typeface="+mj-cs"/>
            </a:endParaRPr>
          </a:p>
        </p:txBody>
      </p:sp>
      <p:graphicFrame>
        <p:nvGraphicFramePr>
          <p:cNvPr id="9" name="8 Tablo"/>
          <p:cNvGraphicFramePr>
            <a:graphicFrameLocks noGrp="1"/>
          </p:cNvGraphicFramePr>
          <p:nvPr/>
        </p:nvGraphicFramePr>
        <p:xfrm>
          <a:off x="0" y="1428750"/>
          <a:ext cx="9144000" cy="5441840"/>
        </p:xfrm>
        <a:graphic>
          <a:graphicData uri="http://schemas.openxmlformats.org/drawingml/2006/table">
            <a:tbl>
              <a:tblPr/>
              <a:tblGrid>
                <a:gridCol w="827584"/>
                <a:gridCol w="3331561"/>
                <a:gridCol w="339159"/>
                <a:gridCol w="865784"/>
                <a:gridCol w="3779912"/>
              </a:tblGrid>
              <a:tr h="439130">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4976">
                <a:tc>
                  <a:txBody>
                    <a:bodyPr/>
                    <a:lstStyle/>
                    <a:p>
                      <a:pPr algn="ctr" rtl="0" fontAlgn="ctr"/>
                      <a:r>
                        <a:rPr lang="tr-TR" sz="1050" b="1" i="0" u="none" strike="noStrike" dirty="0">
                          <a:solidFill>
                            <a:schemeClr val="accent6"/>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rgbClr val="C00000"/>
                          </a:solidFill>
                          <a:latin typeface="Times New Roman"/>
                        </a:rPr>
                        <a:t>TEHLİKELİ </a:t>
                      </a:r>
                      <a:r>
                        <a:rPr lang="tr-TR" sz="1050" b="1" i="0" u="none" strike="noStrike" dirty="0">
                          <a:solidFill>
                            <a:srgbClr val="C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rgbClr val="C00000"/>
                          </a:solidFill>
                          <a:latin typeface="Times New Roman"/>
                        </a:rPr>
                        <a:t>KONTROLSÜZ </a:t>
                      </a:r>
                      <a:r>
                        <a:rPr lang="tr-TR" sz="1050" b="1" i="0" u="none" strike="noStrike" dirty="0">
                          <a:solidFill>
                            <a:srgbClr val="C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ATÖLYELER</a:t>
                      </a:r>
                      <a:r>
                        <a:rPr lang="tr-TR" sz="1050" b="1" i="0" u="none" strike="noStrike" dirty="0">
                          <a:solidFill>
                            <a:schemeClr val="accent6"/>
                          </a:solidFill>
                          <a:latin typeface="Times New Roman"/>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rgbClr val="C00000"/>
                          </a:solidFill>
                          <a:latin typeface="Times New Roman"/>
                        </a:rPr>
                        <a:t>SOĞUK/SICAK  </a:t>
                      </a:r>
                      <a:r>
                        <a:rPr lang="tr-TR" sz="1050" b="1" i="0" u="none" strike="noStrike" dirty="0">
                          <a:solidFill>
                            <a:srgbClr val="C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smtClean="0">
                          <a:solidFill>
                            <a:schemeClr val="accent6"/>
                          </a:solidFill>
                          <a:latin typeface="Times New Roman"/>
                        </a:rPr>
                        <a:t>AYDINLATMA   </a:t>
                      </a:r>
                      <a:endParaRPr lang="tr-TR" sz="1050" b="1" i="0" u="none" strike="noStrike" dirty="0">
                        <a:solidFill>
                          <a:schemeClr val="accent6"/>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6626">
                <a:tc>
                  <a:txBody>
                    <a:bodyPr/>
                    <a:lstStyle/>
                    <a:p>
                      <a:pPr algn="ctr" rtl="0" fontAlgn="ctr"/>
                      <a:r>
                        <a:rPr lang="tr-TR" sz="1050" b="1" i="0" u="none" strike="noStrike" dirty="0">
                          <a:solidFill>
                            <a:schemeClr val="accent6"/>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rgbClr val="C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chemeClr val="accent6"/>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50" b="1" i="0" u="none" strike="noStrike" dirty="0">
                          <a:solidFill>
                            <a:schemeClr val="accent6"/>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chemeClr val="accent6"/>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9506">
                <a:tc>
                  <a:txBody>
                    <a:bodyPr/>
                    <a:lstStyle/>
                    <a:p>
                      <a:pPr algn="ctr" rtl="0" fontAlgn="ctr"/>
                      <a:r>
                        <a:rPr lang="tr-TR" sz="1050" b="1" i="0" u="none" strike="noStrike" dirty="0">
                          <a:solidFill>
                            <a:srgbClr val="C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tr-TR" sz="1050" b="1" i="0" u="none" strike="noStrike" dirty="0">
                          <a:solidFill>
                            <a:srgbClr val="C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050" b="1" i="0" u="none" strike="noStrike" dirty="0">
                          <a:solidFill>
                            <a:schemeClr val="accent6"/>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050" b="1" i="0" u="none" strike="noStrike" dirty="0">
                        <a:solidFill>
                          <a:schemeClr val="accent6"/>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50" b="1" i="0" u="none" strike="noStrike" dirty="0">
                        <a:solidFill>
                          <a:schemeClr val="accent6"/>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 name="Veri Yer Tutucusu 1"/>
          <p:cNvSpPr>
            <a:spLocks noGrp="1"/>
          </p:cNvSpPr>
          <p:nvPr>
            <p:ph type="dt" sz="half" idx="10"/>
          </p:nvPr>
        </p:nvSpPr>
        <p:spPr/>
        <p:txBody>
          <a:bodyPr/>
          <a:lstStyle/>
          <a:p>
            <a:fld id="{3BA7F720-183D-44E3-8BEA-0C1336F12823}"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graphicFrame>
        <p:nvGraphicFramePr>
          <p:cNvPr id="8" name="7 Tablo"/>
          <p:cNvGraphicFramePr>
            <a:graphicFrameLocks noGrp="1"/>
          </p:cNvGraphicFramePr>
          <p:nvPr/>
        </p:nvGraphicFramePr>
        <p:xfrm>
          <a:off x="0" y="836713"/>
          <a:ext cx="9144000" cy="6170957"/>
        </p:xfrm>
        <a:graphic>
          <a:graphicData uri="http://schemas.openxmlformats.org/drawingml/2006/table">
            <a:tbl>
              <a:tblPr/>
              <a:tblGrid>
                <a:gridCol w="395536"/>
                <a:gridCol w="6708205"/>
                <a:gridCol w="655808"/>
                <a:gridCol w="582940"/>
                <a:gridCol w="801511"/>
              </a:tblGrid>
              <a:tr h="590487">
                <a:tc rowSpan="2" gridSpan="2">
                  <a:txBody>
                    <a:bodyPr/>
                    <a:lstStyle/>
                    <a:p>
                      <a:pPr algn="ctr" fontAlgn="ctr"/>
                      <a:r>
                        <a:rPr lang="tr-TR" sz="1600" b="1" i="0" u="none" strike="noStrike" dirty="0">
                          <a:solidFill>
                            <a:srgbClr val="FFFF00"/>
                          </a:solidFill>
                          <a:latin typeface="AvantGarde Bk BT"/>
                        </a:rPr>
                        <a:t>İŞ SAĞLIĞI VE GÜVENLİĞİ </a:t>
                      </a:r>
                      <a:br>
                        <a:rPr lang="tr-TR" sz="1600" b="1" i="0" u="none" strike="noStrike" dirty="0">
                          <a:solidFill>
                            <a:srgbClr val="FFFF00"/>
                          </a:solidFill>
                          <a:latin typeface="AvantGarde Bk BT"/>
                        </a:rPr>
                      </a:br>
                      <a:r>
                        <a:rPr lang="tr-TR" sz="1600" b="1" i="0" u="none" strike="noStrike" dirty="0">
                          <a:solidFill>
                            <a:srgbClr val="FFFF00"/>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66172">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863281">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7969">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smtClean="0">
                          <a:solidFill>
                            <a:srgbClr val="C00000"/>
                          </a:solidFill>
                          <a:latin typeface="AvantGarde Bk BT"/>
                        </a:rPr>
                        <a:t>Aydınlatma kumanda panosundaki açma kapama anahtarlarları ve şalterler çalışır durumda mı ?</a:t>
                      </a:r>
                      <a:endParaRPr lang="tr-TR" sz="1600" b="0"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103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600" b="0" i="0" u="none" strike="noStrike" dirty="0">
                          <a:solidFill>
                            <a:srgbClr val="C00000"/>
                          </a:solidFill>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9843">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5313">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C00000"/>
                          </a:solidFill>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Veri Yer Tutucusu 1"/>
          <p:cNvSpPr>
            <a:spLocks noGrp="1"/>
          </p:cNvSpPr>
          <p:nvPr>
            <p:ph type="dt" sz="half" idx="10"/>
          </p:nvPr>
        </p:nvSpPr>
        <p:spPr/>
        <p:txBody>
          <a:bodyPr/>
          <a:lstStyle/>
          <a:p>
            <a:fld id="{1F6C39B5-FB06-473F-BAE1-70DE7D1C0A5E}"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pic>
        <p:nvPicPr>
          <p:cNvPr id="47107" name="Picture 5" descr="C:\Users\Fahri OZBUDUN\Desktop\isg fahri\kapak3.jpg"/>
          <p:cNvPicPr>
            <a:picLocks noChangeAspect="1" noChangeArrowheads="1"/>
          </p:cNvPicPr>
          <p:nvPr/>
        </p:nvPicPr>
        <p:blipFill>
          <a:blip r:embed="rId2" cstate="print"/>
          <a:srcRect l="48100"/>
          <a:stretch>
            <a:fillRect/>
          </a:stretch>
        </p:blipFill>
        <p:spPr bwMode="auto">
          <a:xfrm>
            <a:off x="1500166" y="548680"/>
            <a:ext cx="5929354" cy="5760640"/>
          </a:xfrm>
          <a:prstGeom prst="rect">
            <a:avLst/>
          </a:prstGeom>
          <a:noFill/>
          <a:ln w="9525">
            <a:noFill/>
            <a:miter lim="800000"/>
            <a:headEnd/>
            <a:tailEnd/>
          </a:ln>
        </p:spPr>
      </p:pic>
      <p:sp>
        <p:nvSpPr>
          <p:cNvPr id="2" name="Veri Yer Tutucusu 1"/>
          <p:cNvSpPr>
            <a:spLocks noGrp="1"/>
          </p:cNvSpPr>
          <p:nvPr>
            <p:ph type="dt" sz="half" idx="10"/>
          </p:nvPr>
        </p:nvSpPr>
        <p:spPr/>
        <p:txBody>
          <a:bodyPr/>
          <a:lstStyle/>
          <a:p>
            <a:fld id="{28AC3DC4-64A0-4C52-A98D-CA62DD33D702}"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etin Yer Tutucusu"/>
          <p:cNvSpPr>
            <a:spLocks noGrp="1"/>
          </p:cNvSpPr>
          <p:nvPr>
            <p:ph type="body" idx="1"/>
          </p:nvPr>
        </p:nvSpPr>
        <p:spPr>
          <a:xfrm>
            <a:off x="0" y="332656"/>
            <a:ext cx="8991600" cy="5544616"/>
          </a:xfrm>
        </p:spPr>
        <p:txBody>
          <a:bodyPr>
            <a:normAutofit fontScale="92500" lnSpcReduction="20000"/>
          </a:bodyPr>
          <a:lstStyle/>
          <a:p>
            <a:endParaRPr lang="tr-TR" altLang="tr-TR" sz="2400" dirty="0" smtClean="0">
              <a:solidFill>
                <a:schemeClr val="bg1"/>
              </a:solidFill>
            </a:endParaRPr>
          </a:p>
          <a:p>
            <a:pPr algn="ctr"/>
            <a:r>
              <a:rPr lang="tr-TR" altLang="tr-TR" sz="3000" b="1" dirty="0" smtClean="0">
                <a:solidFill>
                  <a:srgbClr val="C00000"/>
                </a:solidFill>
              </a:rPr>
              <a:t>İ</a:t>
            </a:r>
            <a:r>
              <a:rPr lang="de-DE" altLang="tr-TR" sz="3000" b="1" dirty="0" err="1" smtClean="0">
                <a:solidFill>
                  <a:srgbClr val="C00000"/>
                </a:solidFill>
              </a:rPr>
              <a:t>şbirliği</a:t>
            </a:r>
            <a:r>
              <a:rPr lang="de-DE" altLang="tr-TR" sz="3000" b="1" dirty="0" smtClean="0">
                <a:solidFill>
                  <a:srgbClr val="C00000"/>
                </a:solidFill>
              </a:rPr>
              <a:t> </a:t>
            </a:r>
            <a:r>
              <a:rPr lang="de-DE" altLang="tr-TR" sz="3000" b="1" dirty="0" err="1" smtClean="0">
                <a:solidFill>
                  <a:srgbClr val="C00000"/>
                </a:solidFill>
              </a:rPr>
              <a:t>protokolü</a:t>
            </a:r>
            <a:r>
              <a:rPr lang="tr-TR" altLang="tr-TR" sz="3000" b="1" dirty="0" smtClean="0">
                <a:solidFill>
                  <a:srgbClr val="C00000"/>
                </a:solidFill>
              </a:rPr>
              <a:t>nün amacı;</a:t>
            </a:r>
            <a:r>
              <a:rPr lang="de-DE" altLang="tr-TR" sz="3000" b="1" dirty="0" smtClean="0">
                <a:solidFill>
                  <a:srgbClr val="C00000"/>
                </a:solidFill>
              </a:rPr>
              <a:t> </a:t>
            </a:r>
            <a:r>
              <a:rPr lang="de-DE" altLang="tr-TR" sz="2800" dirty="0" smtClean="0">
                <a:solidFill>
                  <a:schemeClr val="accent6"/>
                </a:solidFill>
              </a:rPr>
              <a:t> </a:t>
            </a:r>
            <a:endParaRPr lang="tr-TR" altLang="tr-TR" sz="2800" dirty="0" smtClean="0">
              <a:solidFill>
                <a:schemeClr val="accent6"/>
              </a:solidFill>
            </a:endParaRPr>
          </a:p>
          <a:p>
            <a:r>
              <a:rPr lang="tr-TR" altLang="tr-TR" sz="3000" dirty="0" smtClean="0">
                <a:solidFill>
                  <a:schemeClr val="accent6"/>
                </a:solidFill>
              </a:rPr>
              <a:t>1-Başta </a:t>
            </a:r>
            <a:r>
              <a:rPr lang="de-DE" altLang="tr-TR" sz="3000" dirty="0" err="1" smtClean="0">
                <a:solidFill>
                  <a:schemeClr val="accent6"/>
                </a:solidFill>
              </a:rPr>
              <a:t>Meslek</a:t>
            </a:r>
            <a:r>
              <a:rPr lang="tr-TR" altLang="tr-TR" sz="3000" dirty="0" smtClean="0">
                <a:solidFill>
                  <a:schemeClr val="accent6"/>
                </a:solidFill>
              </a:rPr>
              <a:t>i</a:t>
            </a:r>
            <a:r>
              <a:rPr lang="de-DE" altLang="tr-TR" sz="3000" dirty="0" smtClean="0">
                <a:solidFill>
                  <a:schemeClr val="accent6"/>
                </a:solidFill>
              </a:rPr>
              <a:t> </a:t>
            </a:r>
            <a:r>
              <a:rPr lang="de-DE" altLang="tr-TR" sz="3000" dirty="0" err="1" smtClean="0">
                <a:solidFill>
                  <a:schemeClr val="accent6"/>
                </a:solidFill>
              </a:rPr>
              <a:t>ve</a:t>
            </a:r>
            <a:r>
              <a:rPr lang="tr-TR" altLang="tr-TR" sz="3000" dirty="0" smtClean="0">
                <a:solidFill>
                  <a:schemeClr val="accent6"/>
                </a:solidFill>
              </a:rPr>
              <a:t> T</a:t>
            </a:r>
            <a:r>
              <a:rPr lang="de-DE" altLang="tr-TR" sz="3000" dirty="0" err="1" smtClean="0">
                <a:solidFill>
                  <a:schemeClr val="accent6"/>
                </a:solidFill>
              </a:rPr>
              <a:t>eknik</a:t>
            </a:r>
            <a:r>
              <a:rPr lang="de-DE" altLang="tr-TR" sz="3000" dirty="0" smtClean="0">
                <a:solidFill>
                  <a:schemeClr val="accent6"/>
                </a:solidFill>
              </a:rPr>
              <a:t> </a:t>
            </a:r>
            <a:r>
              <a:rPr lang="tr-TR" altLang="tr-TR" sz="3000" dirty="0" smtClean="0">
                <a:solidFill>
                  <a:schemeClr val="accent6"/>
                </a:solidFill>
              </a:rPr>
              <a:t>Ö</a:t>
            </a:r>
            <a:r>
              <a:rPr lang="de-DE" altLang="tr-TR" sz="3000" dirty="0" err="1" smtClean="0">
                <a:solidFill>
                  <a:schemeClr val="accent6"/>
                </a:solidFill>
              </a:rPr>
              <a:t>ğretim</a:t>
            </a:r>
            <a:r>
              <a:rPr lang="de-DE" altLang="tr-TR" sz="3000" dirty="0" smtClean="0">
                <a:solidFill>
                  <a:schemeClr val="accent6"/>
                </a:solidFill>
              </a:rPr>
              <a:t> </a:t>
            </a:r>
            <a:r>
              <a:rPr lang="de-DE" altLang="tr-TR" sz="3000" dirty="0" err="1" smtClean="0">
                <a:solidFill>
                  <a:schemeClr val="accent6"/>
                </a:solidFill>
              </a:rPr>
              <a:t>kurumların</a:t>
            </a:r>
            <a:r>
              <a:rPr lang="tr-TR" altLang="tr-TR" sz="3000" dirty="0" smtClean="0">
                <a:solidFill>
                  <a:schemeClr val="accent6"/>
                </a:solidFill>
              </a:rPr>
              <a:t>’</a:t>
            </a:r>
            <a:r>
              <a:rPr lang="de-DE" altLang="tr-TR" sz="3000" dirty="0" err="1" smtClean="0">
                <a:solidFill>
                  <a:schemeClr val="accent6"/>
                </a:solidFill>
              </a:rPr>
              <a:t>daki</a:t>
            </a:r>
            <a:r>
              <a:rPr lang="de-DE" altLang="tr-TR" sz="3000" dirty="0" smtClean="0">
                <a:solidFill>
                  <a:schemeClr val="accent6"/>
                </a:solidFill>
              </a:rPr>
              <a:t> </a:t>
            </a:r>
            <a:r>
              <a:rPr lang="tr-TR" altLang="tr-TR" sz="3000" dirty="0" smtClean="0">
                <a:solidFill>
                  <a:schemeClr val="accent6"/>
                </a:solidFill>
              </a:rPr>
              <a:t>O</a:t>
            </a:r>
            <a:r>
              <a:rPr lang="de-DE" altLang="tr-TR" sz="3000" dirty="0" err="1" smtClean="0">
                <a:solidFill>
                  <a:schemeClr val="accent6"/>
                </a:solidFill>
              </a:rPr>
              <a:t>kul</a:t>
            </a:r>
            <a:r>
              <a:rPr lang="de-DE" altLang="tr-TR" sz="3000" dirty="0" smtClean="0">
                <a:solidFill>
                  <a:schemeClr val="accent6"/>
                </a:solidFill>
              </a:rPr>
              <a:t> </a:t>
            </a:r>
            <a:r>
              <a:rPr lang="tr-TR" altLang="tr-TR" sz="3000" dirty="0" smtClean="0">
                <a:solidFill>
                  <a:schemeClr val="accent6"/>
                </a:solidFill>
              </a:rPr>
              <a:t>M</a:t>
            </a:r>
            <a:r>
              <a:rPr lang="de-DE" altLang="tr-TR" sz="3000" dirty="0" err="1" smtClean="0">
                <a:solidFill>
                  <a:schemeClr val="accent6"/>
                </a:solidFill>
              </a:rPr>
              <a:t>üdürleri</a:t>
            </a:r>
            <a:r>
              <a:rPr lang="de-DE" altLang="tr-TR" sz="3000" dirty="0" smtClean="0">
                <a:solidFill>
                  <a:schemeClr val="accent6"/>
                </a:solidFill>
              </a:rPr>
              <a:t>, </a:t>
            </a:r>
            <a:r>
              <a:rPr lang="tr-TR" altLang="tr-TR" sz="3000" dirty="0" smtClean="0">
                <a:solidFill>
                  <a:schemeClr val="accent6"/>
                </a:solidFill>
              </a:rPr>
              <a:t>A</a:t>
            </a:r>
            <a:r>
              <a:rPr lang="de-DE" altLang="tr-TR" sz="3000" dirty="0" err="1" smtClean="0">
                <a:solidFill>
                  <a:schemeClr val="accent6"/>
                </a:solidFill>
              </a:rPr>
              <a:t>tölye</a:t>
            </a:r>
            <a:r>
              <a:rPr lang="de-DE" altLang="tr-TR" sz="3000" dirty="0" smtClean="0">
                <a:solidFill>
                  <a:schemeClr val="accent6"/>
                </a:solidFill>
              </a:rPr>
              <a:t> </a:t>
            </a:r>
            <a:r>
              <a:rPr lang="de-DE" altLang="tr-TR" sz="3000" dirty="0" err="1" smtClean="0">
                <a:solidFill>
                  <a:schemeClr val="accent6"/>
                </a:solidFill>
              </a:rPr>
              <a:t>ve</a:t>
            </a:r>
            <a:r>
              <a:rPr lang="de-DE" altLang="tr-TR" sz="3000" dirty="0" smtClean="0">
                <a:solidFill>
                  <a:schemeClr val="accent6"/>
                </a:solidFill>
              </a:rPr>
              <a:t> </a:t>
            </a:r>
            <a:r>
              <a:rPr lang="tr-TR" altLang="tr-TR" sz="3000" dirty="0" smtClean="0">
                <a:solidFill>
                  <a:schemeClr val="accent6"/>
                </a:solidFill>
              </a:rPr>
              <a:t>M</a:t>
            </a:r>
            <a:r>
              <a:rPr lang="de-DE" altLang="tr-TR" sz="3000" dirty="0" err="1" smtClean="0">
                <a:solidFill>
                  <a:schemeClr val="accent6"/>
                </a:solidFill>
              </a:rPr>
              <a:t>eslek</a:t>
            </a:r>
            <a:r>
              <a:rPr lang="de-DE" altLang="tr-TR" sz="3000" dirty="0" smtClean="0">
                <a:solidFill>
                  <a:schemeClr val="accent6"/>
                </a:solidFill>
              </a:rPr>
              <a:t> </a:t>
            </a:r>
            <a:r>
              <a:rPr lang="de-DE" altLang="tr-TR" sz="3000" dirty="0" err="1" smtClean="0">
                <a:solidFill>
                  <a:schemeClr val="accent6"/>
                </a:solidFill>
              </a:rPr>
              <a:t>ders</a:t>
            </a:r>
            <a:r>
              <a:rPr lang="tr-TR" altLang="tr-TR" sz="3000" dirty="0" err="1" smtClean="0">
                <a:solidFill>
                  <a:schemeClr val="accent6"/>
                </a:solidFill>
              </a:rPr>
              <a:t>leri</a:t>
            </a:r>
            <a:r>
              <a:rPr lang="tr-TR" altLang="tr-TR" sz="3000" dirty="0" smtClean="0">
                <a:solidFill>
                  <a:schemeClr val="accent6"/>
                </a:solidFill>
              </a:rPr>
              <a:t>,tüm </a:t>
            </a:r>
            <a:r>
              <a:rPr lang="de-DE" altLang="tr-TR" sz="3000" dirty="0" err="1" smtClean="0">
                <a:solidFill>
                  <a:schemeClr val="accent6"/>
                </a:solidFill>
              </a:rPr>
              <a:t>öğretmenleri</a:t>
            </a:r>
            <a:r>
              <a:rPr lang="tr-TR" altLang="tr-TR" sz="3000" dirty="0" smtClean="0">
                <a:solidFill>
                  <a:schemeClr val="accent6"/>
                </a:solidFill>
              </a:rPr>
              <a:t>n ve</a:t>
            </a:r>
            <a:r>
              <a:rPr lang="de-DE" altLang="tr-TR" sz="3000" dirty="0" smtClean="0">
                <a:solidFill>
                  <a:schemeClr val="accent6"/>
                </a:solidFill>
              </a:rPr>
              <a:t> </a:t>
            </a:r>
            <a:r>
              <a:rPr lang="de-DE" altLang="tr-TR" sz="3000" dirty="0" err="1" smtClean="0">
                <a:solidFill>
                  <a:schemeClr val="accent6"/>
                </a:solidFill>
              </a:rPr>
              <a:t>öğrencilerin</a:t>
            </a:r>
            <a:r>
              <a:rPr lang="de-DE" altLang="tr-TR" sz="3000" dirty="0" smtClean="0">
                <a:solidFill>
                  <a:schemeClr val="accent6"/>
                </a:solidFill>
              </a:rPr>
              <a:t> </a:t>
            </a:r>
            <a:r>
              <a:rPr lang="de-DE" altLang="tr-TR" sz="3000" dirty="0" err="1" smtClean="0">
                <a:solidFill>
                  <a:schemeClr val="accent6"/>
                </a:solidFill>
              </a:rPr>
              <a:t>iş</a:t>
            </a:r>
            <a:r>
              <a:rPr lang="de-DE" altLang="tr-TR" sz="3000" dirty="0" smtClean="0">
                <a:solidFill>
                  <a:schemeClr val="accent6"/>
                </a:solidFill>
              </a:rPr>
              <a:t> </a:t>
            </a:r>
            <a:r>
              <a:rPr lang="de-DE" altLang="tr-TR" sz="3000" dirty="0" err="1" smtClean="0">
                <a:solidFill>
                  <a:schemeClr val="accent6"/>
                </a:solidFill>
              </a:rPr>
              <a:t>sağlığı</a:t>
            </a:r>
            <a:r>
              <a:rPr lang="de-DE" altLang="tr-TR" sz="3000" dirty="0" smtClean="0">
                <a:solidFill>
                  <a:schemeClr val="accent6"/>
                </a:solidFill>
              </a:rPr>
              <a:t> </a:t>
            </a:r>
            <a:r>
              <a:rPr lang="de-DE" altLang="tr-TR" sz="3000" dirty="0" err="1" smtClean="0">
                <a:solidFill>
                  <a:schemeClr val="accent6"/>
                </a:solidFill>
              </a:rPr>
              <a:t>ve</a:t>
            </a:r>
            <a:r>
              <a:rPr lang="de-DE" altLang="tr-TR" sz="3000" dirty="0" smtClean="0">
                <a:solidFill>
                  <a:schemeClr val="accent6"/>
                </a:solidFill>
              </a:rPr>
              <a:t> </a:t>
            </a:r>
            <a:r>
              <a:rPr lang="de-DE" altLang="tr-TR" sz="3000" dirty="0" err="1" smtClean="0">
                <a:solidFill>
                  <a:schemeClr val="accent6"/>
                </a:solidFill>
              </a:rPr>
              <a:t>güvenliği</a:t>
            </a:r>
            <a:r>
              <a:rPr lang="de-DE" altLang="tr-TR" sz="3000" dirty="0" smtClean="0">
                <a:solidFill>
                  <a:schemeClr val="accent6"/>
                </a:solidFill>
              </a:rPr>
              <a:t> </a:t>
            </a:r>
            <a:r>
              <a:rPr lang="de-DE" altLang="tr-TR" sz="3000" dirty="0" err="1" smtClean="0">
                <a:solidFill>
                  <a:schemeClr val="accent6"/>
                </a:solidFill>
              </a:rPr>
              <a:t>konusunda</a:t>
            </a:r>
            <a:r>
              <a:rPr lang="de-DE" altLang="tr-TR" sz="3000" dirty="0" smtClean="0">
                <a:solidFill>
                  <a:schemeClr val="accent6"/>
                </a:solidFill>
              </a:rPr>
              <a:t> </a:t>
            </a:r>
            <a:r>
              <a:rPr lang="de-DE" altLang="tr-TR" sz="3000" dirty="0" err="1" smtClean="0">
                <a:solidFill>
                  <a:schemeClr val="accent6"/>
                </a:solidFill>
              </a:rPr>
              <a:t>doğru</a:t>
            </a:r>
            <a:r>
              <a:rPr lang="de-DE" altLang="tr-TR" sz="3000" dirty="0" smtClean="0">
                <a:solidFill>
                  <a:schemeClr val="accent6"/>
                </a:solidFill>
              </a:rPr>
              <a:t> </a:t>
            </a:r>
            <a:r>
              <a:rPr lang="de-DE" altLang="tr-TR" sz="3000" dirty="0" err="1" smtClean="0">
                <a:solidFill>
                  <a:schemeClr val="accent6"/>
                </a:solidFill>
              </a:rPr>
              <a:t>davranış</a:t>
            </a:r>
            <a:r>
              <a:rPr lang="de-DE" altLang="tr-TR" sz="3000" dirty="0" smtClean="0">
                <a:solidFill>
                  <a:schemeClr val="accent6"/>
                </a:solidFill>
              </a:rPr>
              <a:t> </a:t>
            </a:r>
            <a:r>
              <a:rPr lang="de-DE" altLang="tr-TR" sz="3000" dirty="0" err="1" smtClean="0">
                <a:solidFill>
                  <a:schemeClr val="accent6"/>
                </a:solidFill>
              </a:rPr>
              <a:t>modellerini</a:t>
            </a:r>
            <a:r>
              <a:rPr lang="de-DE" altLang="tr-TR" sz="3000" dirty="0" smtClean="0">
                <a:solidFill>
                  <a:schemeClr val="accent6"/>
                </a:solidFill>
              </a:rPr>
              <a:t> </a:t>
            </a:r>
            <a:r>
              <a:rPr lang="de-DE" altLang="tr-TR" sz="3000" dirty="0" err="1" smtClean="0">
                <a:solidFill>
                  <a:schemeClr val="accent6"/>
                </a:solidFill>
              </a:rPr>
              <a:t>öğrenmeleri</a:t>
            </a:r>
            <a:r>
              <a:rPr lang="de-DE" altLang="tr-TR" sz="2800" dirty="0" smtClean="0">
                <a:solidFill>
                  <a:schemeClr val="accent6"/>
                </a:solidFill>
              </a:rPr>
              <a:t>,</a:t>
            </a:r>
            <a:endParaRPr lang="tr-TR" altLang="tr-TR" sz="2800" dirty="0" smtClean="0">
              <a:solidFill>
                <a:schemeClr val="accent6"/>
              </a:solidFill>
            </a:endParaRPr>
          </a:p>
          <a:p>
            <a:endParaRPr lang="tr-TR" altLang="tr-TR" sz="2800" dirty="0" smtClean="0">
              <a:solidFill>
                <a:schemeClr val="accent6"/>
              </a:solidFill>
            </a:endParaRPr>
          </a:p>
          <a:p>
            <a:r>
              <a:rPr lang="tr-TR" altLang="tr-TR" sz="3000" dirty="0" smtClean="0">
                <a:solidFill>
                  <a:schemeClr val="accent6"/>
                </a:solidFill>
              </a:rPr>
              <a:t>2-</a:t>
            </a:r>
            <a:r>
              <a:rPr lang="de-DE" altLang="tr-TR" sz="3000" dirty="0" err="1" smtClean="0">
                <a:solidFill>
                  <a:schemeClr val="accent6"/>
                </a:solidFill>
              </a:rPr>
              <a:t>Gençlerin</a:t>
            </a:r>
            <a:r>
              <a:rPr lang="de-DE" altLang="tr-TR" sz="3000" dirty="0" smtClean="0">
                <a:solidFill>
                  <a:schemeClr val="accent6"/>
                </a:solidFill>
              </a:rPr>
              <a:t> </a:t>
            </a:r>
            <a:r>
              <a:rPr lang="de-DE" altLang="tr-TR" sz="3000" dirty="0" err="1" smtClean="0">
                <a:solidFill>
                  <a:schemeClr val="accent6"/>
                </a:solidFill>
              </a:rPr>
              <a:t>çalışma</a:t>
            </a:r>
            <a:r>
              <a:rPr lang="de-DE" altLang="tr-TR" sz="3000" dirty="0" smtClean="0">
                <a:solidFill>
                  <a:schemeClr val="accent6"/>
                </a:solidFill>
              </a:rPr>
              <a:t> </a:t>
            </a:r>
            <a:r>
              <a:rPr lang="de-DE" altLang="tr-TR" sz="3000" dirty="0" err="1" smtClean="0">
                <a:solidFill>
                  <a:schemeClr val="accent6"/>
                </a:solidFill>
              </a:rPr>
              <a:t>hayatına</a:t>
            </a:r>
            <a:r>
              <a:rPr lang="de-DE" altLang="tr-TR" sz="3000" dirty="0" smtClean="0">
                <a:solidFill>
                  <a:schemeClr val="accent6"/>
                </a:solidFill>
              </a:rPr>
              <a:t> </a:t>
            </a:r>
            <a:r>
              <a:rPr lang="de-DE" altLang="tr-TR" sz="3000" dirty="0" err="1" smtClean="0">
                <a:solidFill>
                  <a:schemeClr val="accent6"/>
                </a:solidFill>
              </a:rPr>
              <a:t>ilişkin</a:t>
            </a:r>
            <a:r>
              <a:rPr lang="de-DE" altLang="tr-TR" sz="3000" dirty="0" smtClean="0">
                <a:solidFill>
                  <a:schemeClr val="accent6"/>
                </a:solidFill>
              </a:rPr>
              <a:t> </a:t>
            </a:r>
            <a:r>
              <a:rPr lang="de-DE" altLang="tr-TR" sz="3000" dirty="0" err="1" smtClean="0">
                <a:solidFill>
                  <a:schemeClr val="accent6"/>
                </a:solidFill>
              </a:rPr>
              <a:t>riskler</a:t>
            </a:r>
            <a:r>
              <a:rPr lang="de-DE" altLang="tr-TR" sz="3000" dirty="0" smtClean="0">
                <a:solidFill>
                  <a:schemeClr val="accent6"/>
                </a:solidFill>
              </a:rPr>
              <a:t> </a:t>
            </a:r>
            <a:r>
              <a:rPr lang="de-DE" altLang="tr-TR" sz="3000" dirty="0" err="1" smtClean="0">
                <a:solidFill>
                  <a:schemeClr val="accent6"/>
                </a:solidFill>
              </a:rPr>
              <a:t>hakkında</a:t>
            </a:r>
            <a:r>
              <a:rPr lang="de-DE" altLang="tr-TR" sz="3000" dirty="0" smtClean="0">
                <a:solidFill>
                  <a:schemeClr val="accent6"/>
                </a:solidFill>
              </a:rPr>
              <a:t> </a:t>
            </a:r>
            <a:r>
              <a:rPr lang="de-DE" altLang="tr-TR" sz="3000" dirty="0" err="1" smtClean="0">
                <a:solidFill>
                  <a:schemeClr val="accent6"/>
                </a:solidFill>
              </a:rPr>
              <a:t>bilgilendirilmeleri</a:t>
            </a:r>
            <a:r>
              <a:rPr lang="de-DE" altLang="tr-TR" sz="3000" dirty="0" smtClean="0">
                <a:solidFill>
                  <a:schemeClr val="accent6"/>
                </a:solidFill>
              </a:rPr>
              <a:t>,</a:t>
            </a:r>
            <a:endParaRPr lang="tr-TR" altLang="tr-TR" sz="3000" dirty="0" smtClean="0">
              <a:solidFill>
                <a:schemeClr val="accent6"/>
              </a:solidFill>
            </a:endParaRPr>
          </a:p>
          <a:p>
            <a:endParaRPr lang="tr-TR" altLang="tr-TR" sz="2800" dirty="0" smtClean="0">
              <a:solidFill>
                <a:schemeClr val="accent6"/>
              </a:solidFill>
            </a:endParaRPr>
          </a:p>
          <a:p>
            <a:r>
              <a:rPr lang="tr-TR" altLang="tr-TR" sz="3000" dirty="0" smtClean="0">
                <a:solidFill>
                  <a:schemeClr val="accent6"/>
                </a:solidFill>
              </a:rPr>
              <a:t>3-</a:t>
            </a:r>
            <a:r>
              <a:rPr lang="de-DE" altLang="tr-TR" sz="3000" dirty="0" err="1" smtClean="0">
                <a:solidFill>
                  <a:schemeClr val="accent6"/>
                </a:solidFill>
              </a:rPr>
              <a:t>Güvenli</a:t>
            </a:r>
            <a:r>
              <a:rPr lang="de-DE" altLang="tr-TR" sz="3000" dirty="0" smtClean="0">
                <a:solidFill>
                  <a:schemeClr val="accent6"/>
                </a:solidFill>
              </a:rPr>
              <a:t> </a:t>
            </a:r>
            <a:r>
              <a:rPr lang="de-DE" altLang="tr-TR" sz="3000" dirty="0" err="1" smtClean="0">
                <a:solidFill>
                  <a:schemeClr val="accent6"/>
                </a:solidFill>
              </a:rPr>
              <a:t>çalışma</a:t>
            </a:r>
            <a:r>
              <a:rPr lang="tr-TR" altLang="tr-TR" sz="3000" dirty="0" smtClean="0">
                <a:solidFill>
                  <a:schemeClr val="accent6"/>
                </a:solidFill>
              </a:rPr>
              <a:t>,</a:t>
            </a:r>
            <a:r>
              <a:rPr lang="de-DE" altLang="tr-TR" sz="3000" dirty="0" smtClean="0">
                <a:solidFill>
                  <a:schemeClr val="accent6"/>
                </a:solidFill>
              </a:rPr>
              <a:t> </a:t>
            </a:r>
            <a:r>
              <a:rPr lang="de-DE" altLang="tr-TR" sz="3000" dirty="0" err="1" smtClean="0">
                <a:solidFill>
                  <a:schemeClr val="accent6"/>
                </a:solidFill>
              </a:rPr>
              <a:t>beceri</a:t>
            </a:r>
            <a:r>
              <a:rPr lang="de-DE" altLang="tr-TR" sz="3000" dirty="0" smtClean="0">
                <a:solidFill>
                  <a:schemeClr val="accent6"/>
                </a:solidFill>
              </a:rPr>
              <a:t> </a:t>
            </a:r>
            <a:r>
              <a:rPr lang="de-DE" altLang="tr-TR" sz="3000" dirty="0" err="1" smtClean="0">
                <a:solidFill>
                  <a:schemeClr val="accent6"/>
                </a:solidFill>
              </a:rPr>
              <a:t>eğitimlerinin</a:t>
            </a:r>
            <a:r>
              <a:rPr lang="de-DE" altLang="tr-TR" sz="3000" dirty="0" smtClean="0">
                <a:solidFill>
                  <a:schemeClr val="accent6"/>
                </a:solidFill>
              </a:rPr>
              <a:t> </a:t>
            </a:r>
            <a:r>
              <a:rPr lang="de-DE" altLang="tr-TR" sz="3000" dirty="0" err="1" smtClean="0">
                <a:solidFill>
                  <a:schemeClr val="accent6"/>
                </a:solidFill>
              </a:rPr>
              <a:t>verilmesi</a:t>
            </a:r>
            <a:r>
              <a:rPr lang="de-DE" altLang="tr-TR" sz="3000" dirty="0" smtClean="0">
                <a:solidFill>
                  <a:schemeClr val="accent6"/>
                </a:solidFill>
              </a:rPr>
              <a:t> </a:t>
            </a:r>
            <a:r>
              <a:rPr lang="de-DE" altLang="tr-TR" sz="3000" dirty="0" err="1" smtClean="0">
                <a:solidFill>
                  <a:schemeClr val="accent6"/>
                </a:solidFill>
              </a:rPr>
              <a:t>ve</a:t>
            </a:r>
            <a:endParaRPr lang="tr-TR" altLang="tr-TR" sz="3000" dirty="0" smtClean="0">
              <a:solidFill>
                <a:schemeClr val="accent6"/>
              </a:solidFill>
            </a:endParaRPr>
          </a:p>
          <a:p>
            <a:r>
              <a:rPr lang="de-DE" altLang="tr-TR" sz="3000" dirty="0" err="1" smtClean="0">
                <a:solidFill>
                  <a:schemeClr val="accent6"/>
                </a:solidFill>
              </a:rPr>
              <a:t>Geleceğin</a:t>
            </a:r>
            <a:r>
              <a:rPr lang="de-DE" altLang="tr-TR" sz="3000" dirty="0" smtClean="0">
                <a:solidFill>
                  <a:schemeClr val="accent6"/>
                </a:solidFill>
              </a:rPr>
              <a:t> </a:t>
            </a:r>
            <a:r>
              <a:rPr lang="de-DE" altLang="tr-TR" sz="3000" dirty="0" err="1" smtClean="0">
                <a:solidFill>
                  <a:schemeClr val="accent6"/>
                </a:solidFill>
              </a:rPr>
              <a:t>çalışanlarında</a:t>
            </a:r>
            <a:r>
              <a:rPr lang="de-DE" altLang="tr-TR" sz="3000" dirty="0" smtClean="0">
                <a:solidFill>
                  <a:schemeClr val="accent6"/>
                </a:solidFill>
              </a:rPr>
              <a:t> </a:t>
            </a:r>
            <a:r>
              <a:rPr lang="de-DE" altLang="tr-TR" sz="3000" dirty="0" err="1" smtClean="0">
                <a:solidFill>
                  <a:schemeClr val="accent6"/>
                </a:solidFill>
              </a:rPr>
              <a:t>bugünden</a:t>
            </a:r>
            <a:r>
              <a:rPr lang="de-DE" altLang="tr-TR" sz="3000" dirty="0" smtClean="0">
                <a:solidFill>
                  <a:schemeClr val="accent6"/>
                </a:solidFill>
              </a:rPr>
              <a:t> </a:t>
            </a:r>
            <a:r>
              <a:rPr lang="de-DE" altLang="tr-TR" sz="3000" dirty="0" err="1" smtClean="0">
                <a:solidFill>
                  <a:schemeClr val="accent6"/>
                </a:solidFill>
              </a:rPr>
              <a:t>güvenli</a:t>
            </a:r>
            <a:r>
              <a:rPr lang="de-DE" altLang="tr-TR" sz="3000" dirty="0" smtClean="0">
                <a:solidFill>
                  <a:schemeClr val="accent6"/>
                </a:solidFill>
              </a:rPr>
              <a:t> </a:t>
            </a:r>
            <a:r>
              <a:rPr lang="de-DE" altLang="tr-TR" sz="3000" dirty="0" err="1" smtClean="0">
                <a:solidFill>
                  <a:schemeClr val="accent6"/>
                </a:solidFill>
              </a:rPr>
              <a:t>yaşam</a:t>
            </a:r>
            <a:r>
              <a:rPr lang="de-DE" altLang="tr-TR" sz="3000" dirty="0" smtClean="0">
                <a:solidFill>
                  <a:schemeClr val="accent6"/>
                </a:solidFill>
              </a:rPr>
              <a:t> </a:t>
            </a:r>
            <a:r>
              <a:rPr lang="de-DE" altLang="tr-TR" sz="3000" dirty="0" err="1" smtClean="0">
                <a:solidFill>
                  <a:schemeClr val="accent6"/>
                </a:solidFill>
              </a:rPr>
              <a:t>bilincinin</a:t>
            </a:r>
            <a:r>
              <a:rPr lang="de-DE" altLang="tr-TR" sz="3000" dirty="0" smtClean="0">
                <a:solidFill>
                  <a:schemeClr val="accent6"/>
                </a:solidFill>
              </a:rPr>
              <a:t> </a:t>
            </a:r>
            <a:r>
              <a:rPr lang="de-DE" altLang="tr-TR" sz="3000" dirty="0" err="1" smtClean="0">
                <a:solidFill>
                  <a:schemeClr val="accent6"/>
                </a:solidFill>
              </a:rPr>
              <a:t>oluşturulmasıdır</a:t>
            </a:r>
            <a:r>
              <a:rPr lang="de-DE" altLang="tr-TR" sz="3000" dirty="0" smtClean="0">
                <a:solidFill>
                  <a:schemeClr val="accent6"/>
                </a:solidFill>
              </a:rPr>
              <a:t>.</a:t>
            </a:r>
            <a:endParaRPr lang="tr-TR" altLang="tr-TR" sz="3000" dirty="0" smtClean="0">
              <a:solidFill>
                <a:schemeClr val="accent6"/>
              </a:solidFill>
            </a:endParaRPr>
          </a:p>
          <a:p>
            <a:r>
              <a:rPr lang="de-DE" altLang="tr-TR" sz="2400" dirty="0" smtClean="0">
                <a:solidFill>
                  <a:schemeClr val="accent6"/>
                </a:solidFill>
              </a:rPr>
              <a:t> </a:t>
            </a:r>
            <a:endParaRPr lang="tr-TR" altLang="tr-TR" sz="2400" dirty="0" smtClean="0">
              <a:solidFill>
                <a:schemeClr val="accent6"/>
              </a:solidFill>
            </a:endParaRPr>
          </a:p>
          <a:p>
            <a:pPr algn="ctr"/>
            <a:endParaRPr lang="tr-TR" altLang="tr-TR" sz="2400" dirty="0" smtClean="0">
              <a:solidFill>
                <a:srgbClr val="013A81"/>
              </a:solidFill>
            </a:endParaRPr>
          </a:p>
        </p:txBody>
      </p:sp>
      <p:sp>
        <p:nvSpPr>
          <p:cNvPr id="45059"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3D10D684-0A64-4408-ABB4-887837E552EC}"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Metin Yer Tutucusu"/>
          <p:cNvSpPr>
            <a:spLocks noGrp="1"/>
          </p:cNvSpPr>
          <p:nvPr>
            <p:ph type="body" idx="1"/>
          </p:nvPr>
        </p:nvSpPr>
        <p:spPr>
          <a:xfrm>
            <a:off x="76200" y="928688"/>
            <a:ext cx="8991600" cy="5894387"/>
          </a:xfrm>
        </p:spPr>
        <p:txBody>
          <a:bodyPr>
            <a:normAutofit/>
          </a:bodyPr>
          <a:lstStyle/>
          <a:p>
            <a:pPr algn="ctr"/>
            <a:r>
              <a:rPr lang="de-DE" altLang="tr-TR" sz="2800" i="1" dirty="0" err="1" smtClean="0">
                <a:solidFill>
                  <a:srgbClr val="C00000"/>
                </a:solidFill>
              </a:rPr>
              <a:t>Şekil:Okullarda</a:t>
            </a:r>
            <a:r>
              <a:rPr lang="de-DE" altLang="tr-TR" sz="2800" i="1" dirty="0" smtClean="0">
                <a:solidFill>
                  <a:srgbClr val="C00000"/>
                </a:solidFill>
              </a:rPr>
              <a:t> </a:t>
            </a:r>
            <a:r>
              <a:rPr lang="de-DE" altLang="tr-TR" sz="2800" i="1" dirty="0" err="1" smtClean="0">
                <a:solidFill>
                  <a:srgbClr val="C00000"/>
                </a:solidFill>
              </a:rPr>
              <a:t>İş</a:t>
            </a:r>
            <a:r>
              <a:rPr lang="de-DE" altLang="tr-TR" sz="2800" i="1" dirty="0" smtClean="0">
                <a:solidFill>
                  <a:srgbClr val="C00000"/>
                </a:solidFill>
              </a:rPr>
              <a:t> </a:t>
            </a:r>
            <a:r>
              <a:rPr lang="de-DE" altLang="tr-TR" sz="2800" i="1" dirty="0" err="1" smtClean="0">
                <a:solidFill>
                  <a:srgbClr val="C00000"/>
                </a:solidFill>
              </a:rPr>
              <a:t>sağlığı</a:t>
            </a:r>
            <a:r>
              <a:rPr lang="de-DE" altLang="tr-TR" sz="2800" i="1" dirty="0" smtClean="0">
                <a:solidFill>
                  <a:srgbClr val="C00000"/>
                </a:solidFill>
              </a:rPr>
              <a:t> </a:t>
            </a:r>
            <a:r>
              <a:rPr lang="de-DE" altLang="tr-TR" sz="2800" i="1" dirty="0" err="1" smtClean="0">
                <a:solidFill>
                  <a:srgbClr val="C00000"/>
                </a:solidFill>
              </a:rPr>
              <a:t>ve</a:t>
            </a:r>
            <a:r>
              <a:rPr lang="de-DE" altLang="tr-TR" sz="2800" i="1" dirty="0" smtClean="0">
                <a:solidFill>
                  <a:srgbClr val="C00000"/>
                </a:solidFill>
              </a:rPr>
              <a:t> </a:t>
            </a:r>
            <a:r>
              <a:rPr lang="de-DE" altLang="tr-TR" sz="2800" i="1" dirty="0" err="1" smtClean="0">
                <a:solidFill>
                  <a:srgbClr val="C00000"/>
                </a:solidFill>
              </a:rPr>
              <a:t>Güvenliği</a:t>
            </a:r>
            <a:r>
              <a:rPr lang="de-DE" altLang="tr-TR" sz="2800" i="1" dirty="0" smtClean="0">
                <a:solidFill>
                  <a:srgbClr val="C00000"/>
                </a:solidFill>
              </a:rPr>
              <a:t> </a:t>
            </a:r>
            <a:r>
              <a:rPr lang="de-DE" altLang="tr-TR" sz="2800" i="1" dirty="0" err="1" smtClean="0">
                <a:solidFill>
                  <a:srgbClr val="C00000"/>
                </a:solidFill>
              </a:rPr>
              <a:t>Yapılanma</a:t>
            </a:r>
            <a:r>
              <a:rPr lang="de-DE" altLang="tr-TR" sz="2800" i="1" dirty="0" smtClean="0">
                <a:solidFill>
                  <a:srgbClr val="C00000"/>
                </a:solidFill>
              </a:rPr>
              <a:t> </a:t>
            </a:r>
            <a:r>
              <a:rPr lang="de-DE" altLang="tr-TR" sz="2800" i="1" dirty="0" err="1" smtClean="0">
                <a:solidFill>
                  <a:srgbClr val="C00000"/>
                </a:solidFill>
              </a:rPr>
              <a:t>Modeli</a:t>
            </a:r>
            <a:endParaRPr lang="tr-TR" altLang="tr-TR" sz="2800" dirty="0" smtClean="0">
              <a:solidFill>
                <a:srgbClr val="C00000"/>
              </a:solidFill>
            </a:endParaRPr>
          </a:p>
          <a:p>
            <a:pPr algn="ctr"/>
            <a:endParaRPr lang="tr-TR" altLang="tr-TR" sz="2800" dirty="0" smtClean="0">
              <a:solidFill>
                <a:srgbClr val="013A81"/>
              </a:solidFill>
            </a:endParaRPr>
          </a:p>
        </p:txBody>
      </p:sp>
      <p:sp>
        <p:nvSpPr>
          <p:cNvPr id="50179"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48132" name="Oval 15"/>
          <p:cNvSpPr>
            <a:spLocks noChangeArrowheads="1"/>
          </p:cNvSpPr>
          <p:nvPr/>
        </p:nvSpPr>
        <p:spPr bwMode="auto">
          <a:xfrm>
            <a:off x="1331640" y="1268760"/>
            <a:ext cx="3124200" cy="16002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defRPr/>
            </a:pPr>
            <a:r>
              <a:rPr lang="tr-TR" altLang="tr-TR" sz="2400" b="1" dirty="0">
                <a:solidFill>
                  <a:srgbClr val="C00000"/>
                </a:solidFill>
                <a:latin typeface="Times New Roman" pitchFamily="18" charset="0"/>
              </a:rPr>
              <a:t>OSGK</a:t>
            </a:r>
          </a:p>
        </p:txBody>
      </p:sp>
      <p:sp>
        <p:nvSpPr>
          <p:cNvPr id="48133" name="Oval 16"/>
          <p:cNvSpPr>
            <a:spLocks noChangeArrowheads="1"/>
          </p:cNvSpPr>
          <p:nvPr/>
        </p:nvSpPr>
        <p:spPr bwMode="auto">
          <a:xfrm>
            <a:off x="1187624" y="3933056"/>
            <a:ext cx="3124200" cy="1031875"/>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defRPr/>
            </a:pPr>
            <a:r>
              <a:rPr lang="tr-TR" altLang="tr-TR" sz="2400" b="1" dirty="0">
                <a:solidFill>
                  <a:srgbClr val="C00000"/>
                </a:solidFill>
                <a:latin typeface="Times New Roman" pitchFamily="18" charset="0"/>
              </a:rPr>
              <a:t>ASGK</a:t>
            </a:r>
          </a:p>
        </p:txBody>
      </p:sp>
      <p:sp>
        <p:nvSpPr>
          <p:cNvPr id="48134" name="Rectangle 13"/>
          <p:cNvSpPr>
            <a:spLocks noChangeArrowheads="1"/>
          </p:cNvSpPr>
          <p:nvPr/>
        </p:nvSpPr>
        <p:spPr bwMode="auto">
          <a:xfrm>
            <a:off x="6372200" y="1628800"/>
            <a:ext cx="1447800" cy="685800"/>
          </a:xfrm>
          <a:prstGeom prst="rect">
            <a:avLst/>
          </a:prstGeom>
          <a:solidFill>
            <a:srgbClr val="3FC1BE"/>
          </a:solidFill>
          <a:ln w="25400" algn="ctr">
            <a:solidFill>
              <a:srgbClr val="BCBCBC"/>
            </a:solidFill>
            <a:miter lim="800000"/>
            <a:headEnd/>
            <a:tailEnd/>
          </a:ln>
          <a:effectLst>
            <a:outerShdw dist="107763" dir="8100000" algn="ctr" rotWithShape="0">
              <a:srgbClr val="808080">
                <a:alpha val="50000"/>
              </a:srgbClr>
            </a:outerShdw>
          </a:effectLst>
        </p:spPr>
        <p:txBody>
          <a:bodyPr wrap="none" anchor="ctr"/>
          <a:lstStyle/>
          <a:p>
            <a:pPr algn="ctr">
              <a:defRPr/>
            </a:pPr>
            <a:r>
              <a:rPr lang="tr-TR" altLang="tr-TR" sz="2000" dirty="0">
                <a:solidFill>
                  <a:srgbClr val="C00000"/>
                </a:solidFill>
                <a:latin typeface="Times New Roman" pitchFamily="18" charset="0"/>
              </a:rPr>
              <a:t>Denetleme</a:t>
            </a:r>
          </a:p>
        </p:txBody>
      </p:sp>
      <p:sp>
        <p:nvSpPr>
          <p:cNvPr id="48135" name="Line 16"/>
          <p:cNvSpPr>
            <a:spLocks noChangeShapeType="1"/>
          </p:cNvSpPr>
          <p:nvPr/>
        </p:nvSpPr>
        <p:spPr bwMode="auto">
          <a:xfrm>
            <a:off x="4644008" y="1988840"/>
            <a:ext cx="1558925" cy="41275"/>
          </a:xfrm>
          <a:prstGeom prst="line">
            <a:avLst/>
          </a:prstGeom>
          <a:noFill/>
          <a:ln w="28575">
            <a:solidFill>
              <a:srgbClr val="800080"/>
            </a:solidFill>
            <a:prstDash val="dash"/>
            <a:round/>
            <a:headEnd/>
            <a:tailEnd/>
          </a:ln>
          <a:effectLst>
            <a:outerShdw dist="107763" dir="8100000" algn="ctr" rotWithShape="0">
              <a:srgbClr val="808080">
                <a:alpha val="50000"/>
              </a:srgbClr>
            </a:outerShdw>
          </a:effectLst>
        </p:spPr>
        <p:txBody>
          <a:bodyPr wrap="none" anchor="ctr"/>
          <a:lstStyle/>
          <a:p>
            <a:pPr>
              <a:defRPr/>
            </a:pPr>
            <a:endParaRPr lang="tr-TR"/>
          </a:p>
        </p:txBody>
      </p:sp>
      <p:sp>
        <p:nvSpPr>
          <p:cNvPr id="50184" name="Text Box 17"/>
          <p:cNvSpPr txBox="1">
            <a:spLocks noChangeArrowheads="1"/>
          </p:cNvSpPr>
          <p:nvPr/>
        </p:nvSpPr>
        <p:spPr bwMode="auto">
          <a:xfrm>
            <a:off x="1043608" y="4941168"/>
            <a:ext cx="3443287" cy="400110"/>
          </a:xfrm>
          <a:prstGeom prst="rect">
            <a:avLst/>
          </a:prstGeom>
          <a:noFill/>
          <a:ln w="25400" algn="ctr">
            <a:noFill/>
            <a:miter lim="800000"/>
            <a:headEnd/>
            <a:tailEnd/>
          </a:ln>
        </p:spPr>
        <p:txBody>
          <a:bodyPr>
            <a:spAutoFit/>
          </a:bodyPr>
          <a:lstStyle/>
          <a:p>
            <a:pPr algn="ctr">
              <a:spcBef>
                <a:spcPct val="50000"/>
              </a:spcBef>
            </a:pPr>
            <a:r>
              <a:rPr lang="tr-TR" altLang="tr-TR" sz="1600" b="1" dirty="0">
                <a:solidFill>
                  <a:schemeClr val="accent6"/>
                </a:solidFill>
                <a:latin typeface="Times New Roman" pitchFamily="18" charset="0"/>
              </a:rPr>
              <a:t>(</a:t>
            </a:r>
            <a:r>
              <a:rPr lang="tr-TR" altLang="tr-TR" sz="2000" dirty="0">
                <a:solidFill>
                  <a:schemeClr val="accent6"/>
                </a:solidFill>
                <a:latin typeface="Times New Roman" pitchFamily="18" charset="0"/>
              </a:rPr>
              <a:t>Alan Sağlık Güvenlik Kurulu</a:t>
            </a:r>
            <a:r>
              <a:rPr lang="tr-TR" altLang="tr-TR" sz="2000" b="1" dirty="0">
                <a:solidFill>
                  <a:schemeClr val="accent6"/>
                </a:solidFill>
                <a:latin typeface="Times New Roman" pitchFamily="18" charset="0"/>
              </a:rPr>
              <a:t>)</a:t>
            </a:r>
          </a:p>
        </p:txBody>
      </p:sp>
      <p:sp>
        <p:nvSpPr>
          <p:cNvPr id="50185" name="Text Box 19"/>
          <p:cNvSpPr txBox="1">
            <a:spLocks noChangeArrowheads="1"/>
          </p:cNvSpPr>
          <p:nvPr/>
        </p:nvSpPr>
        <p:spPr bwMode="auto">
          <a:xfrm>
            <a:off x="1331640" y="5301208"/>
            <a:ext cx="3500438" cy="400050"/>
          </a:xfrm>
          <a:prstGeom prst="rect">
            <a:avLst/>
          </a:prstGeom>
          <a:noFill/>
          <a:ln w="25400" algn="ctr">
            <a:noFill/>
            <a:miter lim="800000"/>
            <a:headEnd/>
            <a:tailEnd/>
          </a:ln>
        </p:spPr>
        <p:txBody>
          <a:bodyPr>
            <a:spAutoFit/>
          </a:bodyPr>
          <a:lstStyle/>
          <a:p>
            <a:pPr>
              <a:spcBef>
                <a:spcPct val="50000"/>
              </a:spcBef>
            </a:pPr>
            <a:r>
              <a:rPr lang="tr-TR" altLang="tr-TR" sz="2000" b="1" dirty="0">
                <a:solidFill>
                  <a:srgbClr val="C00000"/>
                </a:solidFill>
                <a:latin typeface="Times New Roman" pitchFamily="18" charset="0"/>
              </a:rPr>
              <a:t>(</a:t>
            </a:r>
            <a:r>
              <a:rPr lang="tr-TR" altLang="tr-TR" sz="1600" b="1" dirty="0">
                <a:solidFill>
                  <a:srgbClr val="C00000"/>
                </a:solidFill>
                <a:latin typeface="Times New Roman" pitchFamily="18" charset="0"/>
              </a:rPr>
              <a:t>Alan Dal Şefleri,Öğrenci, Öğretmen)</a:t>
            </a:r>
          </a:p>
        </p:txBody>
      </p:sp>
      <p:sp>
        <p:nvSpPr>
          <p:cNvPr id="48138" name="Oval 21"/>
          <p:cNvSpPr>
            <a:spLocks noChangeArrowheads="1"/>
          </p:cNvSpPr>
          <p:nvPr/>
        </p:nvSpPr>
        <p:spPr bwMode="auto">
          <a:xfrm>
            <a:off x="6084168" y="2780928"/>
            <a:ext cx="2286000" cy="11430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defRPr/>
            </a:pPr>
            <a:r>
              <a:rPr lang="tr-TR" altLang="tr-TR" sz="2000" dirty="0">
                <a:solidFill>
                  <a:srgbClr val="C00000"/>
                </a:solidFill>
                <a:latin typeface="Times New Roman" pitchFamily="18" charset="0"/>
              </a:rPr>
              <a:t>Sosyal Kulüpler</a:t>
            </a:r>
          </a:p>
        </p:txBody>
      </p:sp>
      <p:sp>
        <p:nvSpPr>
          <p:cNvPr id="50187" name="Line 21"/>
          <p:cNvSpPr>
            <a:spLocks noChangeShapeType="1"/>
          </p:cNvSpPr>
          <p:nvPr/>
        </p:nvSpPr>
        <p:spPr bwMode="auto">
          <a:xfrm>
            <a:off x="4499992" y="2348880"/>
            <a:ext cx="1389063" cy="815975"/>
          </a:xfrm>
          <a:prstGeom prst="line">
            <a:avLst/>
          </a:prstGeom>
          <a:noFill/>
          <a:ln w="25400">
            <a:solidFill>
              <a:srgbClr val="800080"/>
            </a:solidFill>
            <a:round/>
            <a:headEnd type="triangle" w="med" len="med"/>
            <a:tailEnd type="triangle" w="med" len="med"/>
          </a:ln>
        </p:spPr>
        <p:txBody>
          <a:bodyPr wrap="none" anchor="ctr"/>
          <a:lstStyle/>
          <a:p>
            <a:endParaRPr lang="tr-TR"/>
          </a:p>
        </p:txBody>
      </p:sp>
      <p:sp>
        <p:nvSpPr>
          <p:cNvPr id="50188" name="Text Box 23"/>
          <p:cNvSpPr txBox="1">
            <a:spLocks noChangeArrowheads="1"/>
          </p:cNvSpPr>
          <p:nvPr/>
        </p:nvSpPr>
        <p:spPr bwMode="auto">
          <a:xfrm>
            <a:off x="5652120" y="4005064"/>
            <a:ext cx="3214687" cy="584200"/>
          </a:xfrm>
          <a:prstGeom prst="rect">
            <a:avLst/>
          </a:prstGeom>
          <a:noFill/>
          <a:ln w="25400" algn="ctr">
            <a:noFill/>
            <a:miter lim="800000"/>
            <a:headEnd/>
            <a:tailEnd/>
          </a:ln>
        </p:spPr>
        <p:txBody>
          <a:bodyPr>
            <a:spAutoFit/>
          </a:bodyPr>
          <a:lstStyle/>
          <a:p>
            <a:pPr algn="ctr"/>
            <a:r>
              <a:rPr lang="tr-TR" altLang="tr-TR" sz="1600" dirty="0">
                <a:solidFill>
                  <a:srgbClr val="0000FF"/>
                </a:solidFill>
                <a:latin typeface="Times New Roman" pitchFamily="18" charset="0"/>
              </a:rPr>
              <a:t>İş Sağlığı ve Güvenliği </a:t>
            </a:r>
          </a:p>
          <a:p>
            <a:pPr algn="ctr"/>
            <a:r>
              <a:rPr lang="tr-TR" altLang="tr-TR" sz="1600" dirty="0">
                <a:solidFill>
                  <a:srgbClr val="0000FF"/>
                </a:solidFill>
                <a:latin typeface="Times New Roman" pitchFamily="18" charset="0"/>
              </a:rPr>
              <a:t>Faaliyetleri</a:t>
            </a:r>
          </a:p>
        </p:txBody>
      </p:sp>
      <p:sp>
        <p:nvSpPr>
          <p:cNvPr id="50189" name="Line 24"/>
          <p:cNvSpPr>
            <a:spLocks noChangeShapeType="1"/>
          </p:cNvSpPr>
          <p:nvPr/>
        </p:nvSpPr>
        <p:spPr bwMode="auto">
          <a:xfrm flipV="1">
            <a:off x="2555776" y="2924944"/>
            <a:ext cx="0" cy="1008063"/>
          </a:xfrm>
          <a:prstGeom prst="line">
            <a:avLst/>
          </a:prstGeom>
          <a:noFill/>
          <a:ln w="25400">
            <a:solidFill>
              <a:srgbClr val="800080"/>
            </a:solidFill>
            <a:round/>
            <a:headEnd/>
            <a:tailEnd type="stealth" w="med" len="med"/>
          </a:ln>
        </p:spPr>
        <p:txBody>
          <a:bodyPr wrap="none" anchor="ctr"/>
          <a:lstStyle/>
          <a:p>
            <a:endParaRPr lang="tr-TR"/>
          </a:p>
        </p:txBody>
      </p:sp>
      <p:sp>
        <p:nvSpPr>
          <p:cNvPr id="50190" name="Line 25"/>
          <p:cNvSpPr>
            <a:spLocks noChangeShapeType="1"/>
          </p:cNvSpPr>
          <p:nvPr/>
        </p:nvSpPr>
        <p:spPr bwMode="auto">
          <a:xfrm>
            <a:off x="3131840" y="2924944"/>
            <a:ext cx="0" cy="1058863"/>
          </a:xfrm>
          <a:prstGeom prst="line">
            <a:avLst/>
          </a:prstGeom>
          <a:noFill/>
          <a:ln w="25400">
            <a:solidFill>
              <a:srgbClr val="800080"/>
            </a:solidFill>
            <a:round/>
            <a:headEnd/>
            <a:tailEnd type="triangle" w="med" len="med"/>
          </a:ln>
        </p:spPr>
        <p:txBody>
          <a:bodyPr wrap="none" anchor="ctr"/>
          <a:lstStyle/>
          <a:p>
            <a:endParaRPr lang="tr-TR"/>
          </a:p>
        </p:txBody>
      </p:sp>
      <p:sp>
        <p:nvSpPr>
          <p:cNvPr id="50191" name="Text Box 18"/>
          <p:cNvSpPr txBox="1">
            <a:spLocks noChangeArrowheads="1"/>
          </p:cNvSpPr>
          <p:nvPr/>
        </p:nvSpPr>
        <p:spPr bwMode="auto">
          <a:xfrm>
            <a:off x="2771800" y="620688"/>
            <a:ext cx="4536504" cy="461665"/>
          </a:xfrm>
          <a:prstGeom prst="rect">
            <a:avLst/>
          </a:prstGeom>
          <a:noFill/>
          <a:ln w="25400" algn="ctr">
            <a:noFill/>
            <a:miter lim="800000"/>
            <a:headEnd/>
            <a:tailEnd/>
          </a:ln>
        </p:spPr>
        <p:txBody>
          <a:bodyPr wrap="square">
            <a:spAutoFit/>
          </a:bodyPr>
          <a:lstStyle/>
          <a:p>
            <a:pPr algn="ctr">
              <a:spcBef>
                <a:spcPct val="50000"/>
              </a:spcBef>
            </a:pPr>
            <a:r>
              <a:rPr lang="tr-TR" altLang="tr-TR" b="1" dirty="0">
                <a:solidFill>
                  <a:srgbClr val="C00000"/>
                </a:solidFill>
                <a:latin typeface="Times New Roman" pitchFamily="18" charset="0"/>
              </a:rPr>
              <a:t>“</a:t>
            </a:r>
            <a:r>
              <a:rPr lang="tr-TR" altLang="tr-TR" sz="2400" b="1" dirty="0">
                <a:solidFill>
                  <a:srgbClr val="C00000"/>
                </a:solidFill>
                <a:latin typeface="Times New Roman" pitchFamily="18" charset="0"/>
              </a:rPr>
              <a:t>Okul Sağlık Güvenlik Kurulu”</a:t>
            </a:r>
          </a:p>
        </p:txBody>
      </p:sp>
      <p:sp>
        <p:nvSpPr>
          <p:cNvPr id="50192" name="Text Box 17"/>
          <p:cNvSpPr txBox="1">
            <a:spLocks noChangeArrowheads="1"/>
          </p:cNvSpPr>
          <p:nvPr/>
        </p:nvSpPr>
        <p:spPr bwMode="auto">
          <a:xfrm>
            <a:off x="1259632" y="2852936"/>
            <a:ext cx="3386138" cy="400110"/>
          </a:xfrm>
          <a:prstGeom prst="rect">
            <a:avLst/>
          </a:prstGeom>
          <a:noFill/>
          <a:ln w="25400" algn="ctr">
            <a:noFill/>
            <a:miter lim="800000"/>
            <a:headEnd/>
            <a:tailEnd/>
          </a:ln>
        </p:spPr>
        <p:txBody>
          <a:bodyPr>
            <a:spAutoFit/>
          </a:bodyPr>
          <a:lstStyle/>
          <a:p>
            <a:pPr algn="ctr">
              <a:spcBef>
                <a:spcPct val="50000"/>
              </a:spcBef>
            </a:pPr>
            <a:r>
              <a:rPr lang="tr-TR" altLang="tr-TR" b="1" dirty="0">
                <a:solidFill>
                  <a:schemeClr val="accent6"/>
                </a:solidFill>
                <a:latin typeface="Times New Roman" pitchFamily="18" charset="0"/>
              </a:rPr>
              <a:t>(</a:t>
            </a:r>
            <a:r>
              <a:rPr lang="tr-TR" altLang="tr-TR" sz="2000" dirty="0">
                <a:solidFill>
                  <a:schemeClr val="accent6"/>
                </a:solidFill>
                <a:latin typeface="Times New Roman" pitchFamily="18" charset="0"/>
              </a:rPr>
              <a:t>Okul Sağlık Güvenlik Kurulu</a:t>
            </a:r>
            <a:r>
              <a:rPr lang="tr-TR" altLang="tr-TR" sz="2000" b="1" dirty="0">
                <a:solidFill>
                  <a:schemeClr val="accent6"/>
                </a:solidFill>
                <a:latin typeface="Times New Roman" pitchFamily="18" charset="0"/>
              </a:rPr>
              <a:t>)</a:t>
            </a:r>
          </a:p>
        </p:txBody>
      </p:sp>
      <p:sp>
        <p:nvSpPr>
          <p:cNvPr id="2" name="Veri Yer Tutucusu 1"/>
          <p:cNvSpPr>
            <a:spLocks noGrp="1"/>
          </p:cNvSpPr>
          <p:nvPr>
            <p:ph type="dt" sz="half" idx="10"/>
          </p:nvPr>
        </p:nvSpPr>
        <p:spPr/>
        <p:txBody>
          <a:bodyPr/>
          <a:lstStyle/>
          <a:p>
            <a:fld id="{7D084428-9CD1-4D85-A015-4F7B5C13F200}"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etin Yer Tutucusu"/>
          <p:cNvSpPr>
            <a:spLocks noGrp="1"/>
          </p:cNvSpPr>
          <p:nvPr>
            <p:ph type="body" idx="1"/>
          </p:nvPr>
        </p:nvSpPr>
        <p:spPr>
          <a:xfrm>
            <a:off x="76200" y="1"/>
            <a:ext cx="8991600" cy="6857999"/>
          </a:xfrm>
        </p:spPr>
        <p:txBody>
          <a:bodyPr>
            <a:normAutofit/>
          </a:bodyPr>
          <a:lstStyle/>
          <a:p>
            <a:endParaRPr lang="tr-TR" altLang="tr-TR" sz="1400" b="1" dirty="0" smtClean="0">
              <a:solidFill>
                <a:srgbClr val="0000FF"/>
              </a:solidFill>
            </a:endParaRPr>
          </a:p>
          <a:p>
            <a:pPr algn="ctr"/>
            <a:r>
              <a:rPr lang="tr-TR" altLang="tr-TR" sz="2400" b="1" dirty="0" smtClean="0">
                <a:solidFill>
                  <a:srgbClr val="0000FF"/>
                </a:solidFill>
              </a:rPr>
              <a:t>REHBER KAPSAMINDA TANIMLANAN İŞ SAĞLIĞI VE GÜVENLİĞİ ORGANİZASYONU</a:t>
            </a:r>
            <a:endParaRPr lang="tr-TR" altLang="tr-TR" sz="2400" dirty="0" smtClean="0">
              <a:solidFill>
                <a:srgbClr val="0000FF"/>
              </a:solidFill>
            </a:endParaRPr>
          </a:p>
          <a:p>
            <a:pPr algn="ctr"/>
            <a:r>
              <a:rPr lang="tr-TR" altLang="tr-TR" sz="2400" b="1" dirty="0" smtClean="0">
                <a:solidFill>
                  <a:schemeClr val="bg1"/>
                </a:solidFill>
              </a:rPr>
              <a:t> </a:t>
            </a:r>
            <a:r>
              <a:rPr lang="tr-TR" altLang="tr-TR" sz="2400" b="1" dirty="0" smtClean="0">
                <a:solidFill>
                  <a:srgbClr val="C00000"/>
                </a:solidFill>
              </a:rPr>
              <a:t>Okul Düzeyinde Okul Sağlık ve Güvenlik Kurulu (OSGK)</a:t>
            </a:r>
            <a:endParaRPr lang="tr-TR" altLang="tr-TR" sz="2400" dirty="0" smtClean="0">
              <a:solidFill>
                <a:srgbClr val="C00000"/>
              </a:solidFill>
            </a:endParaRPr>
          </a:p>
          <a:p>
            <a:pPr>
              <a:lnSpc>
                <a:spcPct val="150000"/>
              </a:lnSpc>
            </a:pPr>
            <a:r>
              <a:rPr lang="tr-TR" altLang="tr-TR" sz="2800" dirty="0" smtClean="0">
                <a:solidFill>
                  <a:schemeClr val="accent6"/>
                </a:solidFill>
              </a:rPr>
              <a:t>Sağlık ve güvenlik faaliyetlerinin yürütülmesinden okul müdürü sorumludur. </a:t>
            </a:r>
            <a:r>
              <a:rPr lang="tr-TR" altLang="tr-TR" sz="2800" dirty="0" smtClean="0">
                <a:solidFill>
                  <a:schemeClr val="bg1"/>
                </a:solidFill>
              </a:rPr>
              <a:t>Okul bünyesinde oluşturulan sağlık ve güvenlik kurulu </a:t>
            </a:r>
            <a:r>
              <a:rPr lang="tr-TR" altLang="tr-TR" sz="2800" u="sng" dirty="0" smtClean="0">
                <a:solidFill>
                  <a:schemeClr val="bg1"/>
                </a:solidFill>
              </a:rPr>
              <a:t>ilgili müdür yardımcısı</a:t>
            </a:r>
            <a:r>
              <a:rPr lang="tr-TR" altLang="tr-TR" sz="2800" dirty="0" smtClean="0">
                <a:solidFill>
                  <a:schemeClr val="bg1"/>
                </a:solidFill>
              </a:rPr>
              <a:t>, </a:t>
            </a:r>
            <a:r>
              <a:rPr lang="tr-TR" altLang="tr-TR" sz="2800" u="sng" dirty="0" smtClean="0">
                <a:solidFill>
                  <a:schemeClr val="bg1"/>
                </a:solidFill>
              </a:rPr>
              <a:t>alan ve dal şefleri </a:t>
            </a:r>
            <a:r>
              <a:rPr lang="tr-TR" altLang="tr-TR" sz="2800" dirty="0" smtClean="0">
                <a:solidFill>
                  <a:schemeClr val="bg1"/>
                </a:solidFill>
              </a:rPr>
              <a:t>ile </a:t>
            </a:r>
            <a:r>
              <a:rPr lang="tr-TR" altLang="tr-TR" sz="2800" u="sng" dirty="0" smtClean="0">
                <a:solidFill>
                  <a:schemeClr val="bg1"/>
                </a:solidFill>
              </a:rPr>
              <a:t>okul öğrenci temsilcisi </a:t>
            </a:r>
            <a:r>
              <a:rPr lang="tr-TR" altLang="tr-TR" sz="2800" dirty="0" smtClean="0">
                <a:solidFill>
                  <a:schemeClr val="bg1"/>
                </a:solidFill>
              </a:rPr>
              <a:t>ve </a:t>
            </a:r>
            <a:r>
              <a:rPr lang="tr-TR" altLang="tr-TR" sz="2800" u="sng" dirty="0" smtClean="0">
                <a:solidFill>
                  <a:schemeClr val="bg1"/>
                </a:solidFill>
              </a:rPr>
              <a:t>okul aile birliği başkanı </a:t>
            </a:r>
            <a:r>
              <a:rPr lang="tr-TR" altLang="tr-TR" sz="2800" dirty="0" smtClean="0">
                <a:solidFill>
                  <a:schemeClr val="bg1"/>
                </a:solidFill>
              </a:rPr>
              <a:t>olmak üzere </a:t>
            </a:r>
            <a:r>
              <a:rPr lang="tr-TR" altLang="tr-TR" sz="2800" dirty="0" smtClean="0">
                <a:solidFill>
                  <a:srgbClr val="0000FF"/>
                </a:solidFill>
              </a:rPr>
              <a:t>asgari beş üyeden oluşur. </a:t>
            </a:r>
            <a:r>
              <a:rPr lang="tr-TR" altLang="tr-TR" sz="2800" dirty="0" smtClean="0">
                <a:solidFill>
                  <a:schemeClr val="bg1"/>
                </a:solidFill>
              </a:rPr>
              <a:t>Kurul çalışmalarını okuldaki diğer sosyal kulüplerle (</a:t>
            </a:r>
            <a:r>
              <a:rPr lang="tr-TR" altLang="tr-TR" sz="2800" u="sng" dirty="0" smtClean="0">
                <a:solidFill>
                  <a:schemeClr val="bg1"/>
                </a:solidFill>
              </a:rPr>
              <a:t>Sağlık Kulübü,sivil savunma İSG Kulübü v</a:t>
            </a:r>
            <a:r>
              <a:rPr lang="tr-TR" altLang="tr-TR" sz="2800" dirty="0" smtClean="0">
                <a:solidFill>
                  <a:schemeClr val="bg1"/>
                </a:solidFill>
              </a:rPr>
              <a:t>b.) koordineli şekilde yürütür.</a:t>
            </a:r>
          </a:p>
          <a:p>
            <a:pPr algn="ctr"/>
            <a:endParaRPr lang="tr-TR" altLang="tr-TR" sz="2400" dirty="0" smtClean="0">
              <a:solidFill>
                <a:schemeClr val="bg1"/>
              </a:solidFill>
            </a:endParaRPr>
          </a:p>
        </p:txBody>
      </p:sp>
      <p:sp>
        <p:nvSpPr>
          <p:cNvPr id="51203"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D735DB89-EB5B-4FC1-BB25-DC37ADE17F0F}"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0" y="260648"/>
            <a:ext cx="9220200" cy="6408711"/>
          </a:xfrm>
        </p:spPr>
        <p:txBody>
          <a:bodyPr>
            <a:normAutofit fontScale="92500"/>
          </a:bodyPr>
          <a:lstStyle/>
          <a:p>
            <a:pPr algn="ctr">
              <a:defRPr/>
            </a:pPr>
            <a:r>
              <a:rPr lang="tr-TR" sz="3500" b="1" dirty="0">
                <a:solidFill>
                  <a:srgbClr val="C00000"/>
                </a:solidFill>
              </a:rPr>
              <a:t>Bu kurulun görevleri;</a:t>
            </a:r>
          </a:p>
          <a:p>
            <a:pPr marL="342900" indent="-342900">
              <a:spcAft>
                <a:spcPts val="600"/>
              </a:spcAft>
              <a:buFont typeface="Arial" pitchFamily="34" charset="0"/>
              <a:buChar char="•"/>
              <a:defRPr/>
            </a:pPr>
            <a:r>
              <a:rPr lang="tr-TR" sz="2800" dirty="0" smtClean="0">
                <a:solidFill>
                  <a:schemeClr val="bg1"/>
                </a:solidFill>
              </a:rPr>
              <a:t>Okul </a:t>
            </a:r>
            <a:r>
              <a:rPr lang="tr-TR" sz="2800" dirty="0">
                <a:solidFill>
                  <a:schemeClr val="bg1"/>
                </a:solidFill>
              </a:rPr>
              <a:t>düzeyinde sağlık ve güvenlik faaliyetlerini koordine etmek,</a:t>
            </a:r>
          </a:p>
          <a:p>
            <a:pPr marL="342900" indent="-342900">
              <a:spcAft>
                <a:spcPts val="600"/>
              </a:spcAft>
              <a:buFont typeface="Arial" pitchFamily="34" charset="0"/>
              <a:buChar char="•"/>
              <a:defRPr/>
            </a:pPr>
            <a:r>
              <a:rPr lang="tr-TR" sz="2800" dirty="0" smtClean="0">
                <a:solidFill>
                  <a:srgbClr val="0000FF"/>
                </a:solidFill>
              </a:rPr>
              <a:t>Alan </a:t>
            </a:r>
            <a:r>
              <a:rPr lang="tr-TR" sz="2800" dirty="0">
                <a:solidFill>
                  <a:srgbClr val="0000FF"/>
                </a:solidFill>
              </a:rPr>
              <a:t>sağlık ve güvenlik kurulları tarafından bildirilen eksikliklerin giderilmesini sağlamak,</a:t>
            </a:r>
          </a:p>
          <a:p>
            <a:pPr marL="342900" indent="-342900">
              <a:spcAft>
                <a:spcPts val="600"/>
              </a:spcAft>
              <a:buFont typeface="Arial" pitchFamily="34" charset="0"/>
              <a:buChar char="•"/>
              <a:defRPr/>
            </a:pPr>
            <a:r>
              <a:rPr lang="tr-TR" sz="2800" dirty="0" smtClean="0">
                <a:solidFill>
                  <a:schemeClr val="bg1"/>
                </a:solidFill>
              </a:rPr>
              <a:t>Okul </a:t>
            </a:r>
            <a:r>
              <a:rPr lang="tr-TR" sz="2800" dirty="0">
                <a:solidFill>
                  <a:schemeClr val="bg1"/>
                </a:solidFill>
              </a:rPr>
              <a:t>bünyesinde acil durum tedbirlerini almak,</a:t>
            </a:r>
          </a:p>
          <a:p>
            <a:pPr marL="342900" indent="-342900">
              <a:spcAft>
                <a:spcPts val="600"/>
              </a:spcAft>
              <a:buFont typeface="Arial" pitchFamily="34" charset="0"/>
              <a:buChar char="•"/>
              <a:defRPr/>
            </a:pPr>
            <a:r>
              <a:rPr lang="tr-TR" sz="2800" dirty="0" smtClean="0">
                <a:solidFill>
                  <a:srgbClr val="0000FF"/>
                </a:solidFill>
              </a:rPr>
              <a:t>Sağlık </a:t>
            </a:r>
            <a:r>
              <a:rPr lang="tr-TR" sz="2800" dirty="0">
                <a:solidFill>
                  <a:srgbClr val="0000FF"/>
                </a:solidFill>
              </a:rPr>
              <a:t>ve güvenlikle ilgili eğitim ve seminerler düzenlemek</a:t>
            </a:r>
            <a:r>
              <a:rPr lang="tr-TR" sz="2800" dirty="0">
                <a:solidFill>
                  <a:schemeClr val="bg1"/>
                </a:solidFill>
              </a:rPr>
              <a:t>,</a:t>
            </a:r>
          </a:p>
          <a:p>
            <a:pPr marL="342900" indent="-342900">
              <a:spcAft>
                <a:spcPts val="600"/>
              </a:spcAft>
              <a:buFont typeface="Arial" pitchFamily="34" charset="0"/>
              <a:buChar char="•"/>
              <a:defRPr/>
            </a:pPr>
            <a:r>
              <a:rPr lang="tr-TR" sz="2800" dirty="0" smtClean="0">
                <a:solidFill>
                  <a:schemeClr val="bg1"/>
                </a:solidFill>
              </a:rPr>
              <a:t>Sağlık </a:t>
            </a:r>
            <a:r>
              <a:rPr lang="tr-TR" sz="2800" dirty="0">
                <a:solidFill>
                  <a:schemeClr val="bg1"/>
                </a:solidFill>
              </a:rPr>
              <a:t>ve güvenlikle ilgili bilgi, resim, afiş yarışmaları düzenlemek,</a:t>
            </a:r>
          </a:p>
          <a:p>
            <a:pPr marL="342900" indent="-342900">
              <a:spcAft>
                <a:spcPts val="600"/>
              </a:spcAft>
              <a:buFont typeface="Arial" pitchFamily="34" charset="0"/>
              <a:buChar char="•"/>
              <a:defRPr/>
            </a:pPr>
            <a:r>
              <a:rPr lang="tr-TR" sz="2800" dirty="0" smtClean="0">
                <a:solidFill>
                  <a:srgbClr val="0000FF"/>
                </a:solidFill>
              </a:rPr>
              <a:t>Okullardaki </a:t>
            </a:r>
            <a:r>
              <a:rPr lang="tr-TR" sz="2800" dirty="0">
                <a:solidFill>
                  <a:srgbClr val="0000FF"/>
                </a:solidFill>
              </a:rPr>
              <a:t>satın alma ve muayene komisyonunda görev almak,</a:t>
            </a:r>
          </a:p>
          <a:p>
            <a:pPr marL="342900" indent="-342900">
              <a:spcAft>
                <a:spcPts val="600"/>
              </a:spcAft>
              <a:buFont typeface="Arial" pitchFamily="34" charset="0"/>
              <a:buChar char="•"/>
              <a:defRPr/>
            </a:pPr>
            <a:r>
              <a:rPr lang="tr-TR" sz="2800" dirty="0" smtClean="0">
                <a:solidFill>
                  <a:schemeClr val="bg1"/>
                </a:solidFill>
              </a:rPr>
              <a:t>Teknik </a:t>
            </a:r>
            <a:r>
              <a:rPr lang="tr-TR" sz="2800" dirty="0">
                <a:solidFill>
                  <a:schemeClr val="bg1"/>
                </a:solidFill>
              </a:rPr>
              <a:t>mevzuatına uygun, </a:t>
            </a:r>
            <a:r>
              <a:rPr lang="tr-TR" sz="2800" dirty="0">
                <a:solidFill>
                  <a:srgbClr val="FF0000"/>
                </a:solidFill>
              </a:rPr>
              <a:t>sağlık, güvenlik </a:t>
            </a:r>
            <a:r>
              <a:rPr lang="tr-TR" sz="2800" dirty="0">
                <a:solidFill>
                  <a:schemeClr val="bg1"/>
                </a:solidFill>
              </a:rPr>
              <a:t>ve kalite standartları göz önünde bulundurularak malzeme ve teçhizatın alınmasını sağlamaktır.</a:t>
            </a:r>
          </a:p>
          <a:p>
            <a:pPr algn="ctr">
              <a:defRPr/>
            </a:pPr>
            <a:endParaRPr lang="tr-TR" sz="2400" dirty="0" smtClean="0">
              <a:solidFill>
                <a:srgbClr val="013A81"/>
              </a:solidFill>
            </a:endParaRPr>
          </a:p>
        </p:txBody>
      </p:sp>
      <p:sp>
        <p:nvSpPr>
          <p:cNvPr id="52227"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Veri Yer Tutucusu 1"/>
          <p:cNvSpPr>
            <a:spLocks noGrp="1"/>
          </p:cNvSpPr>
          <p:nvPr>
            <p:ph type="dt" sz="half" idx="10"/>
          </p:nvPr>
        </p:nvSpPr>
        <p:spPr/>
        <p:txBody>
          <a:bodyPr/>
          <a:lstStyle/>
          <a:p>
            <a:fld id="{4BCAA720-C370-41C2-B43A-E33A2026F4CC}"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2" name="Dikdörtgen 1"/>
          <p:cNvSpPr/>
          <p:nvPr/>
        </p:nvSpPr>
        <p:spPr>
          <a:xfrm>
            <a:off x="0" y="0"/>
            <a:ext cx="9144000" cy="7632859"/>
          </a:xfrm>
          <a:prstGeom prst="rect">
            <a:avLst/>
          </a:prstGeom>
        </p:spPr>
        <p:txBody>
          <a:bodyPr wrap="square">
            <a:spAutoFit/>
          </a:bodyPr>
          <a:lstStyle/>
          <a:p>
            <a:pPr fontAlgn="auto">
              <a:spcBef>
                <a:spcPts val="0"/>
              </a:spcBef>
              <a:spcAft>
                <a:spcPts val="0"/>
              </a:spcAft>
              <a:defRPr/>
            </a:pPr>
            <a:endParaRPr lang="tr-TR" b="1" dirty="0">
              <a:solidFill>
                <a:schemeClr val="bg1"/>
              </a:solidFill>
              <a:latin typeface="+mn-lt"/>
              <a:cs typeface="+mn-cs"/>
            </a:endParaRPr>
          </a:p>
          <a:p>
            <a:pPr algn="ctr" fontAlgn="auto">
              <a:spcBef>
                <a:spcPts val="0"/>
              </a:spcBef>
              <a:spcAft>
                <a:spcPts val="0"/>
              </a:spcAft>
              <a:defRPr/>
            </a:pPr>
            <a:r>
              <a:rPr lang="tr-TR" sz="2800" b="1" dirty="0">
                <a:solidFill>
                  <a:srgbClr val="C00000"/>
                </a:solidFill>
                <a:latin typeface="+mn-lt"/>
                <a:cs typeface="+mn-cs"/>
              </a:rPr>
              <a:t>Alan Sağlık ve Güvenlik Kurulu (ASGK)</a:t>
            </a:r>
            <a:endParaRPr lang="tr-TR" sz="2800" dirty="0">
              <a:solidFill>
                <a:srgbClr val="C00000"/>
              </a:solidFill>
              <a:latin typeface="+mn-lt"/>
              <a:cs typeface="+mn-cs"/>
            </a:endParaRPr>
          </a:p>
          <a:p>
            <a:pPr fontAlgn="auto">
              <a:spcBef>
                <a:spcPts val="0"/>
              </a:spcBef>
              <a:spcAft>
                <a:spcPts val="0"/>
              </a:spcAft>
              <a:defRPr/>
            </a:pPr>
            <a:r>
              <a:rPr lang="tr-TR" sz="2400" dirty="0">
                <a:solidFill>
                  <a:srgbClr val="7030A0"/>
                </a:solidFill>
                <a:latin typeface="+mn-lt"/>
                <a:cs typeface="+mn-cs"/>
              </a:rPr>
              <a:t>Alan sayısı üçten fazla ise her alan kendi bünyesinde sağlık ve güvenlik kurulu oluşturacaktır. </a:t>
            </a:r>
            <a:r>
              <a:rPr lang="tr-TR" sz="2400" dirty="0">
                <a:solidFill>
                  <a:schemeClr val="bg1"/>
                </a:solidFill>
                <a:latin typeface="+mn-lt"/>
                <a:cs typeface="+mn-cs"/>
              </a:rPr>
              <a:t>Alan sayısı belirtilen sayıdan az ise </a:t>
            </a:r>
            <a:r>
              <a:rPr lang="tr-TR" sz="2400" dirty="0">
                <a:solidFill>
                  <a:schemeClr val="accent6"/>
                </a:solidFill>
                <a:latin typeface="+mn-lt"/>
                <a:cs typeface="+mn-cs"/>
              </a:rPr>
              <a:t>ASGK’nın görevlerini OSGK üstlenir.</a:t>
            </a:r>
            <a:r>
              <a:rPr lang="tr-TR" sz="2400" dirty="0">
                <a:solidFill>
                  <a:schemeClr val="bg1"/>
                </a:solidFill>
                <a:latin typeface="+mn-lt"/>
                <a:cs typeface="+mn-cs"/>
              </a:rPr>
              <a:t> ASGK üyeleri; </a:t>
            </a:r>
            <a:r>
              <a:rPr lang="tr-TR" sz="2400" u="sng" dirty="0" smtClean="0">
                <a:solidFill>
                  <a:schemeClr val="bg1"/>
                </a:solidFill>
                <a:latin typeface="+mn-lt"/>
                <a:cs typeface="+mn-cs"/>
              </a:rPr>
              <a:t>alan ve </a:t>
            </a:r>
            <a:r>
              <a:rPr lang="tr-TR" sz="2400" u="sng" dirty="0">
                <a:solidFill>
                  <a:schemeClr val="bg1"/>
                </a:solidFill>
                <a:latin typeface="+mn-lt"/>
                <a:cs typeface="+mn-cs"/>
              </a:rPr>
              <a:t>dal şefleri</a:t>
            </a:r>
            <a:r>
              <a:rPr lang="tr-TR" sz="2400" dirty="0">
                <a:solidFill>
                  <a:schemeClr val="bg1"/>
                </a:solidFill>
                <a:latin typeface="+mn-lt"/>
                <a:cs typeface="+mn-cs"/>
              </a:rPr>
              <a:t>, </a:t>
            </a:r>
            <a:r>
              <a:rPr lang="tr-TR" sz="2400" dirty="0" smtClean="0">
                <a:solidFill>
                  <a:schemeClr val="bg1"/>
                </a:solidFill>
                <a:latin typeface="+mn-lt"/>
                <a:cs typeface="+mn-cs"/>
              </a:rPr>
              <a:t> </a:t>
            </a:r>
            <a:r>
              <a:rPr lang="tr-TR" sz="2400" u="sng" dirty="0" smtClean="0">
                <a:solidFill>
                  <a:schemeClr val="bg1"/>
                </a:solidFill>
                <a:latin typeface="+mn-lt"/>
                <a:cs typeface="+mn-cs"/>
              </a:rPr>
              <a:t>öğretmen </a:t>
            </a:r>
            <a:r>
              <a:rPr lang="tr-TR" sz="2400" u="sng" dirty="0">
                <a:solidFill>
                  <a:schemeClr val="bg1"/>
                </a:solidFill>
                <a:latin typeface="+mn-lt"/>
                <a:cs typeface="+mn-cs"/>
              </a:rPr>
              <a:t>ve öğrencilerden </a:t>
            </a:r>
            <a:r>
              <a:rPr lang="tr-TR" sz="2400" dirty="0">
                <a:solidFill>
                  <a:schemeClr val="bg1"/>
                </a:solidFill>
                <a:latin typeface="+mn-lt"/>
                <a:cs typeface="+mn-cs"/>
              </a:rPr>
              <a:t>oluşacaktır. ASGK üye sayısı </a:t>
            </a:r>
            <a:r>
              <a:rPr lang="tr-TR" sz="2400" dirty="0">
                <a:solidFill>
                  <a:srgbClr val="0000FF"/>
                </a:solidFill>
                <a:latin typeface="+mn-lt"/>
                <a:cs typeface="+mn-cs"/>
              </a:rPr>
              <a:t>üçten az olamaz</a:t>
            </a:r>
            <a:r>
              <a:rPr lang="tr-TR" sz="2400" dirty="0" smtClean="0">
                <a:solidFill>
                  <a:schemeClr val="bg1"/>
                </a:solidFill>
                <a:latin typeface="+mn-lt"/>
                <a:cs typeface="+mn-cs"/>
              </a:rPr>
              <a:t>.</a:t>
            </a:r>
            <a:endParaRPr lang="tr-TR" sz="2400" dirty="0">
              <a:solidFill>
                <a:schemeClr val="bg1"/>
              </a:solidFill>
              <a:latin typeface="+mn-lt"/>
              <a:cs typeface="+mn-cs"/>
            </a:endParaRPr>
          </a:p>
          <a:p>
            <a:pPr fontAlgn="auto">
              <a:spcBef>
                <a:spcPts val="0"/>
              </a:spcBef>
              <a:spcAft>
                <a:spcPts val="0"/>
              </a:spcAft>
              <a:defRPr/>
            </a:pPr>
            <a:r>
              <a:rPr lang="tr-TR" sz="2400" b="1" dirty="0">
                <a:solidFill>
                  <a:srgbClr val="C00000"/>
                </a:solidFill>
                <a:latin typeface="+mn-lt"/>
                <a:cs typeface="+mn-cs"/>
              </a:rPr>
              <a:t>Bu kurulun görevleri;</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Sağlık ve güvenlikle ilgili incelemeleri yapmak,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Alana ait atölye ve laboratuvarlarda sağlık ve güvenlik önlemlerini almak,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Görülen eksiklikleri Okul Sağlık ve Güvenlik Kuruluna bildirmek,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Bireysel güvenlik konularında öğrenci ve öğretmenlere yardımcı olmak ve tavsiyelerde bulunmak,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Sağlık ve güvenlik davranışının benimsenmesini teşvik etmek,</a:t>
            </a:r>
          </a:p>
          <a:p>
            <a:pPr marL="285750" indent="-285750" fontAlgn="auto">
              <a:spcBef>
                <a:spcPts val="0"/>
              </a:spcBef>
              <a:spcAft>
                <a:spcPts val="600"/>
              </a:spcAft>
              <a:buFont typeface="Arial" pitchFamily="34" charset="0"/>
              <a:buChar char="•"/>
              <a:defRPr/>
            </a:pPr>
            <a:r>
              <a:rPr lang="tr-TR" sz="2400" dirty="0">
                <a:solidFill>
                  <a:schemeClr val="bg1"/>
                </a:solidFill>
                <a:latin typeface="+mn-lt"/>
                <a:cs typeface="+mn-cs"/>
              </a:rPr>
              <a:t>Sağlık ve güvenlik faaliyetlerini (risk değerlendirmesi, tedbir alınması, eğitim ve bilgilendirme, raporlama, iş sağlığı ve güvenliği organizasyonları gibi) yürütmektir.</a:t>
            </a: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p:txBody>
      </p:sp>
      <p:sp>
        <p:nvSpPr>
          <p:cNvPr id="3" name="Veri Yer Tutucusu 2"/>
          <p:cNvSpPr>
            <a:spLocks noGrp="1"/>
          </p:cNvSpPr>
          <p:nvPr>
            <p:ph type="dt" sz="half" idx="10"/>
          </p:nvPr>
        </p:nvSpPr>
        <p:spPr/>
        <p:txBody>
          <a:bodyPr/>
          <a:lstStyle/>
          <a:p>
            <a:fld id="{B98DE639-EE8E-4044-894F-011EC7F42A30}" type="datetime1">
              <a:rPr lang="tr-TR" smtClean="0"/>
              <a:t>15.12.2015</a:t>
            </a:fld>
            <a:endParaRPr lang="tr-TR"/>
          </a:p>
        </p:txBody>
      </p:sp>
      <p:sp>
        <p:nvSpPr>
          <p:cNvPr id="4" name="Altbilgi Yer Tutucusu 3"/>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56323" name="Text Box 3"/>
          <p:cNvSpPr>
            <a:spLocks noGrp="1" noChangeArrowheads="1"/>
          </p:cNvSpPr>
          <p:nvPr>
            <p:ph type="body" idx="1"/>
          </p:nvPr>
        </p:nvSpPr>
        <p:spPr>
          <a:xfrm>
            <a:off x="179512" y="93071"/>
            <a:ext cx="8964488" cy="6764929"/>
          </a:xfrm>
        </p:spPr>
        <p:txBody>
          <a:bodyPr wrap="square">
            <a:spAutoFit/>
          </a:bodyPr>
          <a:lstStyle/>
          <a:p>
            <a:pPr eaLnBrk="1" hangingPunct="1"/>
            <a:endParaRPr lang="tr-TR" altLang="tr-TR" sz="1600" b="1" dirty="0" smtClean="0">
              <a:solidFill>
                <a:srgbClr val="003300"/>
              </a:solidFill>
              <a:latin typeface="Arial" pitchFamily="34" charset="0"/>
              <a:cs typeface="Arial" pitchFamily="34" charset="0"/>
            </a:endParaRPr>
          </a:p>
          <a:p>
            <a:pPr eaLnBrk="1" hangingPunct="1"/>
            <a:endParaRPr lang="tr-TR" altLang="tr-TR" sz="1600" b="1" dirty="0" smtClean="0">
              <a:solidFill>
                <a:srgbClr val="003300"/>
              </a:solidFill>
              <a:latin typeface="Arial" pitchFamily="34" charset="0"/>
              <a:cs typeface="Arial" pitchFamily="34" charset="0"/>
            </a:endParaRPr>
          </a:p>
          <a:p>
            <a:pPr eaLnBrk="1" hangingPunct="1"/>
            <a:endParaRPr lang="tr-TR" altLang="tr-TR" sz="1800" b="1" dirty="0" smtClean="0">
              <a:solidFill>
                <a:srgbClr val="003300"/>
              </a:solidFill>
              <a:latin typeface="Arial" pitchFamily="34" charset="0"/>
              <a:cs typeface="Arial" pitchFamily="34" charset="0"/>
            </a:endParaRPr>
          </a:p>
          <a:p>
            <a:r>
              <a:rPr lang="tr-TR" altLang="tr-TR" sz="1800" b="1" dirty="0" smtClean="0">
                <a:solidFill>
                  <a:srgbClr val="FF0000"/>
                </a:solidFill>
              </a:rPr>
              <a:t>                                                             </a:t>
            </a:r>
            <a:r>
              <a:rPr lang="tr-TR" altLang="tr-TR" sz="2400" b="1" dirty="0" smtClean="0">
                <a:solidFill>
                  <a:srgbClr val="FF0000"/>
                </a:solidFill>
              </a:rPr>
              <a:t>FORM VE BELGELER</a:t>
            </a:r>
            <a:endParaRPr lang="tr-TR" altLang="tr-TR" sz="2400" b="1" dirty="0" smtClean="0">
              <a:solidFill>
                <a:srgbClr val="0000FF"/>
              </a:solidFill>
              <a:latin typeface="Arial" pitchFamily="34" charset="0"/>
              <a:cs typeface="Arial" pitchFamily="34" charset="0"/>
            </a:endParaRPr>
          </a:p>
          <a:p>
            <a:r>
              <a:rPr lang="tr-TR" altLang="tr-TR" sz="1800" b="1" dirty="0" smtClean="0">
                <a:solidFill>
                  <a:srgbClr val="003300"/>
                </a:solidFill>
                <a:latin typeface="Arial" pitchFamily="34" charset="0"/>
                <a:cs typeface="Arial" pitchFamily="34" charset="0"/>
              </a:rPr>
              <a:t>PR01    	İş Sağlığı ve Güvenliği Prosedürü</a:t>
            </a:r>
            <a:endParaRPr lang="tr-TR" altLang="tr-TR" sz="1800" b="1" dirty="0" smtClean="0">
              <a:solidFill>
                <a:srgbClr val="C00000"/>
              </a:solidFill>
              <a:latin typeface="Arial" pitchFamily="34" charset="0"/>
              <a:cs typeface="Arial" pitchFamily="34" charset="0"/>
            </a:endParaRPr>
          </a:p>
          <a:p>
            <a:r>
              <a:rPr lang="tr-TR" altLang="tr-TR" sz="1800" b="1" dirty="0" smtClean="0">
                <a:solidFill>
                  <a:srgbClr val="C00000"/>
                </a:solidFill>
                <a:latin typeface="Arial" pitchFamily="34" charset="0"/>
                <a:cs typeface="Arial" pitchFamily="34" charset="0"/>
              </a:rPr>
              <a:t>T01      	Risk Değerlendirme Talimatı</a:t>
            </a:r>
            <a:endParaRPr lang="tr-TR" altLang="tr-TR" sz="1800" b="1" dirty="0" smtClean="0">
              <a:solidFill>
                <a:srgbClr val="0000FF"/>
              </a:solidFill>
              <a:latin typeface="Arial" pitchFamily="34" charset="0"/>
              <a:cs typeface="Arial" pitchFamily="34" charset="0"/>
            </a:endParaRPr>
          </a:p>
          <a:p>
            <a:pPr eaLnBrk="1" hangingPunct="1"/>
            <a:r>
              <a:rPr lang="tr-TR" altLang="tr-TR" sz="1800" b="1" dirty="0" smtClean="0">
                <a:solidFill>
                  <a:srgbClr val="0000FF"/>
                </a:solidFill>
                <a:latin typeface="Arial" pitchFamily="34" charset="0"/>
                <a:cs typeface="Arial" pitchFamily="34" charset="0"/>
              </a:rPr>
              <a:t>F01	</a:t>
            </a:r>
            <a:r>
              <a:rPr lang="tr-TR" altLang="tr-TR" sz="1800" b="1" dirty="0" err="1" smtClean="0">
                <a:solidFill>
                  <a:srgbClr val="0000FF"/>
                </a:solidFill>
                <a:latin typeface="Arial" pitchFamily="34" charset="0"/>
                <a:cs typeface="Arial" pitchFamily="34" charset="0"/>
              </a:rPr>
              <a:t>Atelye</a:t>
            </a:r>
            <a:r>
              <a:rPr lang="tr-TR" altLang="tr-TR" sz="1800" b="1" dirty="0" smtClean="0">
                <a:solidFill>
                  <a:srgbClr val="0000FF"/>
                </a:solidFill>
                <a:latin typeface="Arial" pitchFamily="34" charset="0"/>
                <a:cs typeface="Arial" pitchFamily="34" charset="0"/>
              </a:rPr>
              <a:t> İş Güvenliği Analiz Formu</a:t>
            </a:r>
          </a:p>
          <a:p>
            <a:pPr eaLnBrk="1" hangingPunct="1"/>
            <a:r>
              <a:rPr lang="tr-TR" altLang="tr-TR" sz="1800" b="1" dirty="0" smtClean="0">
                <a:solidFill>
                  <a:srgbClr val="0000FF"/>
                </a:solidFill>
                <a:latin typeface="Arial" pitchFamily="34" charset="0"/>
                <a:cs typeface="Arial" pitchFamily="34" charset="0"/>
              </a:rPr>
              <a:t>F02 	Makine Kullanma Talimatı</a:t>
            </a:r>
          </a:p>
          <a:p>
            <a:pPr eaLnBrk="1" hangingPunct="1"/>
            <a:r>
              <a:rPr lang="tr-TR" altLang="tr-TR" sz="1800" b="1" dirty="0" smtClean="0">
                <a:solidFill>
                  <a:srgbClr val="0000FF"/>
                </a:solidFill>
                <a:latin typeface="Arial" pitchFamily="34" charset="0"/>
                <a:cs typeface="Arial" pitchFamily="34" charset="0"/>
              </a:rPr>
              <a:t>F03 	Makine Bakım Kartı</a:t>
            </a:r>
          </a:p>
          <a:p>
            <a:pPr eaLnBrk="1" hangingPunct="1"/>
            <a:r>
              <a:rPr lang="tr-TR" altLang="tr-TR" sz="1800" b="1" dirty="0" smtClean="0">
                <a:solidFill>
                  <a:srgbClr val="0000FF"/>
                </a:solidFill>
                <a:latin typeface="Arial" pitchFamily="34" charset="0"/>
                <a:cs typeface="Arial" pitchFamily="34" charset="0"/>
              </a:rPr>
              <a:t>F04 	Makine Bilgi Formu</a:t>
            </a:r>
          </a:p>
          <a:p>
            <a:pPr eaLnBrk="1" hangingPunct="1"/>
            <a:r>
              <a:rPr lang="tr-TR" altLang="tr-TR" sz="1800" b="1" dirty="0" smtClean="0">
                <a:solidFill>
                  <a:srgbClr val="0000FF"/>
                </a:solidFill>
                <a:latin typeface="Arial" pitchFamily="34" charset="0"/>
                <a:cs typeface="Arial" pitchFamily="34" charset="0"/>
              </a:rPr>
              <a:t>F05 	Kaza ve Meslek Hastalığı Bildirim Formu</a:t>
            </a:r>
          </a:p>
          <a:p>
            <a:pPr eaLnBrk="1" hangingPunct="1"/>
            <a:r>
              <a:rPr lang="tr-TR" altLang="tr-TR" sz="1800" b="1" dirty="0" smtClean="0">
                <a:solidFill>
                  <a:srgbClr val="0000FF"/>
                </a:solidFill>
                <a:latin typeface="Arial" pitchFamily="34" charset="0"/>
                <a:cs typeface="Arial" pitchFamily="34" charset="0"/>
              </a:rPr>
              <a:t>F06 	Tehlike ve Risklerin Belirlenmesi Formu</a:t>
            </a:r>
          </a:p>
          <a:p>
            <a:pPr eaLnBrk="1" hangingPunct="1"/>
            <a:r>
              <a:rPr lang="tr-TR" altLang="tr-TR" sz="1800" b="1" dirty="0" smtClean="0">
                <a:solidFill>
                  <a:srgbClr val="0000FF"/>
                </a:solidFill>
                <a:latin typeface="Arial" pitchFamily="34" charset="0"/>
                <a:cs typeface="Arial" pitchFamily="34" charset="0"/>
              </a:rPr>
              <a:t>F07-1 	Tehlikelerin Derecelendirilmesi ve Değerlendirilmesi Formu</a:t>
            </a:r>
          </a:p>
          <a:p>
            <a:pPr eaLnBrk="1" hangingPunct="1"/>
            <a:r>
              <a:rPr lang="tr-TR" altLang="tr-TR" sz="1800" b="1" dirty="0" smtClean="0">
                <a:solidFill>
                  <a:srgbClr val="0000FF"/>
                </a:solidFill>
                <a:latin typeface="Arial" pitchFamily="34" charset="0"/>
                <a:cs typeface="Arial" pitchFamily="34" charset="0"/>
              </a:rPr>
              <a:t>F07-2 	5X5 Matris Yöntemi Formu</a:t>
            </a:r>
          </a:p>
          <a:p>
            <a:pPr eaLnBrk="1" hangingPunct="1"/>
            <a:r>
              <a:rPr lang="tr-TR" altLang="tr-TR" sz="1800" b="1" dirty="0" smtClean="0">
                <a:solidFill>
                  <a:srgbClr val="0000FF"/>
                </a:solidFill>
                <a:latin typeface="Arial" pitchFamily="34" charset="0"/>
                <a:cs typeface="Arial" pitchFamily="34" charset="0"/>
              </a:rPr>
              <a:t>F08 	Kontrol Tedbirleri Uygulanması Formu</a:t>
            </a:r>
          </a:p>
          <a:p>
            <a:pPr eaLnBrk="1" hangingPunct="1"/>
            <a:r>
              <a:rPr lang="tr-TR" altLang="tr-TR" sz="1800" b="1" dirty="0" smtClean="0">
                <a:solidFill>
                  <a:srgbClr val="0000FF"/>
                </a:solidFill>
                <a:latin typeface="Arial" pitchFamily="34" charset="0"/>
                <a:cs typeface="Arial" pitchFamily="34" charset="0"/>
              </a:rPr>
              <a:t>F09 	Risk Değerlendirmesi Formu</a:t>
            </a:r>
          </a:p>
          <a:p>
            <a:pPr eaLnBrk="1" hangingPunct="1"/>
            <a:r>
              <a:rPr lang="tr-TR" altLang="tr-TR" sz="1800" b="1" dirty="0" smtClean="0">
                <a:solidFill>
                  <a:srgbClr val="0000FF"/>
                </a:solidFill>
                <a:latin typeface="Arial" pitchFamily="34" charset="0"/>
                <a:cs typeface="Arial" pitchFamily="34" charset="0"/>
              </a:rPr>
              <a:t>F10 	OSGK/ASGK Toplantı Tutanağı</a:t>
            </a:r>
          </a:p>
          <a:p>
            <a:pPr eaLnBrk="1" hangingPunct="1"/>
            <a:r>
              <a:rPr lang="tr-TR" altLang="tr-TR" sz="1800" b="1" dirty="0" smtClean="0">
                <a:solidFill>
                  <a:srgbClr val="0000FF"/>
                </a:solidFill>
                <a:latin typeface="Arial" pitchFamily="34" charset="0"/>
                <a:cs typeface="Arial" pitchFamily="34" charset="0"/>
              </a:rPr>
              <a:t>F11 	Periyodik Kontrol Listesi Formu</a:t>
            </a:r>
          </a:p>
          <a:p>
            <a:pPr eaLnBrk="1" hangingPunct="1"/>
            <a:r>
              <a:rPr lang="tr-TR" altLang="tr-TR" sz="1800" b="1" dirty="0" smtClean="0">
                <a:solidFill>
                  <a:srgbClr val="0000FF"/>
                </a:solidFill>
                <a:latin typeface="Arial" pitchFamily="34" charset="0"/>
                <a:cs typeface="Arial" pitchFamily="34" charset="0"/>
              </a:rPr>
              <a:t>F12 	İş Sağlığı ve Güvenliği Denetleme Kontrol Listesi</a:t>
            </a:r>
          </a:p>
          <a:p>
            <a:pPr eaLnBrk="1" hangingPunct="1">
              <a:spcBef>
                <a:spcPct val="50000"/>
              </a:spcBef>
            </a:pPr>
            <a:endParaRPr lang="tr-TR" altLang="tr-TR" sz="1600" dirty="0" smtClean="0">
              <a:solidFill>
                <a:srgbClr val="0000FF"/>
              </a:solidFill>
              <a:latin typeface="Arial" pitchFamily="34" charset="0"/>
              <a:cs typeface="Arial" pitchFamily="34" charset="0"/>
            </a:endParaRPr>
          </a:p>
        </p:txBody>
      </p:sp>
      <p:sp>
        <p:nvSpPr>
          <p:cNvPr id="8" name="Rectangle 2"/>
          <p:cNvSpPr txBox="1">
            <a:spLocks noChangeArrowheads="1"/>
          </p:cNvSpPr>
          <p:nvPr/>
        </p:nvSpPr>
        <p:spPr bwMode="auto">
          <a:xfrm>
            <a:off x="3203848" y="404664"/>
            <a:ext cx="2857500" cy="434975"/>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4000" b="1" kern="0" dirty="0">
                <a:solidFill>
                  <a:srgbClr val="FFFF00"/>
                </a:solidFill>
                <a:latin typeface="+mj-lt"/>
                <a:ea typeface="+mj-ea"/>
                <a:cs typeface="+mj-cs"/>
              </a:rPr>
              <a:t>REHBER</a:t>
            </a:r>
            <a:endParaRPr lang="fr-FR" sz="4000" b="1" kern="0" dirty="0">
              <a:solidFill>
                <a:srgbClr val="FFFF00"/>
              </a:solidFill>
              <a:latin typeface="+mj-lt"/>
              <a:ea typeface="+mj-ea"/>
              <a:cs typeface="+mj-cs"/>
            </a:endParaRPr>
          </a:p>
        </p:txBody>
      </p:sp>
      <p:sp>
        <p:nvSpPr>
          <p:cNvPr id="2" name="Veri Yer Tutucusu 1"/>
          <p:cNvSpPr>
            <a:spLocks noGrp="1"/>
          </p:cNvSpPr>
          <p:nvPr>
            <p:ph type="dt" sz="half" idx="10"/>
          </p:nvPr>
        </p:nvSpPr>
        <p:spPr/>
        <p:txBody>
          <a:bodyPr/>
          <a:lstStyle/>
          <a:p>
            <a:fld id="{A176DB81-0CDE-4956-BD18-678E8C37C3D5}"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Metin Yer Tutucusu"/>
          <p:cNvSpPr>
            <a:spLocks noGrp="1"/>
          </p:cNvSpPr>
          <p:nvPr>
            <p:ph type="body" idx="1"/>
          </p:nvPr>
        </p:nvSpPr>
        <p:spPr>
          <a:xfrm>
            <a:off x="0" y="0"/>
            <a:ext cx="9144000" cy="6857999"/>
          </a:xfrm>
        </p:spPr>
        <p:txBody>
          <a:bodyPr/>
          <a:lstStyle/>
          <a:p>
            <a:endParaRPr lang="tr-TR" altLang="tr-TR" sz="2400" b="1" dirty="0" smtClean="0">
              <a:solidFill>
                <a:srgbClr val="C00000"/>
              </a:solidFill>
            </a:endParaRPr>
          </a:p>
        </p:txBody>
      </p:sp>
      <p:sp>
        <p:nvSpPr>
          <p:cNvPr id="64515"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ltLang="tr-TR">
                <a:solidFill>
                  <a:srgbClr val="FFFFFF"/>
                </a:solidFill>
              </a:rPr>
              <a:t>MT</a:t>
            </a:r>
          </a:p>
        </p:txBody>
      </p:sp>
      <p:sp>
        <p:nvSpPr>
          <p:cNvPr id="64516" name="Rectangle 4"/>
          <p:cNvSpPr txBox="1">
            <a:spLocks noChangeArrowheads="1"/>
          </p:cNvSpPr>
          <p:nvPr/>
        </p:nvSpPr>
        <p:spPr bwMode="auto">
          <a:xfrm>
            <a:off x="0" y="1268760"/>
            <a:ext cx="9144001" cy="5589240"/>
          </a:xfrm>
          <a:prstGeom prst="rect">
            <a:avLst/>
          </a:prstGeom>
          <a:noFill/>
          <a:ln w="9525">
            <a:noFill/>
            <a:miter lim="800000"/>
            <a:headEnd/>
            <a:tailEnd/>
          </a:ln>
        </p:spPr>
        <p:txBody>
          <a:bodyPr lIns="45720" rIns="45720"/>
          <a:lstStyle/>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 davranışlar ile çocuklara doğru örnekler vermeli,</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İlköğretimden başlanarak iş sağlığı ve güvenliği eğitimi sağlanmalı,</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Mesleki eğitimin kalitesi arttırılarak İSG konusuna daha fazla önem verilmeli,</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Güvenlik kültürünü benimseyerek hayatımızın her aşamasına uyarlamalı,</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 yaşam tarzını benimsemeli attığımız her adımda </a:t>
            </a:r>
            <a:r>
              <a:rPr lang="tr-TR" altLang="tr-TR" b="1" dirty="0">
                <a:solidFill>
                  <a:schemeClr val="accent6"/>
                </a:solidFill>
                <a:latin typeface="Verdana" pitchFamily="34" charset="0"/>
              </a:rPr>
              <a:t>“önce güvenlik”</a:t>
            </a:r>
            <a:r>
              <a:rPr lang="tr-TR" altLang="tr-TR" b="1" dirty="0">
                <a:solidFill>
                  <a:schemeClr val="bg1"/>
                </a:solidFill>
                <a:latin typeface="Verdana" pitchFamily="34" charset="0"/>
              </a:rPr>
              <a:t> demeli,</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Güvenlik kültürünü oluşturmaya erken yaşlardan başlamalı,</a:t>
            </a:r>
          </a:p>
          <a:p>
            <a:pPr>
              <a:lnSpc>
                <a:spcPct val="150000"/>
              </a:lnSpc>
              <a:spcBef>
                <a:spcPct val="20000"/>
              </a:spcBef>
              <a:spcAft>
                <a:spcPts val="600"/>
              </a:spcAft>
              <a:buClr>
                <a:srgbClr val="660066"/>
              </a:buClr>
              <a:buSzPct val="95000"/>
              <a:buFont typeface="Wingdings" pitchFamily="2" charset="2"/>
              <a:buChar char="Ø"/>
            </a:pPr>
            <a:r>
              <a:rPr lang="tr-TR" altLang="tr-TR" b="1" dirty="0">
                <a:solidFill>
                  <a:schemeClr val="bg1"/>
                </a:solidFill>
                <a:latin typeface="Verdana" pitchFamily="34" charset="0"/>
              </a:rPr>
              <a:t>Ve en önemlisi </a:t>
            </a:r>
            <a:r>
              <a:rPr lang="tr-TR" altLang="tr-TR" b="1" i="1" dirty="0">
                <a:solidFill>
                  <a:srgbClr val="C00000"/>
                </a:solidFill>
                <a:latin typeface="Verdana" pitchFamily="34" charset="0"/>
              </a:rPr>
              <a:t>“Bana bir şey olmaz” </a:t>
            </a:r>
            <a:r>
              <a:rPr lang="tr-TR" altLang="tr-TR" b="1" dirty="0">
                <a:solidFill>
                  <a:schemeClr val="bg1"/>
                </a:solidFill>
                <a:latin typeface="Verdana" pitchFamily="34" charset="0"/>
              </a:rPr>
              <a:t>demekten vazgeçmeliyiz.</a:t>
            </a:r>
          </a:p>
          <a:p>
            <a:pPr>
              <a:lnSpc>
                <a:spcPct val="150000"/>
              </a:lnSpc>
              <a:spcBef>
                <a:spcPct val="20000"/>
              </a:spcBef>
              <a:spcAft>
                <a:spcPts val="600"/>
              </a:spcAft>
              <a:buClr>
                <a:srgbClr val="660066"/>
              </a:buClr>
              <a:buSzPct val="95000"/>
            </a:pPr>
            <a:endParaRPr lang="tr-TR" altLang="tr-TR" b="1" dirty="0">
              <a:solidFill>
                <a:schemeClr val="bg1"/>
              </a:solidFill>
              <a:latin typeface="Verdana" pitchFamily="34" charset="0"/>
            </a:endParaRPr>
          </a:p>
          <a:p>
            <a:pPr>
              <a:lnSpc>
                <a:spcPct val="150000"/>
              </a:lnSpc>
              <a:spcBef>
                <a:spcPct val="20000"/>
              </a:spcBef>
              <a:spcAft>
                <a:spcPts val="600"/>
              </a:spcAft>
              <a:buClr>
                <a:srgbClr val="013A81"/>
              </a:buClr>
              <a:buSzPct val="95000"/>
              <a:buFont typeface="Wingdings 2" pitchFamily="18" charset="2"/>
              <a:buNone/>
            </a:pPr>
            <a:endParaRPr lang="tr-TR" altLang="tr-TR" sz="2000" b="1" dirty="0">
              <a:solidFill>
                <a:srgbClr val="006600"/>
              </a:solidFill>
              <a:latin typeface="Verdana" pitchFamily="34" charset="0"/>
            </a:endParaRPr>
          </a:p>
        </p:txBody>
      </p:sp>
      <p:sp>
        <p:nvSpPr>
          <p:cNvPr id="5" name="Rectangle 2"/>
          <p:cNvSpPr>
            <a:spLocks noGrp="1" noChangeArrowheads="1"/>
          </p:cNvSpPr>
          <p:nvPr>
            <p:ph type="title"/>
          </p:nvPr>
        </p:nvSpPr>
        <p:spPr>
          <a:xfrm>
            <a:off x="1619672" y="0"/>
            <a:ext cx="6133376" cy="836712"/>
          </a:xfrm>
          <a:extLst/>
        </p:spPr>
        <p:txBody>
          <a:bodyPr>
            <a:normAutofit fontScale="90000"/>
          </a:bodyPr>
          <a:lstStyle/>
          <a:p>
            <a:pPr algn="ctr">
              <a:defRPr/>
            </a:pPr>
            <a:r>
              <a:rPr lang="tr-TR" sz="2400" dirty="0" smtClean="0">
                <a:solidFill>
                  <a:srgbClr val="0000FF"/>
                </a:solidFill>
              </a:rPr>
              <a:t/>
            </a:r>
            <a:br>
              <a:rPr lang="tr-TR" sz="2400" dirty="0" smtClean="0">
                <a:solidFill>
                  <a:srgbClr val="0000FF"/>
                </a:solidFill>
              </a:rPr>
            </a:br>
            <a:r>
              <a:rPr lang="tr-TR" altLang="tr-TR" sz="3600" dirty="0" smtClean="0">
                <a:solidFill>
                  <a:srgbClr val="C00000"/>
                </a:solidFill>
              </a:rPr>
              <a:t>SONUÇ</a:t>
            </a:r>
            <a:r>
              <a:rPr lang="tr-TR" sz="2400" dirty="0" smtClean="0">
                <a:solidFill>
                  <a:srgbClr val="0000FF"/>
                </a:solidFill>
              </a:rPr>
              <a:t/>
            </a:r>
            <a:br>
              <a:rPr lang="tr-TR" sz="2400" dirty="0" smtClean="0">
                <a:solidFill>
                  <a:srgbClr val="0000FF"/>
                </a:solidFill>
              </a:rPr>
            </a:br>
            <a:r>
              <a:rPr lang="tr-TR" sz="2200" dirty="0" smtClean="0">
                <a:solidFill>
                  <a:srgbClr val="0000FF"/>
                </a:solidFill>
              </a:rPr>
              <a:t>Güvenlik Kültürünün oluşturulabilmesi için;</a:t>
            </a:r>
            <a:endParaRPr sz="2200" dirty="0" smtClean="0">
              <a:solidFill>
                <a:srgbClr val="0000FF"/>
              </a:solidFill>
            </a:endParaRPr>
          </a:p>
        </p:txBody>
      </p:sp>
      <p:sp>
        <p:nvSpPr>
          <p:cNvPr id="2" name="Veri Yer Tutucusu 1"/>
          <p:cNvSpPr>
            <a:spLocks noGrp="1"/>
          </p:cNvSpPr>
          <p:nvPr>
            <p:ph type="dt" sz="half" idx="10"/>
          </p:nvPr>
        </p:nvSpPr>
        <p:spPr/>
        <p:txBody>
          <a:bodyPr/>
          <a:lstStyle/>
          <a:p>
            <a:fld id="{2F63EADA-D4DD-4488-B7AF-C0B4C878D0B5}" type="datetime1">
              <a:rPr lang="tr-TR" smtClean="0"/>
              <a:t>15.12.2015</a:t>
            </a:fld>
            <a:endParaRPr lang="tr-T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028384" cy="1268760"/>
          </a:xfrm>
        </p:spPr>
        <p:style>
          <a:lnRef idx="0">
            <a:schemeClr val="accent1"/>
          </a:lnRef>
          <a:fillRef idx="3">
            <a:schemeClr val="accent1"/>
          </a:fillRef>
          <a:effectRef idx="3">
            <a:schemeClr val="accent1"/>
          </a:effectRef>
          <a:fontRef idx="minor">
            <a:schemeClr val="lt1"/>
          </a:fontRef>
        </p:style>
        <p:txBody>
          <a:bodyPr/>
          <a:lstStyle/>
          <a:p>
            <a:r>
              <a:rPr lang="tr-TR" dirty="0" smtClean="0"/>
              <a:t>PROGRAM AKIŞI</a:t>
            </a:r>
            <a:endParaRPr lang="tr-TR" dirty="0"/>
          </a:p>
        </p:txBody>
      </p:sp>
      <p:sp>
        <p:nvSpPr>
          <p:cNvPr id="3" name="2 İçerik Yer Tutucusu"/>
          <p:cNvSpPr>
            <a:spLocks noGrp="1"/>
          </p:cNvSpPr>
          <p:nvPr>
            <p:ph idx="1"/>
          </p:nvPr>
        </p:nvSpPr>
        <p:spPr>
          <a:xfrm>
            <a:off x="914400" y="2348880"/>
            <a:ext cx="8229600" cy="3849291"/>
          </a:xfrm>
        </p:spPr>
        <p:txBody>
          <a:bodyPr/>
          <a:lstStyle/>
          <a:p>
            <a:r>
              <a:rPr lang="tr-TR" b="1" dirty="0" smtClean="0">
                <a:solidFill>
                  <a:schemeClr val="bg1"/>
                </a:solidFill>
              </a:rPr>
              <a:t>Açılış Konuşmaları</a:t>
            </a:r>
          </a:p>
          <a:p>
            <a:r>
              <a:rPr lang="tr-TR" b="1" dirty="0" smtClean="0">
                <a:solidFill>
                  <a:schemeClr val="bg1"/>
                </a:solidFill>
              </a:rPr>
              <a:t>Sunum</a:t>
            </a:r>
          </a:p>
          <a:p>
            <a:r>
              <a:rPr lang="tr-TR" b="1" dirty="0" smtClean="0">
                <a:solidFill>
                  <a:schemeClr val="bg1"/>
                </a:solidFill>
              </a:rPr>
              <a:t>Soru- Yanıt</a:t>
            </a:r>
          </a:p>
          <a:p>
            <a:r>
              <a:rPr lang="tr-TR" b="1" dirty="0" smtClean="0">
                <a:solidFill>
                  <a:schemeClr val="bg1"/>
                </a:solidFill>
              </a:rPr>
              <a:t>Kapanış</a:t>
            </a:r>
            <a:endParaRPr lang="tr-TR" b="1" dirty="0">
              <a:solidFill>
                <a:schemeClr val="bg1"/>
              </a:solidFill>
            </a:endParaRPr>
          </a:p>
        </p:txBody>
      </p:sp>
      <p:pic>
        <p:nvPicPr>
          <p:cNvPr id="5" name="4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6" name="5 Veri Yer Tutucusu"/>
          <p:cNvSpPr>
            <a:spLocks noGrp="1"/>
          </p:cNvSpPr>
          <p:nvPr>
            <p:ph type="dt" sz="half" idx="10"/>
          </p:nvPr>
        </p:nvSpPr>
        <p:spPr/>
        <p:txBody>
          <a:bodyPr/>
          <a:lstStyle/>
          <a:p>
            <a:fld id="{29B56048-53C9-47C6-B16D-EED71163DADF}" type="datetime1">
              <a:rPr lang="tr-TR" sz="2000" smtClean="0">
                <a:solidFill>
                  <a:srgbClr val="FF0000"/>
                </a:solidFill>
              </a:rPr>
              <a:t>15.12.2015</a:t>
            </a:fld>
            <a:endParaRPr lang="tr-TR" sz="2000" dirty="0">
              <a:solidFill>
                <a:srgbClr val="FF0000"/>
              </a:solidFill>
            </a:endParaRPr>
          </a:p>
        </p:txBody>
      </p:sp>
      <p:sp>
        <p:nvSpPr>
          <p:cNvPr id="4" name="Altbilgi Yer Tutucusu 3"/>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 </a:t>
            </a:r>
            <a:r>
              <a:rPr lang="tr-TR" sz="3600" b="1" dirty="0" smtClean="0">
                <a:solidFill>
                  <a:schemeClr val="bg1"/>
                </a:solidFill>
              </a:rPr>
              <a:t>TÜRKİYE’NİN İŞ GÜCÜNÜ BİZLER YETİŞTİRİYORUZ!....</a:t>
            </a:r>
            <a:endParaRPr lang="tr-TR" sz="3600" b="1" dirty="0">
              <a:solidFill>
                <a:schemeClr val="bg1"/>
              </a:solidFill>
            </a:endParaRPr>
          </a:p>
        </p:txBody>
      </p:sp>
      <p:sp>
        <p:nvSpPr>
          <p:cNvPr id="3" name="2 İçerik Yer Tutucusu"/>
          <p:cNvSpPr>
            <a:spLocks noGrp="1"/>
          </p:cNvSpPr>
          <p:nvPr>
            <p:ph idx="1"/>
          </p:nvPr>
        </p:nvSpPr>
        <p:spPr>
          <a:xfrm>
            <a:off x="323528" y="2780929"/>
            <a:ext cx="8280920" cy="3456384"/>
          </a:xfrm>
        </p:spPr>
        <p:txBody>
          <a:bodyPr>
            <a:normAutofit/>
          </a:bodyPr>
          <a:lstStyle/>
          <a:p>
            <a:endParaRPr lang="tr-TR" dirty="0" smtClean="0"/>
          </a:p>
          <a:p>
            <a:r>
              <a:rPr lang="tr-TR" sz="2800" b="1" dirty="0" smtClean="0">
                <a:solidFill>
                  <a:srgbClr val="7030A0"/>
                </a:solidFill>
              </a:rPr>
              <a:t>İş sağlığı ve İş Güvenliği  bir yaşam biçimi olmadıkça, </a:t>
            </a:r>
            <a:r>
              <a:rPr lang="tr-TR" sz="2800" b="1" u="sng" dirty="0" smtClean="0">
                <a:solidFill>
                  <a:srgbClr val="7030A0"/>
                </a:solidFill>
              </a:rPr>
              <a:t>öğrenci ölümleri</a:t>
            </a:r>
            <a:r>
              <a:rPr lang="tr-TR" sz="2800" b="1" dirty="0" smtClean="0">
                <a:solidFill>
                  <a:srgbClr val="7030A0"/>
                </a:solidFill>
              </a:rPr>
              <a:t>, </a:t>
            </a:r>
            <a:r>
              <a:rPr lang="tr-TR" sz="2800" b="1" u="sng" dirty="0" smtClean="0">
                <a:solidFill>
                  <a:srgbClr val="7030A0"/>
                </a:solidFill>
              </a:rPr>
              <a:t>çalışan  ölümleri </a:t>
            </a:r>
            <a:r>
              <a:rPr lang="tr-TR" sz="2800" b="1" dirty="0" smtClean="0">
                <a:solidFill>
                  <a:srgbClr val="7030A0"/>
                </a:solidFill>
              </a:rPr>
              <a:t>ve geri dönüşü olmayan kaza sayısı ülkemizde sürekli artacaktır.</a:t>
            </a:r>
          </a:p>
          <a:p>
            <a:r>
              <a:rPr lang="tr-TR" sz="2800" b="1" u="sng" dirty="0" smtClean="0">
                <a:solidFill>
                  <a:srgbClr val="7030A0"/>
                </a:solidFill>
              </a:rPr>
              <a:t>İş Sağlığı ve İş Güvenliği kültürü </a:t>
            </a:r>
            <a:r>
              <a:rPr lang="tr-TR" sz="2800" b="1" dirty="0" smtClean="0">
                <a:solidFill>
                  <a:srgbClr val="7030A0"/>
                </a:solidFill>
              </a:rPr>
              <a:t>Mesleki ve Teknik Eğitim  Kurumlarımız başta olmak üzere eğitim süreçlerinin bir parçası olarak ele alınmalıdır.</a:t>
            </a:r>
            <a:endParaRPr lang="tr-TR" sz="2800" b="1" dirty="0">
              <a:solidFill>
                <a:srgbClr val="7030A0"/>
              </a:solidFill>
            </a:endParaRPr>
          </a:p>
        </p:txBody>
      </p:sp>
      <p:pic>
        <p:nvPicPr>
          <p:cNvPr id="4" name="Picture 4" descr="j0160350[1]"/>
          <p:cNvPicPr>
            <a:picLocks noChangeAspect="1" noChangeArrowheads="1"/>
          </p:cNvPicPr>
          <p:nvPr/>
        </p:nvPicPr>
        <p:blipFill>
          <a:blip r:embed="rId2" cstate="print"/>
          <a:srcRect/>
          <a:stretch>
            <a:fillRect/>
          </a:stretch>
        </p:blipFill>
        <p:spPr>
          <a:xfrm>
            <a:off x="7020272" y="1628800"/>
            <a:ext cx="1885396" cy="1728192"/>
          </a:xfrm>
          <a:prstGeom prst="rect">
            <a:avLst/>
          </a:prstGeom>
          <a:noFill/>
          <a:ln/>
        </p:spPr>
      </p:pic>
      <p:sp>
        <p:nvSpPr>
          <p:cNvPr id="5" name="4 Veri Yer Tutucusu"/>
          <p:cNvSpPr>
            <a:spLocks noGrp="1"/>
          </p:cNvSpPr>
          <p:nvPr>
            <p:ph type="dt" sz="half" idx="10"/>
          </p:nvPr>
        </p:nvSpPr>
        <p:spPr/>
        <p:txBody>
          <a:bodyPr/>
          <a:lstStyle/>
          <a:p>
            <a:fld id="{A67E0119-08C7-4FC7-A208-5CA8197D55EB}"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05273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sz="3200" b="1" dirty="0" smtClean="0"/>
              <a:t/>
            </a:r>
            <a:br>
              <a:rPr lang="tr-TR" sz="3200" b="1" dirty="0" smtClean="0"/>
            </a:br>
            <a:r>
              <a:rPr lang="tr-TR" sz="3200" b="1" dirty="0" smtClean="0">
                <a:solidFill>
                  <a:schemeClr val="bg1"/>
                </a:solidFill>
              </a:rPr>
              <a:t>OKUL ORTAMLARINDA YAŞANAN KAZALAR</a:t>
            </a:r>
            <a:br>
              <a:rPr lang="tr-TR" sz="3200" b="1" dirty="0" smtClean="0">
                <a:solidFill>
                  <a:schemeClr val="bg1"/>
                </a:solidFill>
              </a:rPr>
            </a:br>
            <a:endParaRPr lang="tr-TR" sz="3200" b="1" dirty="0">
              <a:solidFill>
                <a:schemeClr val="bg1"/>
              </a:solidFill>
            </a:endParaRPr>
          </a:p>
        </p:txBody>
      </p:sp>
      <p:pic>
        <p:nvPicPr>
          <p:cNvPr id="4" name="Picture 2" descr="C:\Documents and Settings\MyPc\Desktop\54472.jpg"/>
          <p:cNvPicPr>
            <a:picLocks noGrp="1" noChangeAspect="1" noChangeArrowheads="1"/>
          </p:cNvPicPr>
          <p:nvPr>
            <p:ph idx="1"/>
          </p:nvPr>
        </p:nvPicPr>
        <p:blipFill>
          <a:blip r:embed="rId2" cstate="print"/>
          <a:srcRect/>
          <a:stretch>
            <a:fillRect/>
          </a:stretch>
        </p:blipFill>
        <p:spPr bwMode="auto">
          <a:xfrm>
            <a:off x="395537" y="1268760"/>
            <a:ext cx="3753780" cy="2016223"/>
          </a:xfrm>
          <a:prstGeom prst="rect">
            <a:avLst/>
          </a:prstGeom>
          <a:noFill/>
        </p:spPr>
      </p:pic>
      <p:pic>
        <p:nvPicPr>
          <p:cNvPr id="5" name="Picture 2" descr="C:\Documents and Settings\MyPc\Desktop\isg kaza haberleri\977432.jpg"/>
          <p:cNvPicPr>
            <a:picLocks noChangeAspect="1" noChangeArrowheads="1"/>
          </p:cNvPicPr>
          <p:nvPr/>
        </p:nvPicPr>
        <p:blipFill>
          <a:blip r:embed="rId3" cstate="print"/>
          <a:srcRect/>
          <a:stretch>
            <a:fillRect/>
          </a:stretch>
        </p:blipFill>
        <p:spPr bwMode="auto">
          <a:xfrm>
            <a:off x="6732240" y="1268760"/>
            <a:ext cx="2232248" cy="2808312"/>
          </a:xfrm>
          <a:prstGeom prst="rect">
            <a:avLst/>
          </a:prstGeom>
          <a:noFill/>
        </p:spPr>
      </p:pic>
      <p:pic>
        <p:nvPicPr>
          <p:cNvPr id="6" name="Picture 2" descr="C:\Documents and Settings\MyPc\Desktop\isg kaza haberleri\tunceli-deney.jpg"/>
          <p:cNvPicPr>
            <a:picLocks noChangeAspect="1" noChangeArrowheads="1"/>
          </p:cNvPicPr>
          <p:nvPr/>
        </p:nvPicPr>
        <p:blipFill>
          <a:blip r:embed="rId4" cstate="print"/>
          <a:srcRect/>
          <a:stretch>
            <a:fillRect/>
          </a:stretch>
        </p:blipFill>
        <p:spPr bwMode="auto">
          <a:xfrm>
            <a:off x="467544" y="3645024"/>
            <a:ext cx="3267075" cy="2447925"/>
          </a:xfrm>
          <a:prstGeom prst="rect">
            <a:avLst/>
          </a:prstGeom>
          <a:noFill/>
        </p:spPr>
      </p:pic>
      <p:pic>
        <p:nvPicPr>
          <p:cNvPr id="7" name="Picture 2" descr="C:\Documents and Settings\MyPc\Desktop\isg kaza haberleri\bafra_endustri_meslek_lisesi_ogrencisi_topraga_verildi_h2746.jpg"/>
          <p:cNvPicPr>
            <a:picLocks noChangeAspect="1" noChangeArrowheads="1"/>
          </p:cNvPicPr>
          <p:nvPr/>
        </p:nvPicPr>
        <p:blipFill>
          <a:blip r:embed="rId5" cstate="print"/>
          <a:srcRect/>
          <a:stretch>
            <a:fillRect/>
          </a:stretch>
        </p:blipFill>
        <p:spPr bwMode="auto">
          <a:xfrm>
            <a:off x="4860032" y="4365104"/>
            <a:ext cx="2664296" cy="1930579"/>
          </a:xfrm>
          <a:prstGeom prst="rect">
            <a:avLst/>
          </a:prstGeom>
          <a:noFill/>
        </p:spPr>
      </p:pic>
      <p:pic>
        <p:nvPicPr>
          <p:cNvPr id="8" name="Picture 2" descr="C:\Documents and Settings\MyPc\Desktop\isg kaza haberleri\551115584909.jpg"/>
          <p:cNvPicPr>
            <a:picLocks noChangeAspect="1" noChangeArrowheads="1"/>
          </p:cNvPicPr>
          <p:nvPr/>
        </p:nvPicPr>
        <p:blipFill>
          <a:blip r:embed="rId6" cstate="print"/>
          <a:srcRect/>
          <a:stretch>
            <a:fillRect/>
          </a:stretch>
        </p:blipFill>
        <p:spPr bwMode="auto">
          <a:xfrm>
            <a:off x="4283968" y="1556792"/>
            <a:ext cx="2088232" cy="2448272"/>
          </a:xfrm>
          <a:prstGeom prst="rect">
            <a:avLst/>
          </a:prstGeom>
          <a:noFill/>
        </p:spPr>
      </p:pic>
      <p:pic>
        <p:nvPicPr>
          <p:cNvPr id="9" name="8 Resim" descr="10653741_10152656052316665_432254241774808928_n.jpg"/>
          <p:cNvPicPr>
            <a:picLocks noChangeAspect="1"/>
          </p:cNvPicPr>
          <p:nvPr/>
        </p:nvPicPr>
        <p:blipFill>
          <a:blip r:embed="rId7" cstate="print"/>
          <a:stretch>
            <a:fillRect/>
          </a:stretch>
        </p:blipFill>
        <p:spPr>
          <a:xfrm>
            <a:off x="7919373" y="0"/>
            <a:ext cx="1224627" cy="1052736"/>
          </a:xfrm>
          <a:prstGeom prst="rect">
            <a:avLst/>
          </a:prstGeom>
        </p:spPr>
      </p:pic>
      <p:sp>
        <p:nvSpPr>
          <p:cNvPr id="10" name="9 Veri Yer Tutucusu"/>
          <p:cNvSpPr>
            <a:spLocks noGrp="1"/>
          </p:cNvSpPr>
          <p:nvPr>
            <p:ph type="dt" sz="half" idx="10"/>
          </p:nvPr>
        </p:nvSpPr>
        <p:spPr/>
        <p:txBody>
          <a:bodyPr/>
          <a:lstStyle/>
          <a:p>
            <a:fld id="{7D36BB66-7376-4F22-AE77-F29277EE95ED}" type="datetime1">
              <a:rPr lang="tr-TR" sz="2000" smtClean="0">
                <a:solidFill>
                  <a:srgbClr val="C00000"/>
                </a:solidFill>
              </a:rPr>
              <a:t>15.12.2015</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t/>
            </a:r>
            <a:br>
              <a:rPr lang="tr-TR" b="1" dirty="0" smtClean="0"/>
            </a:br>
            <a:r>
              <a:rPr lang="tr-TR" sz="3600" b="1" dirty="0" smtClean="0"/>
              <a:t>MEB okul </a:t>
            </a:r>
            <a:r>
              <a:rPr lang="tr-TR" sz="3600" b="1" dirty="0"/>
              <a:t>kazalarına karşı yöneticileri uyardı</a:t>
            </a:r>
            <a:r>
              <a:rPr lang="tr-TR" b="1" dirty="0"/>
              <a:t/>
            </a:r>
            <a:br>
              <a:rPr lang="tr-TR" b="1" dirty="0"/>
            </a:br>
            <a:endParaRPr lang="tr-TR" dirty="0"/>
          </a:p>
        </p:txBody>
      </p:sp>
      <p:sp>
        <p:nvSpPr>
          <p:cNvPr id="3" name="2 İçerik Yer Tutucusu"/>
          <p:cNvSpPr>
            <a:spLocks noGrp="1"/>
          </p:cNvSpPr>
          <p:nvPr>
            <p:ph idx="1"/>
          </p:nvPr>
        </p:nvSpPr>
        <p:spPr>
          <a:xfrm>
            <a:off x="539552" y="1700808"/>
            <a:ext cx="8219256" cy="2764904"/>
          </a:xfrm>
        </p:spPr>
        <p:txBody>
          <a:bodyPr>
            <a:normAutofit fontScale="25000" lnSpcReduction="20000"/>
          </a:bodyPr>
          <a:lstStyle/>
          <a:p>
            <a:endParaRPr lang="tr-TR" sz="3100" dirty="0" smtClean="0">
              <a:latin typeface="Times New Roman" pitchFamily="18" charset="0"/>
              <a:cs typeface="Times New Roman" pitchFamily="18" charset="0"/>
            </a:endParaRPr>
          </a:p>
          <a:p>
            <a:r>
              <a:rPr lang="tr-TR" sz="11200" dirty="0" smtClean="0">
                <a:solidFill>
                  <a:schemeClr val="bg1"/>
                </a:solidFill>
                <a:latin typeface="Times New Roman" pitchFamily="18" charset="0"/>
                <a:cs typeface="Times New Roman" pitchFamily="18" charset="0"/>
              </a:rPr>
              <a:t>   </a:t>
            </a:r>
            <a:r>
              <a:rPr lang="tr-TR" sz="10400" dirty="0" smtClean="0">
                <a:solidFill>
                  <a:schemeClr val="bg1"/>
                </a:solidFill>
                <a:latin typeface="Times New Roman" pitchFamily="18" charset="0"/>
                <a:cs typeface="Times New Roman" pitchFamily="18" charset="0"/>
              </a:rPr>
              <a:t>Milli Eğitim Bakanlığı Mardin'de </a:t>
            </a:r>
            <a:r>
              <a:rPr lang="tr-TR" sz="10400" dirty="0">
                <a:solidFill>
                  <a:schemeClr val="bg1"/>
                </a:solidFill>
                <a:latin typeface="Times New Roman" pitchFamily="18" charset="0"/>
                <a:cs typeface="Times New Roman" pitchFamily="18" charset="0"/>
              </a:rPr>
              <a:t>bir öğrencinin üzerine dolap devrilmesi sonucu ölmesinin ardından okullarda alınan güvenlik önlemlerinin arttırılmasını istedi</a:t>
            </a:r>
            <a:r>
              <a:rPr lang="tr-TR" sz="10400" dirty="0" smtClean="0">
                <a:solidFill>
                  <a:schemeClr val="bg1"/>
                </a:solidFill>
                <a:latin typeface="Times New Roman" pitchFamily="18" charset="0"/>
                <a:cs typeface="Times New Roman" pitchFamily="18" charset="0"/>
              </a:rPr>
              <a:t>.</a:t>
            </a:r>
          </a:p>
          <a:p>
            <a:r>
              <a:rPr lang="tr-TR" sz="10400" dirty="0" smtClean="0">
                <a:solidFill>
                  <a:schemeClr val="bg1"/>
                </a:solidFill>
                <a:latin typeface="Times New Roman" pitchFamily="18" charset="0"/>
                <a:cs typeface="Times New Roman" pitchFamily="18" charset="0"/>
              </a:rPr>
              <a:t>   </a:t>
            </a:r>
            <a:r>
              <a:rPr lang="tr-TR" sz="10400" dirty="0" err="1" smtClean="0">
                <a:solidFill>
                  <a:schemeClr val="bg1"/>
                </a:solidFill>
                <a:latin typeface="Times New Roman" pitchFamily="18" charset="0"/>
                <a:cs typeface="Times New Roman" pitchFamily="18" charset="0"/>
              </a:rPr>
              <a:t>MEB’lığı</a:t>
            </a:r>
            <a:r>
              <a:rPr lang="tr-TR" sz="10400" dirty="0" smtClean="0">
                <a:solidFill>
                  <a:schemeClr val="bg1"/>
                </a:solidFill>
                <a:latin typeface="Times New Roman" pitchFamily="18" charset="0"/>
                <a:cs typeface="Times New Roman" pitchFamily="18" charset="0"/>
              </a:rPr>
              <a:t> geçtiğimiz </a:t>
            </a:r>
            <a:r>
              <a:rPr lang="tr-TR" sz="10400" dirty="0">
                <a:solidFill>
                  <a:schemeClr val="bg1"/>
                </a:solidFill>
                <a:latin typeface="Times New Roman" pitchFamily="18" charset="0"/>
                <a:cs typeface="Times New Roman" pitchFamily="18" charset="0"/>
              </a:rPr>
              <a:t>Eylül ayında Mardin'in Kızıltepe ilçesinde </a:t>
            </a:r>
            <a:r>
              <a:rPr lang="tr-TR" sz="10400" dirty="0">
                <a:solidFill>
                  <a:srgbClr val="C00000"/>
                </a:solidFill>
                <a:latin typeface="Times New Roman" pitchFamily="18" charset="0"/>
                <a:cs typeface="Times New Roman" pitchFamily="18" charset="0"/>
              </a:rPr>
              <a:t>Cumhuriyet İlköğretim </a:t>
            </a:r>
            <a:r>
              <a:rPr lang="tr-TR" sz="10400" b="1" dirty="0">
                <a:solidFill>
                  <a:srgbClr val="FF0000"/>
                </a:solidFill>
                <a:latin typeface="Times New Roman" pitchFamily="18" charset="0"/>
                <a:cs typeface="Times New Roman" pitchFamily="18" charset="0"/>
              </a:rPr>
              <a:t>Okulu 2. sınıf öğrencisi Reşat </a:t>
            </a:r>
            <a:r>
              <a:rPr lang="tr-TR" sz="10400" b="1" dirty="0" err="1">
                <a:solidFill>
                  <a:srgbClr val="FF0000"/>
                </a:solidFill>
                <a:latin typeface="Times New Roman" pitchFamily="18" charset="0"/>
                <a:cs typeface="Times New Roman" pitchFamily="18" charset="0"/>
              </a:rPr>
              <a:t>Kino'nun</a:t>
            </a:r>
            <a:r>
              <a:rPr lang="tr-TR" sz="10400" b="1" dirty="0">
                <a:solidFill>
                  <a:srgbClr val="FF0000"/>
                </a:solidFill>
                <a:latin typeface="Times New Roman" pitchFamily="18" charset="0"/>
                <a:cs typeface="Times New Roman" pitchFamily="18" charset="0"/>
              </a:rPr>
              <a:t> üzerine dolap devrilmesi sonucu ölmesinin </a:t>
            </a:r>
            <a:r>
              <a:rPr lang="tr-TR" sz="10400" dirty="0">
                <a:solidFill>
                  <a:schemeClr val="bg1"/>
                </a:solidFill>
                <a:latin typeface="Times New Roman" pitchFamily="18" charset="0"/>
                <a:cs typeface="Times New Roman" pitchFamily="18" charset="0"/>
              </a:rPr>
              <a:t>ardından okullarda gerekli güvenlik önlemleri alınması konusunda çalışma başlattı. Bakanlık, acil koduyla 81 il milli eğitim müdürlüğüne tüm il, ilçe ve köy okullarında alınması gereken kuralları içeren bir yazı gönderdi. </a:t>
            </a:r>
            <a:endParaRPr lang="tr-TR" sz="1200" dirty="0">
              <a:solidFill>
                <a:schemeClr val="bg1"/>
              </a:solidFill>
            </a:endParaRPr>
          </a:p>
          <a:p>
            <a:pPr>
              <a:buNone/>
            </a:pPr>
            <a:endParaRPr lang="tr-TR" sz="1200" dirty="0" smtClean="0">
              <a:solidFill>
                <a:schemeClr val="bg1"/>
              </a:solidFill>
            </a:endParaRPr>
          </a:p>
          <a:p>
            <a:pPr>
              <a:buNone/>
            </a:pPr>
            <a:endParaRPr lang="tr-TR" sz="1200" dirty="0">
              <a:solidFill>
                <a:schemeClr val="bg1"/>
              </a:solidFill>
            </a:endParaRPr>
          </a:p>
          <a:p>
            <a:pPr>
              <a:buNone/>
            </a:pPr>
            <a:endParaRPr lang="tr-TR" sz="2200" dirty="0" smtClean="0">
              <a:solidFill>
                <a:schemeClr val="bg1"/>
              </a:solidFill>
            </a:endParaRPr>
          </a:p>
          <a:p>
            <a:pPr>
              <a:buNone/>
            </a:pPr>
            <a:r>
              <a:rPr lang="tr-TR" sz="2200" dirty="0" smtClean="0">
                <a:solidFill>
                  <a:schemeClr val="bg1"/>
                </a:solidFill>
              </a:rPr>
              <a:t>                                                                            			</a:t>
            </a:r>
            <a:endParaRPr lang="tr-TR" sz="4800" dirty="0" smtClean="0">
              <a:solidFill>
                <a:schemeClr val="bg1"/>
              </a:solidFill>
            </a:endParaRPr>
          </a:p>
          <a:p>
            <a:pPr>
              <a:buNone/>
            </a:pPr>
            <a:r>
              <a:rPr lang="tr-TR" sz="4800" dirty="0" smtClean="0">
                <a:solidFill>
                  <a:schemeClr val="accent6"/>
                </a:solidFill>
              </a:rPr>
              <a:t>                                                                                                                                                                                                        04.10.201</a:t>
            </a:r>
            <a:r>
              <a:rPr lang="tr-TR" sz="4800" b="1" dirty="0" smtClean="0">
                <a:solidFill>
                  <a:schemeClr val="accent6"/>
                </a:solidFill>
              </a:rPr>
              <a:t>                        							             Sabah Gazetesi </a:t>
            </a:r>
            <a:r>
              <a:rPr lang="tr-TR" sz="4800" dirty="0" smtClean="0">
                <a:solidFill>
                  <a:schemeClr val="accent6"/>
                </a:solidFill>
              </a:rPr>
              <a:t> </a:t>
            </a:r>
          </a:p>
          <a:p>
            <a:pPr>
              <a:buNone/>
            </a:pPr>
            <a:r>
              <a:rPr lang="tr-TR" sz="2200" dirty="0" smtClean="0">
                <a:solidFill>
                  <a:schemeClr val="bg1"/>
                </a:solidFill>
              </a:rPr>
              <a:t>  </a:t>
            </a:r>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endParaRPr lang="tr-TR" sz="2200" dirty="0" smtClean="0"/>
          </a:p>
          <a:p>
            <a:pPr>
              <a:buNone/>
            </a:pPr>
            <a:r>
              <a:rPr lang="tr-TR" sz="2200" dirty="0" smtClean="0"/>
              <a:t>				</a:t>
            </a:r>
            <a:endParaRPr lang="tr-TR" sz="2200" dirty="0"/>
          </a:p>
        </p:txBody>
      </p:sp>
      <p:sp>
        <p:nvSpPr>
          <p:cNvPr id="4" name="3 Dikdörtgen"/>
          <p:cNvSpPr/>
          <p:nvPr/>
        </p:nvSpPr>
        <p:spPr>
          <a:xfrm>
            <a:off x="8095682" y="6423482"/>
            <a:ext cx="248786" cy="430887"/>
          </a:xfrm>
          <a:prstGeom prst="rect">
            <a:avLst/>
          </a:prstGeom>
        </p:spPr>
        <p:txBody>
          <a:bodyPr wrap="none">
            <a:spAutoFit/>
          </a:bodyPr>
          <a:lstStyle/>
          <a:p>
            <a:r>
              <a:rPr lang="tr-TR" sz="2200" dirty="0" smtClean="0">
                <a:solidFill>
                  <a:prstClr val="black"/>
                </a:solidFill>
              </a:rPr>
              <a:t> </a:t>
            </a:r>
            <a:endParaRPr lang="tr-TR" dirty="0"/>
          </a:p>
        </p:txBody>
      </p:sp>
      <p:pic>
        <p:nvPicPr>
          <p:cNvPr id="5" name="4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6" name="5 Veri Yer Tutucusu"/>
          <p:cNvSpPr>
            <a:spLocks noGrp="1"/>
          </p:cNvSpPr>
          <p:nvPr>
            <p:ph type="dt" sz="half" idx="10"/>
          </p:nvPr>
        </p:nvSpPr>
        <p:spPr/>
        <p:txBody>
          <a:bodyPr/>
          <a:lstStyle/>
          <a:p>
            <a:fld id="{DCBAB82D-1533-4D58-B456-875116A121E7}" type="datetime1">
              <a:rPr lang="tr-TR" sz="2000" smtClean="0">
                <a:solidFill>
                  <a:srgbClr val="C00000"/>
                </a:solidFill>
              </a:rPr>
              <a:t>15.12.2015</a:t>
            </a:fld>
            <a:endParaRPr lang="tr-TR" sz="2000" dirty="0">
              <a:solidFill>
                <a:srgbClr val="C00000"/>
              </a:solidFill>
            </a:endParaRPr>
          </a:p>
        </p:txBody>
      </p:sp>
      <p:sp>
        <p:nvSpPr>
          <p:cNvPr id="8" name="Altbilgi Yer Tutucusu 7"/>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sz="3200" b="1" dirty="0" smtClean="0">
                <a:solidFill>
                  <a:schemeClr val="bg1"/>
                </a:solidFill>
              </a:rPr>
              <a:t>Efe BOZ</a:t>
            </a:r>
            <a:br>
              <a:rPr lang="tr-TR" sz="3200" b="1" dirty="0" smtClean="0">
                <a:solidFill>
                  <a:schemeClr val="bg1"/>
                </a:solidFill>
              </a:rPr>
            </a:br>
            <a:r>
              <a:rPr lang="tr-TR" sz="3200" b="1" dirty="0" smtClean="0">
                <a:solidFill>
                  <a:schemeClr val="bg1"/>
                </a:solidFill>
              </a:rPr>
              <a:t>Ana Sınıfı Öğrencisiydi</a:t>
            </a:r>
            <a:endParaRPr lang="tr-TR" sz="3200" b="1" dirty="0">
              <a:solidFill>
                <a:schemeClr val="bg1"/>
              </a:solidFill>
            </a:endParaRPr>
          </a:p>
        </p:txBody>
      </p:sp>
      <p:sp>
        <p:nvSpPr>
          <p:cNvPr id="4" name="3 İçerik Yer Tutucusu"/>
          <p:cNvSpPr>
            <a:spLocks noGrp="1"/>
          </p:cNvSpPr>
          <p:nvPr>
            <p:ph sz="half" idx="2"/>
          </p:nvPr>
        </p:nvSpPr>
        <p:spPr>
          <a:xfrm>
            <a:off x="4716016" y="1600200"/>
            <a:ext cx="3970784" cy="4525963"/>
          </a:xfrm>
        </p:spPr>
        <p:txBody>
          <a:bodyPr>
            <a:normAutofit lnSpcReduction="10000"/>
          </a:bodyPr>
          <a:lstStyle/>
          <a:p>
            <a:pPr>
              <a:buNone/>
            </a:pPr>
            <a:r>
              <a:rPr lang="tr-TR" dirty="0" smtClean="0">
                <a:solidFill>
                  <a:schemeClr val="bg1"/>
                </a:solidFill>
              </a:rPr>
              <a:t>     </a:t>
            </a:r>
            <a:r>
              <a:rPr lang="tr-TR" sz="2400" dirty="0" smtClean="0">
                <a:solidFill>
                  <a:schemeClr val="bg1"/>
                </a:solidFill>
              </a:rPr>
              <a:t>Ana sınıfı öğrencisi lavabo kurbanı oldu. İstanbul </a:t>
            </a:r>
            <a:r>
              <a:rPr lang="tr-TR" sz="2400" dirty="0" smtClean="0">
                <a:solidFill>
                  <a:srgbClr val="C00000"/>
                </a:solidFill>
              </a:rPr>
              <a:t>Maltepe'de bir ana sınıfı öğrencisi, düşerek kırılan lavabonun boğazını kesmesi sonucu yaşamını yitirdi.</a:t>
            </a:r>
          </a:p>
          <a:p>
            <a:pPr>
              <a:buNone/>
            </a:pPr>
            <a:r>
              <a:rPr lang="tr-TR" sz="2400" dirty="0" smtClean="0">
                <a:solidFill>
                  <a:schemeClr val="bg1"/>
                </a:solidFill>
              </a:rPr>
              <a:t>     İstanbul Milli Eğitim  Müdürlüğü, Maltepe'de ana okulu öğrencisinin ölümüyle ilgili inceleme ve soruşturma başlattı</a:t>
            </a:r>
            <a:r>
              <a:rPr lang="tr-TR" sz="2600" dirty="0" smtClean="0">
                <a:solidFill>
                  <a:schemeClr val="bg1"/>
                </a:solidFill>
              </a:rPr>
              <a:t>.</a:t>
            </a:r>
          </a:p>
          <a:p>
            <a:pPr>
              <a:buNone/>
            </a:pPr>
            <a:r>
              <a:rPr lang="tr-TR" sz="1500" dirty="0" smtClean="0">
                <a:solidFill>
                  <a:schemeClr val="bg1"/>
                </a:solidFill>
              </a:rPr>
              <a:t>                                                            </a:t>
            </a:r>
            <a:r>
              <a:rPr lang="tr-TR" sz="1500" dirty="0" smtClean="0">
                <a:solidFill>
                  <a:schemeClr val="accent6"/>
                </a:solidFill>
              </a:rPr>
              <a:t>12.05.2010</a:t>
            </a:r>
          </a:p>
          <a:p>
            <a:pPr>
              <a:buNone/>
            </a:pPr>
            <a:r>
              <a:rPr lang="tr-TR" sz="1500" dirty="0" smtClean="0">
                <a:solidFill>
                  <a:schemeClr val="accent6"/>
                </a:solidFill>
              </a:rPr>
              <a:t>                                                              CNN Türk</a:t>
            </a:r>
          </a:p>
          <a:p>
            <a:endParaRPr lang="tr-TR" dirty="0"/>
          </a:p>
        </p:txBody>
      </p:sp>
      <p:pic>
        <p:nvPicPr>
          <p:cNvPr id="1026" name="Picture 2" descr="C:\Documents and Settings\MyPc\Desktop\54472.jpg"/>
          <p:cNvPicPr>
            <a:picLocks noGrp="1" noChangeAspect="1" noChangeArrowheads="1"/>
          </p:cNvPicPr>
          <p:nvPr>
            <p:ph sz="half" idx="1"/>
          </p:nvPr>
        </p:nvPicPr>
        <p:blipFill>
          <a:blip r:embed="rId2" cstate="print"/>
          <a:srcRect/>
          <a:stretch>
            <a:fillRect/>
          </a:stretch>
        </p:blipFill>
        <p:spPr bwMode="auto">
          <a:xfrm>
            <a:off x="395536" y="2060848"/>
            <a:ext cx="4176464" cy="2520280"/>
          </a:xfrm>
          <a:prstGeom prst="rect">
            <a:avLst/>
          </a:prstGeom>
          <a:noFill/>
        </p:spPr>
      </p:pic>
      <p:sp>
        <p:nvSpPr>
          <p:cNvPr id="5" name="4 Veri Yer Tutucusu"/>
          <p:cNvSpPr>
            <a:spLocks noGrp="1"/>
          </p:cNvSpPr>
          <p:nvPr>
            <p:ph type="dt" sz="half" idx="10"/>
          </p:nvPr>
        </p:nvSpPr>
        <p:spPr/>
        <p:txBody>
          <a:bodyPr/>
          <a:lstStyle/>
          <a:p>
            <a:fld id="{9F3C4BCA-10A8-4789-880E-1E7C9A6E2FBC}" type="datetime1">
              <a:rPr lang="tr-TR" sz="2000" smtClean="0">
                <a:solidFill>
                  <a:srgbClr val="C00000"/>
                </a:solidFill>
              </a:rPr>
              <a:t>15.12.2015</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sz="3100" b="1" dirty="0" smtClean="0">
                <a:solidFill>
                  <a:schemeClr val="bg1"/>
                </a:solidFill>
              </a:rPr>
              <a:t>ŞÜKRÜ SALİH  </a:t>
            </a:r>
            <a:br>
              <a:rPr lang="tr-TR" sz="3100" b="1" dirty="0" smtClean="0">
                <a:solidFill>
                  <a:schemeClr val="bg1"/>
                </a:solidFill>
              </a:rPr>
            </a:br>
            <a:r>
              <a:rPr lang="tr-TR" sz="3100" b="1" dirty="0" smtClean="0">
                <a:solidFill>
                  <a:schemeClr val="bg1"/>
                </a:solidFill>
              </a:rPr>
              <a:t>Daha 7 yaşında ve I. Sınıf öğrencisiydi</a:t>
            </a:r>
            <a:r>
              <a:rPr lang="tr-TR" dirty="0" smtClean="0">
                <a:solidFill>
                  <a:schemeClr val="bg1"/>
                </a:solidFill>
              </a:rPr>
              <a:t>.</a:t>
            </a:r>
            <a:endParaRPr lang="tr-TR" dirty="0">
              <a:solidFill>
                <a:schemeClr val="bg1"/>
              </a:solidFill>
            </a:endParaRPr>
          </a:p>
        </p:txBody>
      </p:sp>
      <p:pic>
        <p:nvPicPr>
          <p:cNvPr id="1026" name="Picture 2" descr="C:\Documents and Settings\MyPc\Desktop\isg kaza haberleri\977432.jpg"/>
          <p:cNvPicPr>
            <a:picLocks noGrp="1" noChangeAspect="1" noChangeArrowheads="1"/>
          </p:cNvPicPr>
          <p:nvPr>
            <p:ph idx="1"/>
          </p:nvPr>
        </p:nvPicPr>
        <p:blipFill>
          <a:blip r:embed="rId2" cstate="print"/>
          <a:srcRect/>
          <a:stretch>
            <a:fillRect/>
          </a:stretch>
        </p:blipFill>
        <p:spPr bwMode="auto">
          <a:xfrm>
            <a:off x="539552" y="1988840"/>
            <a:ext cx="2592288" cy="3312368"/>
          </a:xfrm>
          <a:prstGeom prst="rect">
            <a:avLst/>
          </a:prstGeom>
          <a:noFill/>
        </p:spPr>
      </p:pic>
      <p:sp>
        <p:nvSpPr>
          <p:cNvPr id="5" name="4 Dikdörtgen"/>
          <p:cNvSpPr/>
          <p:nvPr/>
        </p:nvSpPr>
        <p:spPr>
          <a:xfrm>
            <a:off x="3347864" y="1628800"/>
            <a:ext cx="5400600" cy="4801314"/>
          </a:xfrm>
          <a:prstGeom prst="rect">
            <a:avLst/>
          </a:prstGeom>
        </p:spPr>
        <p:txBody>
          <a:bodyPr wrap="square">
            <a:spAutoFit/>
          </a:bodyPr>
          <a:lstStyle/>
          <a:p>
            <a:r>
              <a:rPr lang="tr-TR" sz="2400" dirty="0">
                <a:solidFill>
                  <a:schemeClr val="bg1"/>
                </a:solidFill>
              </a:rPr>
              <a:t>Ankara'nın Etimesgut ilçesinde, bir okulun yaklaşık </a:t>
            </a:r>
            <a:r>
              <a:rPr lang="tr-TR" sz="2400" b="1" dirty="0">
                <a:solidFill>
                  <a:srgbClr val="FF0000"/>
                </a:solidFill>
              </a:rPr>
              <a:t>300 kilo ağırlığındaki raylı demir kapı üzerine düşen 7 yaşındaki Şükrü Salih Sağlam, </a:t>
            </a:r>
            <a:r>
              <a:rPr lang="tr-TR" sz="2400" dirty="0">
                <a:solidFill>
                  <a:schemeClr val="bg1"/>
                </a:solidFill>
              </a:rPr>
              <a:t>hastanede hayat mücadelesi veriyor. Üzerine kapı düştükten sonra başını yere çarpan çocuğun tedavi gördüğü Turgut Özal Tıp Fakültesi Hastanesi'nde beyin ölümü gerçekleşti. Okuduğu İstiklal İlkokulu'nun kapısı altında kalan çocuğun ailesi ise ümidini kesmeyerek, herkesten dua bekliyor</a:t>
            </a:r>
            <a:r>
              <a:rPr lang="tr-TR" sz="2400" dirty="0" smtClean="0">
                <a:solidFill>
                  <a:schemeClr val="bg1"/>
                </a:solidFill>
              </a:rPr>
              <a:t>.</a:t>
            </a:r>
          </a:p>
          <a:p>
            <a:endParaRPr lang="tr-TR" dirty="0"/>
          </a:p>
        </p:txBody>
      </p:sp>
      <p:sp>
        <p:nvSpPr>
          <p:cNvPr id="6" name="5 Dikdörtgen"/>
          <p:cNvSpPr/>
          <p:nvPr/>
        </p:nvSpPr>
        <p:spPr>
          <a:xfrm>
            <a:off x="7308304" y="5805265"/>
            <a:ext cx="1356462" cy="646331"/>
          </a:xfrm>
          <a:prstGeom prst="rect">
            <a:avLst/>
          </a:prstGeom>
        </p:spPr>
        <p:txBody>
          <a:bodyPr wrap="square">
            <a:spAutoFit/>
          </a:bodyPr>
          <a:lstStyle/>
          <a:p>
            <a:r>
              <a:rPr lang="tr-TR" dirty="0"/>
              <a:t> </a:t>
            </a:r>
            <a:r>
              <a:rPr lang="tr-TR" b="1" dirty="0" smtClean="0">
                <a:solidFill>
                  <a:schemeClr val="accent6"/>
                </a:solidFill>
              </a:rPr>
              <a:t>19.03.2013</a:t>
            </a:r>
          </a:p>
          <a:p>
            <a:r>
              <a:rPr lang="tr-TR" b="1" dirty="0" smtClean="0">
                <a:solidFill>
                  <a:schemeClr val="accent6"/>
                </a:solidFill>
              </a:rPr>
              <a:t>Cihan Haber</a:t>
            </a:r>
            <a:endParaRPr lang="tr-TR" b="1" dirty="0">
              <a:solidFill>
                <a:schemeClr val="accent6"/>
              </a:solidFill>
            </a:endParaRPr>
          </a:p>
        </p:txBody>
      </p:sp>
      <p:sp>
        <p:nvSpPr>
          <p:cNvPr id="7" name="6 Veri Yer Tutucusu"/>
          <p:cNvSpPr>
            <a:spLocks noGrp="1"/>
          </p:cNvSpPr>
          <p:nvPr>
            <p:ph type="dt" sz="half" idx="10"/>
          </p:nvPr>
        </p:nvSpPr>
        <p:spPr/>
        <p:txBody>
          <a:bodyPr/>
          <a:lstStyle/>
          <a:p>
            <a:fld id="{3EA510D3-76AC-4E4C-B238-1D4F3B63209D}" type="datetime1">
              <a:rPr lang="tr-TR" sz="2000" smtClean="0">
                <a:solidFill>
                  <a:srgbClr val="C00000"/>
                </a:solidFill>
              </a:rPr>
              <a:t>15.12.2015</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19256" cy="868958"/>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OKULDA İSPİRTO ALEV ALDI</a:t>
            </a:r>
            <a:endParaRPr lang="tr-TR" sz="2800" b="1" dirty="0">
              <a:solidFill>
                <a:schemeClr val="bg1"/>
              </a:solidFill>
            </a:endParaRPr>
          </a:p>
        </p:txBody>
      </p:sp>
      <p:pic>
        <p:nvPicPr>
          <p:cNvPr id="2050" name="Picture 2" descr="C:\Documents and Settings\MyPc\Desktop\isg kaza haberleri\tunceli-deney.jpg"/>
          <p:cNvPicPr>
            <a:picLocks noGrp="1" noChangeAspect="1" noChangeArrowheads="1"/>
          </p:cNvPicPr>
          <p:nvPr>
            <p:ph idx="1"/>
          </p:nvPr>
        </p:nvPicPr>
        <p:blipFill>
          <a:blip r:embed="rId2" cstate="print"/>
          <a:srcRect/>
          <a:stretch>
            <a:fillRect/>
          </a:stretch>
        </p:blipFill>
        <p:spPr bwMode="auto">
          <a:xfrm>
            <a:off x="179512" y="1628800"/>
            <a:ext cx="3384376" cy="2520280"/>
          </a:xfrm>
          <a:prstGeom prst="rect">
            <a:avLst/>
          </a:prstGeom>
          <a:noFill/>
        </p:spPr>
      </p:pic>
      <p:sp>
        <p:nvSpPr>
          <p:cNvPr id="5" name="4 Dikdörtgen"/>
          <p:cNvSpPr/>
          <p:nvPr/>
        </p:nvSpPr>
        <p:spPr>
          <a:xfrm>
            <a:off x="3707904" y="1628800"/>
            <a:ext cx="5436096" cy="3416320"/>
          </a:xfrm>
          <a:prstGeom prst="rect">
            <a:avLst/>
          </a:prstGeom>
        </p:spPr>
        <p:txBody>
          <a:bodyPr wrap="square">
            <a:spAutoFit/>
          </a:bodyPr>
          <a:lstStyle/>
          <a:p>
            <a:pPr fontAlgn="base"/>
            <a:r>
              <a:rPr lang="tr-TR" sz="2400" dirty="0">
                <a:solidFill>
                  <a:schemeClr val="bg1"/>
                </a:solidFill>
              </a:rPr>
              <a:t>Tunceli'de bir ortaokulda laboratuvarda yapılan deney sırasında </a:t>
            </a:r>
            <a:r>
              <a:rPr lang="tr-TR" sz="2400" dirty="0">
                <a:solidFill>
                  <a:srgbClr val="C00000"/>
                </a:solidFill>
              </a:rPr>
              <a:t>ispirtonun alev alması sonucu bir öğretmen ve iki öğrenci yaralandı</a:t>
            </a:r>
            <a:r>
              <a:rPr lang="tr-TR" sz="2400" dirty="0" smtClean="0">
                <a:solidFill>
                  <a:srgbClr val="C00000"/>
                </a:solidFill>
              </a:rPr>
              <a:t>.</a:t>
            </a:r>
            <a:r>
              <a:rPr lang="tr-TR" sz="2400" dirty="0">
                <a:solidFill>
                  <a:schemeClr val="bg1"/>
                </a:solidFill>
              </a:rPr>
              <a:t> </a:t>
            </a:r>
            <a:r>
              <a:rPr lang="tr-TR" sz="2400" dirty="0" smtClean="0">
                <a:solidFill>
                  <a:schemeClr val="bg1"/>
                </a:solidFill>
              </a:rPr>
              <a:t>Tunceli Hürriyet Ortaokulu'nda Fen ve Teknoloji Öğretmeni Cihan Sevim ile 5. sınıf öğrencileri, bilim uygulamaları dersinde laboratuarda deney yaparken, </a:t>
            </a:r>
          </a:p>
          <a:p>
            <a:pPr fontAlgn="base"/>
            <a:endParaRPr lang="tr-TR" sz="2400" dirty="0"/>
          </a:p>
          <a:p>
            <a:pPr fontAlgn="base"/>
            <a:r>
              <a:rPr lang="tr-TR" sz="1200" i="1" dirty="0" smtClean="0"/>
              <a:t>                                                       </a:t>
            </a:r>
          </a:p>
          <a:p>
            <a:pPr fontAlgn="base"/>
            <a:r>
              <a:rPr lang="tr-TR" sz="1200" i="1" dirty="0"/>
              <a:t> </a:t>
            </a:r>
            <a:r>
              <a:rPr lang="tr-TR" sz="1200" i="1" dirty="0" smtClean="0"/>
              <a:t>                                                                                                     </a:t>
            </a:r>
            <a:endParaRPr lang="tr-TR" dirty="0"/>
          </a:p>
        </p:txBody>
      </p:sp>
      <p:sp>
        <p:nvSpPr>
          <p:cNvPr id="6" name="5 Dikdörtgen"/>
          <p:cNvSpPr/>
          <p:nvPr/>
        </p:nvSpPr>
        <p:spPr>
          <a:xfrm>
            <a:off x="395536" y="4149080"/>
            <a:ext cx="8064896" cy="1938992"/>
          </a:xfrm>
          <a:prstGeom prst="rect">
            <a:avLst/>
          </a:prstGeom>
        </p:spPr>
        <p:txBody>
          <a:bodyPr wrap="square">
            <a:spAutoFit/>
          </a:bodyPr>
          <a:lstStyle/>
          <a:p>
            <a:pPr fontAlgn="base"/>
            <a:r>
              <a:rPr lang="tr-TR" sz="2400" dirty="0" smtClean="0">
                <a:solidFill>
                  <a:schemeClr val="bg1"/>
                </a:solidFill>
              </a:rPr>
              <a:t>beherde bulunan ispirto alev aldı. Öğretmen Sevim ile öğrenciler </a:t>
            </a:r>
            <a:r>
              <a:rPr lang="tr-TR" sz="2400" dirty="0" err="1" smtClean="0">
                <a:solidFill>
                  <a:schemeClr val="bg1"/>
                </a:solidFill>
              </a:rPr>
              <a:t>Olida</a:t>
            </a:r>
            <a:r>
              <a:rPr lang="tr-TR" sz="2400" dirty="0" smtClean="0">
                <a:solidFill>
                  <a:schemeClr val="bg1"/>
                </a:solidFill>
              </a:rPr>
              <a:t> </a:t>
            </a:r>
            <a:r>
              <a:rPr lang="tr-TR" sz="2400" dirty="0" err="1" smtClean="0">
                <a:solidFill>
                  <a:schemeClr val="bg1"/>
                </a:solidFill>
              </a:rPr>
              <a:t>Kasun</a:t>
            </a:r>
            <a:r>
              <a:rPr lang="tr-TR" sz="2400" dirty="0" smtClean="0">
                <a:solidFill>
                  <a:schemeClr val="bg1"/>
                </a:solidFill>
              </a:rPr>
              <a:t> ve </a:t>
            </a:r>
            <a:r>
              <a:rPr lang="tr-TR" sz="2400" dirty="0" err="1" smtClean="0">
                <a:solidFill>
                  <a:schemeClr val="bg1"/>
                </a:solidFill>
              </a:rPr>
              <a:t>Rozelin</a:t>
            </a:r>
            <a:r>
              <a:rPr lang="tr-TR" sz="2400" dirty="0" smtClean="0">
                <a:solidFill>
                  <a:schemeClr val="bg1"/>
                </a:solidFill>
              </a:rPr>
              <a:t> </a:t>
            </a:r>
            <a:r>
              <a:rPr lang="tr-TR" sz="2400" dirty="0" err="1" smtClean="0">
                <a:solidFill>
                  <a:schemeClr val="bg1"/>
                </a:solidFill>
              </a:rPr>
              <a:t>Pamukçu'nun</a:t>
            </a:r>
            <a:r>
              <a:rPr lang="tr-TR" sz="2400" dirty="0" smtClean="0">
                <a:solidFill>
                  <a:schemeClr val="bg1"/>
                </a:solidFill>
              </a:rPr>
              <a:t> yüzünde ve vücudunda yanık oluştu. Polis ekiplerince inceleme  yapıldı.</a:t>
            </a:r>
          </a:p>
          <a:p>
            <a:pPr fontAlgn="base"/>
            <a:r>
              <a:rPr lang="tr-TR" sz="2400" dirty="0" smtClean="0">
                <a:solidFill>
                  <a:schemeClr val="bg1"/>
                </a:solidFill>
              </a:rPr>
              <a:t> </a:t>
            </a:r>
            <a:endParaRPr lang="tr-TR" sz="2400" i="1" dirty="0" smtClean="0">
              <a:solidFill>
                <a:schemeClr val="bg1"/>
              </a:solidFill>
            </a:endParaRPr>
          </a:p>
          <a:p>
            <a:pPr fontAlgn="base"/>
            <a:endParaRPr lang="tr-TR" sz="2400" dirty="0" smtClean="0">
              <a:solidFill>
                <a:schemeClr val="bg1"/>
              </a:solidFill>
            </a:endParaRPr>
          </a:p>
        </p:txBody>
      </p:sp>
      <p:sp>
        <p:nvSpPr>
          <p:cNvPr id="7" name="6 Dikdörtgen"/>
          <p:cNvSpPr/>
          <p:nvPr/>
        </p:nvSpPr>
        <p:spPr>
          <a:xfrm>
            <a:off x="7092280" y="5445224"/>
            <a:ext cx="2051720" cy="861774"/>
          </a:xfrm>
          <a:prstGeom prst="rect">
            <a:avLst/>
          </a:prstGeom>
        </p:spPr>
        <p:txBody>
          <a:bodyPr wrap="square">
            <a:spAutoFit/>
          </a:bodyPr>
          <a:lstStyle/>
          <a:p>
            <a:pPr fontAlgn="base"/>
            <a:r>
              <a:rPr lang="tr-TR" sz="1400" b="1" i="1" dirty="0" err="1" smtClean="0">
                <a:solidFill>
                  <a:schemeClr val="accent6"/>
                </a:solidFill>
              </a:rPr>
              <a:t>mynet</a:t>
            </a:r>
            <a:r>
              <a:rPr lang="tr-TR" sz="1400" b="1" i="1" dirty="0" smtClean="0">
                <a:solidFill>
                  <a:schemeClr val="accent6"/>
                </a:solidFill>
              </a:rPr>
              <a:t> haber </a:t>
            </a:r>
          </a:p>
          <a:p>
            <a:pPr fontAlgn="base"/>
            <a:r>
              <a:rPr lang="tr-TR" sz="1400" b="1" dirty="0" smtClean="0">
                <a:solidFill>
                  <a:schemeClr val="accent6"/>
                </a:solidFill>
              </a:rPr>
              <a:t>14 Şubat 2013</a:t>
            </a:r>
            <a:r>
              <a:rPr lang="tr-TR" dirty="0" smtClean="0">
                <a:solidFill>
                  <a:schemeClr val="accent6"/>
                </a:solidFill>
              </a:rPr>
              <a:t> </a:t>
            </a:r>
            <a:endParaRPr lang="tr-TR" i="1" dirty="0" smtClean="0">
              <a:solidFill>
                <a:schemeClr val="accent6"/>
              </a:solidFill>
            </a:endParaRPr>
          </a:p>
          <a:p>
            <a:pPr fontAlgn="base"/>
            <a:r>
              <a:rPr lang="tr-TR" i="1" dirty="0" smtClean="0"/>
              <a:t> </a:t>
            </a:r>
          </a:p>
        </p:txBody>
      </p:sp>
      <p:sp>
        <p:nvSpPr>
          <p:cNvPr id="8" name="7 Veri Yer Tutucusu"/>
          <p:cNvSpPr>
            <a:spLocks noGrp="1"/>
          </p:cNvSpPr>
          <p:nvPr>
            <p:ph type="dt" sz="half" idx="10"/>
          </p:nvPr>
        </p:nvSpPr>
        <p:spPr/>
        <p:txBody>
          <a:bodyPr/>
          <a:lstStyle/>
          <a:p>
            <a:fld id="{7F807BEB-B853-4DB1-86F6-8FD936731DA4}" type="datetime1">
              <a:rPr lang="tr-TR" sz="2000" smtClean="0">
                <a:solidFill>
                  <a:srgbClr val="C00000"/>
                </a:solidFill>
              </a:rPr>
              <a:t>15.12.2015</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Autofit/>
          </a:bodyPr>
          <a:lstStyle/>
          <a:p>
            <a:r>
              <a:rPr lang="tr-TR" sz="2800" b="1" dirty="0">
                <a:solidFill>
                  <a:schemeClr val="bg1"/>
                </a:solidFill>
              </a:rPr>
              <a:t>Bafra Endüstri Meslek Lisesi Öğrencisi Toprağa Verildi</a:t>
            </a:r>
            <a:r>
              <a:rPr lang="tr-TR" sz="3200" b="1" dirty="0">
                <a:solidFill>
                  <a:schemeClr val="bg1"/>
                </a:solidFill>
              </a:rPr>
              <a:t/>
            </a:r>
            <a:br>
              <a:rPr lang="tr-TR" sz="3200" b="1" dirty="0">
                <a:solidFill>
                  <a:schemeClr val="bg1"/>
                </a:solidFill>
              </a:rPr>
            </a:br>
            <a:endParaRPr lang="tr-TR" sz="3200" dirty="0">
              <a:solidFill>
                <a:schemeClr val="bg1"/>
              </a:solidFill>
            </a:endParaRPr>
          </a:p>
        </p:txBody>
      </p:sp>
      <p:pic>
        <p:nvPicPr>
          <p:cNvPr id="27650" name="Picture 2" descr="C:\Documents and Settings\MyPc\Desktop\isg kaza haberleri\bafra_endustri_meslek_lisesi_ogrencisi_topraga_verildi_h2746.jpg"/>
          <p:cNvPicPr>
            <a:picLocks noGrp="1" noChangeAspect="1" noChangeArrowheads="1"/>
          </p:cNvPicPr>
          <p:nvPr>
            <p:ph idx="1"/>
          </p:nvPr>
        </p:nvPicPr>
        <p:blipFill>
          <a:blip r:embed="rId2" cstate="print"/>
          <a:srcRect/>
          <a:stretch>
            <a:fillRect/>
          </a:stretch>
        </p:blipFill>
        <p:spPr bwMode="auto">
          <a:xfrm>
            <a:off x="323528" y="1916832"/>
            <a:ext cx="3960440" cy="2869779"/>
          </a:xfrm>
          <a:prstGeom prst="rect">
            <a:avLst/>
          </a:prstGeom>
          <a:noFill/>
        </p:spPr>
      </p:pic>
      <p:sp>
        <p:nvSpPr>
          <p:cNvPr id="5" name="4 Dikdörtgen"/>
          <p:cNvSpPr/>
          <p:nvPr/>
        </p:nvSpPr>
        <p:spPr>
          <a:xfrm>
            <a:off x="4572000" y="1916832"/>
            <a:ext cx="4176464" cy="4401205"/>
          </a:xfrm>
          <a:prstGeom prst="rect">
            <a:avLst/>
          </a:prstGeom>
        </p:spPr>
        <p:txBody>
          <a:bodyPr wrap="square">
            <a:spAutoFit/>
          </a:bodyPr>
          <a:lstStyle/>
          <a:p>
            <a:r>
              <a:rPr lang="tr-TR" sz="2000" dirty="0">
                <a:solidFill>
                  <a:srgbClr val="C00000"/>
                </a:solidFill>
              </a:rPr>
              <a:t>Bafra Endüstri Meslek Lisesi Metal Teknolojisi alanı 12. Sınıf öğrencisi Osman </a:t>
            </a:r>
            <a:r>
              <a:rPr lang="tr-TR" sz="2000" dirty="0" err="1">
                <a:solidFill>
                  <a:srgbClr val="C00000"/>
                </a:solidFill>
              </a:rPr>
              <a:t>Tural</a:t>
            </a:r>
            <a:r>
              <a:rPr lang="tr-TR" sz="2000" dirty="0">
                <a:solidFill>
                  <a:srgbClr val="C00000"/>
                </a:solidFill>
              </a:rPr>
              <a:t> (19) geçirdiği iş kazası sonucu hayatını kaybetti</a:t>
            </a:r>
            <a:r>
              <a:rPr lang="tr-TR" sz="2000" dirty="0" smtClean="0">
                <a:solidFill>
                  <a:srgbClr val="C00000"/>
                </a:solidFill>
              </a:rPr>
              <a:t>.</a:t>
            </a:r>
            <a:endParaRPr lang="tr-TR" sz="2000" dirty="0">
              <a:solidFill>
                <a:srgbClr val="C00000"/>
              </a:solidFill>
            </a:endParaRPr>
          </a:p>
          <a:p>
            <a:r>
              <a:rPr lang="tr-TR" sz="2000" dirty="0">
                <a:solidFill>
                  <a:schemeClr val="bg1"/>
                </a:solidFill>
              </a:rPr>
              <a:t>19 Mayıs ilçesinde Bafra Endüstri Meslek Lisesi 12. sınıf öğrencisi 17 yaşındaki Osman, </a:t>
            </a:r>
            <a:r>
              <a:rPr lang="tr-TR" sz="2000" dirty="0">
                <a:solidFill>
                  <a:srgbClr val="C00000"/>
                </a:solidFill>
              </a:rPr>
              <a:t>staj yaptığı bakım atölyesinde üzerine </a:t>
            </a:r>
            <a:r>
              <a:rPr lang="tr-TR" sz="2000" dirty="0" err="1">
                <a:solidFill>
                  <a:srgbClr val="C00000"/>
                </a:solidFill>
              </a:rPr>
              <a:t>konteyner</a:t>
            </a:r>
            <a:r>
              <a:rPr lang="tr-TR" sz="2000" dirty="0">
                <a:solidFill>
                  <a:srgbClr val="C00000"/>
                </a:solidFill>
              </a:rPr>
              <a:t> düşmesi üzerine hayatını kaybetti</a:t>
            </a:r>
            <a:r>
              <a:rPr lang="tr-TR" sz="2000" dirty="0">
                <a:solidFill>
                  <a:schemeClr val="bg1"/>
                </a:solidFill>
              </a:rPr>
              <a:t>. Olayda ihmal olup olmadığı </a:t>
            </a:r>
            <a:r>
              <a:rPr lang="tr-TR" sz="2000" dirty="0" smtClean="0">
                <a:solidFill>
                  <a:schemeClr val="bg1"/>
                </a:solidFill>
              </a:rPr>
              <a:t>soruşturuluyor.</a:t>
            </a:r>
            <a:endParaRPr lang="tr-TR" sz="2000" dirty="0">
              <a:solidFill>
                <a:schemeClr val="bg1"/>
              </a:solidFill>
            </a:endParaRPr>
          </a:p>
          <a:p>
            <a:r>
              <a:rPr lang="tr-TR" sz="1200" dirty="0" smtClean="0">
                <a:solidFill>
                  <a:schemeClr val="bg1"/>
                </a:solidFill>
              </a:rPr>
              <a:t>                                                                </a:t>
            </a:r>
          </a:p>
          <a:p>
            <a:r>
              <a:rPr lang="tr-TR" sz="1200" dirty="0" smtClean="0">
                <a:solidFill>
                  <a:schemeClr val="bg1"/>
                </a:solidFill>
              </a:rPr>
              <a:t>                                                                          </a:t>
            </a:r>
            <a:r>
              <a:rPr lang="tr-TR" sz="1600" b="1" dirty="0" smtClean="0">
                <a:solidFill>
                  <a:schemeClr val="accent6"/>
                </a:solidFill>
              </a:rPr>
              <a:t>Bafra Net Haber</a:t>
            </a:r>
          </a:p>
          <a:p>
            <a:r>
              <a:rPr lang="tr-TR" sz="1600" b="1" dirty="0" smtClean="0">
                <a:solidFill>
                  <a:schemeClr val="accent6"/>
                </a:solidFill>
              </a:rPr>
              <a:t>                                                            19 </a:t>
            </a:r>
            <a:r>
              <a:rPr lang="tr-TR" sz="1600" b="1" dirty="0">
                <a:solidFill>
                  <a:schemeClr val="accent6"/>
                </a:solidFill>
              </a:rPr>
              <a:t>Ocak 2013 </a:t>
            </a:r>
            <a:endParaRPr lang="tr-TR" sz="1600" b="1" dirty="0" smtClean="0">
              <a:solidFill>
                <a:schemeClr val="accent6"/>
              </a:solidFill>
            </a:endParaRPr>
          </a:p>
          <a:p>
            <a:endParaRPr lang="tr-TR" sz="1600"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7" name="6 Veri Yer Tutucusu"/>
          <p:cNvSpPr>
            <a:spLocks noGrp="1"/>
          </p:cNvSpPr>
          <p:nvPr>
            <p:ph type="dt" sz="half" idx="10"/>
          </p:nvPr>
        </p:nvSpPr>
        <p:spPr/>
        <p:txBody>
          <a:bodyPr/>
          <a:lstStyle/>
          <a:p>
            <a:fld id="{FD4E76EC-AE5E-4162-B15A-CAD49E68363E}" type="datetime1">
              <a:rPr lang="tr-TR" sz="2000" smtClean="0">
                <a:solidFill>
                  <a:srgbClr val="C00000"/>
                </a:solidFill>
              </a:rPr>
              <a:t>15.12.2015</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Autofit/>
          </a:bodyPr>
          <a:lstStyle/>
          <a:p>
            <a:r>
              <a:rPr lang="tr-TR" sz="2800" b="1" dirty="0" smtClean="0">
                <a:solidFill>
                  <a:schemeClr val="bg1"/>
                </a:solidFill>
              </a:rPr>
              <a:t/>
            </a:r>
            <a:br>
              <a:rPr lang="tr-TR" sz="2800" b="1" dirty="0" smtClean="0">
                <a:solidFill>
                  <a:schemeClr val="bg1"/>
                </a:solidFill>
              </a:rPr>
            </a:br>
            <a:r>
              <a:rPr lang="tr-TR" sz="2800" b="1" dirty="0" smtClean="0">
                <a:solidFill>
                  <a:schemeClr val="bg1"/>
                </a:solidFill>
              </a:rPr>
              <a:t>Samsun'da </a:t>
            </a:r>
            <a:r>
              <a:rPr lang="tr-TR" sz="2800" b="1" dirty="0">
                <a:solidFill>
                  <a:schemeClr val="bg1"/>
                </a:solidFill>
              </a:rPr>
              <a:t>bir lise öğrencisi elektrik akımına kapılarak hayatını kaybetti.</a:t>
            </a:r>
          </a:p>
        </p:txBody>
      </p:sp>
      <p:pic>
        <p:nvPicPr>
          <p:cNvPr id="28674" name="Picture 2" descr="C:\Documents and Settings\MyPc\Desktop\isg kaza haberleri\551115584909.jpg"/>
          <p:cNvPicPr>
            <a:picLocks noGrp="1" noChangeAspect="1" noChangeArrowheads="1"/>
          </p:cNvPicPr>
          <p:nvPr>
            <p:ph idx="1"/>
          </p:nvPr>
        </p:nvPicPr>
        <p:blipFill>
          <a:blip r:embed="rId2" cstate="print"/>
          <a:srcRect/>
          <a:stretch>
            <a:fillRect/>
          </a:stretch>
        </p:blipFill>
        <p:spPr bwMode="auto">
          <a:xfrm>
            <a:off x="395536" y="2060848"/>
            <a:ext cx="2088232" cy="2448272"/>
          </a:xfrm>
          <a:prstGeom prst="rect">
            <a:avLst/>
          </a:prstGeom>
          <a:noFill/>
        </p:spPr>
      </p:pic>
      <p:sp>
        <p:nvSpPr>
          <p:cNvPr id="5" name="4 Dikdörtgen"/>
          <p:cNvSpPr/>
          <p:nvPr/>
        </p:nvSpPr>
        <p:spPr>
          <a:xfrm>
            <a:off x="3059832" y="1916832"/>
            <a:ext cx="5760640" cy="5262979"/>
          </a:xfrm>
          <a:prstGeom prst="rect">
            <a:avLst/>
          </a:prstGeom>
        </p:spPr>
        <p:txBody>
          <a:bodyPr wrap="square">
            <a:spAutoFit/>
          </a:bodyPr>
          <a:lstStyle/>
          <a:p>
            <a:r>
              <a:rPr lang="tr-TR" sz="2400" dirty="0">
                <a:solidFill>
                  <a:schemeClr val="bg1"/>
                </a:solidFill>
              </a:rPr>
              <a:t>Olay, </a:t>
            </a:r>
            <a:r>
              <a:rPr lang="tr-TR" sz="2400" dirty="0" err="1">
                <a:solidFill>
                  <a:schemeClr val="bg1"/>
                </a:solidFill>
              </a:rPr>
              <a:t>İlkadım</a:t>
            </a:r>
            <a:r>
              <a:rPr lang="tr-TR" sz="2400" dirty="0">
                <a:solidFill>
                  <a:schemeClr val="bg1"/>
                </a:solidFill>
              </a:rPr>
              <a:t> ilçesi İstasyon Mahallesi'nde bulunan Samsun Merkez Teknik Lise ve Endüstri Meslek Lisesi'nde dün meydana geldi. Edinilen bilgiye göre, </a:t>
            </a:r>
            <a:r>
              <a:rPr lang="tr-TR" sz="2400" dirty="0">
                <a:solidFill>
                  <a:srgbClr val="C00000"/>
                </a:solidFill>
              </a:rPr>
              <a:t>Elektrik-Elektronik Teknolojileri Bölümü 12. sınıf öğrencisi Taha Temel (17), derste priz değiştirirken elektrik akımına kapıldı. </a:t>
            </a:r>
            <a:r>
              <a:rPr lang="tr-TR" sz="2400" dirty="0">
                <a:solidFill>
                  <a:schemeClr val="bg1"/>
                </a:solidFill>
              </a:rPr>
              <a:t>Ambulansla Gazi Devlet Hastanesi'ne kaldırılan Taha Temel, hayatını kaybetti</a:t>
            </a:r>
            <a:r>
              <a:rPr lang="tr-TR" sz="2400" dirty="0" smtClean="0"/>
              <a:t>.</a:t>
            </a:r>
            <a:r>
              <a:rPr lang="tr-TR" sz="2400" dirty="0"/>
              <a:t> </a:t>
            </a:r>
            <a:endParaRPr lang="tr-TR" sz="2400" dirty="0" smtClean="0"/>
          </a:p>
          <a:p>
            <a:endParaRPr lang="tr-TR" sz="1200" dirty="0" smtClean="0"/>
          </a:p>
          <a:p>
            <a:endParaRPr lang="tr-TR" sz="1200" dirty="0"/>
          </a:p>
          <a:p>
            <a:r>
              <a:rPr lang="tr-TR" sz="1600" b="1" dirty="0" smtClean="0">
                <a:solidFill>
                  <a:schemeClr val="bg1"/>
                </a:solidFill>
              </a:rPr>
              <a:t>                                                                                                                                     				</a:t>
            </a:r>
            <a:r>
              <a:rPr lang="tr-TR" sz="1600" b="1" dirty="0" smtClean="0">
                <a:solidFill>
                  <a:schemeClr val="accent6"/>
                </a:solidFill>
              </a:rPr>
              <a:t>Sabah Gazetesi</a:t>
            </a:r>
            <a:endParaRPr lang="tr-TR" sz="1600" b="1" dirty="0">
              <a:solidFill>
                <a:schemeClr val="accent6"/>
              </a:solidFill>
            </a:endParaRPr>
          </a:p>
          <a:p>
            <a:r>
              <a:rPr lang="tr-TR" sz="1600" b="1" dirty="0" smtClean="0">
                <a:solidFill>
                  <a:schemeClr val="accent6"/>
                </a:solidFill>
              </a:rPr>
              <a:t>				 30.12.2011</a:t>
            </a:r>
            <a:endParaRPr lang="tr-TR" sz="1600" b="1" dirty="0">
              <a:solidFill>
                <a:schemeClr val="accent6"/>
              </a:solidFill>
            </a:endParaRPr>
          </a:p>
          <a:p>
            <a:endParaRPr lang="tr-TR" sz="2400" dirty="0" smtClean="0"/>
          </a:p>
          <a:p>
            <a:endParaRPr lang="tr-TR" sz="2400"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7" name="6 Veri Yer Tutucusu"/>
          <p:cNvSpPr>
            <a:spLocks noGrp="1"/>
          </p:cNvSpPr>
          <p:nvPr>
            <p:ph type="dt" sz="half" idx="10"/>
          </p:nvPr>
        </p:nvSpPr>
        <p:spPr/>
        <p:txBody>
          <a:bodyPr/>
          <a:lstStyle/>
          <a:p>
            <a:fld id="{DAD87D78-3436-4007-832F-92661CA068EA}" type="datetime1">
              <a:rPr lang="tr-TR" sz="2000" smtClean="0">
                <a:solidFill>
                  <a:srgbClr val="C00000"/>
                </a:solidFill>
              </a:rPr>
              <a:t>15.12.2015</a:t>
            </a:fld>
            <a:endParaRPr lang="tr-TR" sz="2000" dirty="0">
              <a:solidFill>
                <a:srgbClr val="C0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268760"/>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sp>
        <p:nvSpPr>
          <p:cNvPr id="3" name="2 İçerik Yer Tutucusu"/>
          <p:cNvSpPr>
            <a:spLocks noGrp="1"/>
          </p:cNvSpPr>
          <p:nvPr>
            <p:ph idx="1"/>
          </p:nvPr>
        </p:nvSpPr>
        <p:spPr>
          <a:xfrm>
            <a:off x="467544" y="1484784"/>
            <a:ext cx="8507288" cy="5373216"/>
          </a:xfrm>
        </p:spPr>
        <p:txBody>
          <a:bodyPr>
            <a:normAutofit fontScale="25000" lnSpcReduction="20000"/>
          </a:bodyPr>
          <a:lstStyle/>
          <a:p>
            <a:pPr>
              <a:buNone/>
            </a:pPr>
            <a:r>
              <a:rPr lang="tr-TR" b="1" dirty="0" smtClean="0">
                <a:solidFill>
                  <a:srgbClr val="FF0000"/>
                </a:solidFill>
              </a:rPr>
              <a:t>   </a:t>
            </a:r>
          </a:p>
          <a:p>
            <a:pPr>
              <a:buNone/>
            </a:pPr>
            <a:r>
              <a:rPr lang="tr-TR" b="1" dirty="0" smtClean="0">
                <a:solidFill>
                  <a:srgbClr val="FF0000"/>
                </a:solidFill>
              </a:rPr>
              <a:t> </a:t>
            </a:r>
            <a:r>
              <a:rPr lang="tr-TR" sz="9600" b="1" dirty="0" smtClean="0">
                <a:solidFill>
                  <a:srgbClr val="FF0000"/>
                </a:solidFill>
              </a:rPr>
              <a:t>Son </a:t>
            </a:r>
            <a:r>
              <a:rPr lang="tr-TR" sz="9600" b="1" dirty="0">
                <a:solidFill>
                  <a:srgbClr val="FF0000"/>
                </a:solidFill>
              </a:rPr>
              <a:t>aylarda onlarca öğrencinin zehirlendiği okullardaki </a:t>
            </a:r>
            <a:r>
              <a:rPr lang="tr-TR" sz="9600" b="1" dirty="0" smtClean="0">
                <a:solidFill>
                  <a:srgbClr val="FF0000"/>
                </a:solidFill>
              </a:rPr>
              <a:t>cıva    kazaları </a:t>
            </a:r>
            <a:r>
              <a:rPr lang="tr-TR" sz="9600" b="1" dirty="0">
                <a:solidFill>
                  <a:srgbClr val="FF0000"/>
                </a:solidFill>
              </a:rPr>
              <a:t>konusu TBMM’ye </a:t>
            </a:r>
            <a:r>
              <a:rPr lang="tr-TR" sz="9600" b="1" dirty="0" smtClean="0">
                <a:solidFill>
                  <a:srgbClr val="FF0000"/>
                </a:solidFill>
              </a:rPr>
              <a:t>taşındı.</a:t>
            </a:r>
            <a:endParaRPr lang="tr-TR" sz="9600" dirty="0" smtClean="0"/>
          </a:p>
          <a:p>
            <a:endParaRPr lang="tr-TR" sz="9600" dirty="0" smtClean="0"/>
          </a:p>
          <a:p>
            <a:endParaRPr lang="tr-TR" sz="9600" dirty="0" smtClean="0">
              <a:solidFill>
                <a:schemeClr val="bg1"/>
              </a:solidFill>
            </a:endParaRPr>
          </a:p>
          <a:p>
            <a:r>
              <a:rPr lang="tr-TR" sz="9600" dirty="0">
                <a:solidFill>
                  <a:schemeClr val="bg1"/>
                </a:solidFill>
              </a:rPr>
              <a:t> Nisan 2005’te, Uşak/Ulubey’e bağlı Afgan Beldesi’nde, Afgan </a:t>
            </a:r>
            <a:r>
              <a:rPr lang="tr-TR" sz="9600" dirty="0">
                <a:solidFill>
                  <a:srgbClr val="C00000"/>
                </a:solidFill>
              </a:rPr>
              <a:t>İlköğretim Okulu öğrencisi Gamze Aslan cıvayı evine götürünce, kardeşi Sevim ile </a:t>
            </a:r>
            <a:r>
              <a:rPr lang="tr-TR" sz="9600" dirty="0" smtClean="0">
                <a:solidFill>
                  <a:srgbClr val="C00000"/>
                </a:solidFill>
              </a:rPr>
              <a:t>annesi öldü.</a:t>
            </a:r>
            <a:endParaRPr lang="tr-TR" sz="9600" dirty="0">
              <a:solidFill>
                <a:srgbClr val="C00000"/>
              </a:solidFill>
            </a:endParaRPr>
          </a:p>
          <a:p>
            <a:pPr>
              <a:buNone/>
            </a:pPr>
            <a:r>
              <a:rPr lang="tr-TR" sz="3600" b="1" dirty="0" smtClean="0">
                <a:solidFill>
                  <a:schemeClr val="bg1"/>
                </a:solidFill>
              </a:rPr>
              <a:t>		</a:t>
            </a:r>
          </a:p>
          <a:p>
            <a:pPr>
              <a:buNone/>
            </a:pPr>
            <a:endParaRPr lang="tr-TR" sz="3600" b="1" dirty="0" smtClean="0">
              <a:solidFill>
                <a:schemeClr val="bg1"/>
              </a:solidFill>
            </a:endParaRPr>
          </a:p>
          <a:p>
            <a:pPr>
              <a:buNone/>
            </a:pPr>
            <a:endParaRPr lang="tr-TR" sz="3600" b="1" dirty="0" smtClean="0">
              <a:solidFill>
                <a:schemeClr val="bg1"/>
              </a:solidFill>
            </a:endParaRPr>
          </a:p>
          <a:p>
            <a:pPr>
              <a:buNone/>
            </a:pPr>
            <a:endParaRPr lang="tr-TR" sz="3600" b="1" dirty="0" smtClean="0">
              <a:solidFill>
                <a:schemeClr val="bg1"/>
              </a:solidFill>
            </a:endParaRPr>
          </a:p>
          <a:p>
            <a:pPr>
              <a:buNone/>
            </a:pPr>
            <a:endParaRPr lang="tr-TR" sz="4800" b="1" dirty="0" smtClean="0">
              <a:solidFill>
                <a:schemeClr val="bg1"/>
              </a:solidFill>
            </a:endParaRPr>
          </a:p>
          <a:p>
            <a:pPr>
              <a:buNone/>
            </a:pPr>
            <a:r>
              <a:rPr lang="tr-TR" sz="4800" b="1" dirty="0" smtClean="0">
                <a:solidFill>
                  <a:schemeClr val="bg1"/>
                </a:solidFill>
              </a:rPr>
              <a:t>                                                                                                                                                                                                    </a:t>
            </a:r>
            <a:r>
              <a:rPr lang="tr-TR" sz="4800" b="1" dirty="0" smtClean="0">
                <a:solidFill>
                  <a:schemeClr val="accent6"/>
                </a:solidFill>
              </a:rPr>
              <a:t>5.03.2012                                                                             </a:t>
            </a:r>
          </a:p>
          <a:p>
            <a:pPr lvl="1">
              <a:buNone/>
            </a:pPr>
            <a:r>
              <a:rPr lang="tr-TR" sz="4800" b="1" dirty="0" smtClean="0">
                <a:solidFill>
                  <a:schemeClr val="accent6"/>
                </a:solidFill>
              </a:rPr>
              <a:t>                                                                                                                                                                                  Milliyet  Gazetesi</a:t>
            </a:r>
            <a:endParaRPr lang="tr-TR" sz="4800" dirty="0" smtClean="0">
              <a:solidFill>
                <a:schemeClr val="accent6"/>
              </a:solidFill>
            </a:endParaRPr>
          </a:p>
          <a:p>
            <a:pPr>
              <a:buNone/>
            </a:pPr>
            <a:r>
              <a:rPr lang="tr-TR" sz="4800" dirty="0" smtClean="0">
                <a:solidFill>
                  <a:schemeClr val="bg1"/>
                </a:solidFill>
              </a:rPr>
              <a:t>       								</a:t>
            </a:r>
            <a:r>
              <a:rPr lang="tr-TR" sz="3800" dirty="0" smtClean="0">
                <a:solidFill>
                  <a:schemeClr val="bg1"/>
                </a:solidFill>
              </a:rPr>
              <a:t>								</a:t>
            </a:r>
            <a:endParaRPr lang="tr-TR" sz="4000" b="1" dirty="0" smtClean="0">
              <a:solidFill>
                <a:schemeClr val="bg1"/>
              </a:solidFill>
            </a:endParaRPr>
          </a:p>
          <a:p>
            <a:pPr>
              <a:buNone/>
            </a:pPr>
            <a:r>
              <a:rPr lang="tr-TR" sz="3800" dirty="0" smtClean="0"/>
              <a:t>	</a:t>
            </a:r>
          </a:p>
          <a:p>
            <a:pPr>
              <a:buNone/>
            </a:pPr>
            <a:r>
              <a:rPr lang="tr-TR" sz="4800" b="1" dirty="0" smtClean="0"/>
              <a:t>                                                                                                                                                                                                        </a:t>
            </a:r>
          </a:p>
          <a:p>
            <a:endParaRPr lang="tr-TR" sz="4800" b="1" dirty="0"/>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B949915E-0770-4097-9FCC-3833F07190F4}"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sp>
        <p:nvSpPr>
          <p:cNvPr id="3" name="2 İçerik Yer Tutucusu"/>
          <p:cNvSpPr>
            <a:spLocks noGrp="1"/>
          </p:cNvSpPr>
          <p:nvPr>
            <p:ph idx="1"/>
          </p:nvPr>
        </p:nvSpPr>
        <p:spPr>
          <a:xfrm>
            <a:off x="683568" y="2420888"/>
            <a:ext cx="7931224" cy="3529608"/>
          </a:xfrm>
        </p:spPr>
        <p:txBody>
          <a:bodyPr>
            <a:normAutofit fontScale="25000" lnSpcReduction="20000"/>
          </a:bodyPr>
          <a:lstStyle/>
          <a:p>
            <a:pPr>
              <a:buNone/>
            </a:pPr>
            <a:r>
              <a:rPr lang="tr-TR" b="1" dirty="0" smtClean="0">
                <a:solidFill>
                  <a:srgbClr val="FF0000"/>
                </a:solidFill>
              </a:rPr>
              <a:t>   </a:t>
            </a:r>
          </a:p>
          <a:p>
            <a:pPr>
              <a:buNone/>
            </a:pPr>
            <a:r>
              <a:rPr lang="tr-TR" sz="3600" b="1" dirty="0" smtClean="0"/>
              <a:t>			</a:t>
            </a:r>
          </a:p>
          <a:p>
            <a:endParaRPr lang="tr-TR" sz="3600" b="1" dirty="0" smtClean="0"/>
          </a:p>
          <a:p>
            <a:r>
              <a:rPr lang="tr-TR" sz="9600" b="1" dirty="0" smtClean="0">
                <a:solidFill>
                  <a:schemeClr val="bg1"/>
                </a:solidFill>
              </a:rPr>
              <a:t>24 Şubat’ta, Kilis </a:t>
            </a:r>
            <a:r>
              <a:rPr lang="tr-TR" sz="9600" b="1" dirty="0" err="1" smtClean="0">
                <a:solidFill>
                  <a:schemeClr val="bg1"/>
                </a:solidFill>
              </a:rPr>
              <a:t>Mısabeyli</a:t>
            </a:r>
            <a:r>
              <a:rPr lang="tr-TR" sz="9600" b="1" dirty="0" smtClean="0">
                <a:solidFill>
                  <a:schemeClr val="bg1"/>
                </a:solidFill>
              </a:rPr>
              <a:t> İlçesi 75. Yıl İlköğretim Okulu’nda cıva düştü, </a:t>
            </a:r>
            <a:r>
              <a:rPr lang="tr-TR" sz="9600" dirty="0" smtClean="0">
                <a:solidFill>
                  <a:srgbClr val="FF0000"/>
                </a:solidFill>
              </a:rPr>
              <a:t>110 öğrenci zehirlendi.</a:t>
            </a:r>
          </a:p>
          <a:p>
            <a:endParaRPr lang="tr-TR" sz="9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p>
          <a:p>
            <a:endParaRPr lang="tr-TR" sz="3600" b="1" dirty="0" smtClean="0">
              <a:solidFill>
                <a:schemeClr val="bg1"/>
              </a:solidFill>
            </a:endParaRPr>
          </a:p>
          <a:p>
            <a:pPr lvl="8">
              <a:buNone/>
            </a:pPr>
            <a:r>
              <a:rPr lang="tr-TR" sz="6400" b="1" dirty="0" smtClean="0">
                <a:solidFill>
                  <a:schemeClr val="bg1"/>
                </a:solidFill>
              </a:rPr>
              <a:t>                                                                                            		</a:t>
            </a:r>
            <a:r>
              <a:rPr lang="tr-TR" sz="6400" b="1" dirty="0" smtClean="0">
                <a:solidFill>
                  <a:schemeClr val="accent6"/>
                </a:solidFill>
              </a:rPr>
              <a:t>15.03.2012 </a:t>
            </a:r>
          </a:p>
          <a:p>
            <a:pPr lvl="1">
              <a:buNone/>
            </a:pPr>
            <a:r>
              <a:rPr lang="tr-TR" sz="5600" b="1" dirty="0" smtClean="0">
                <a:solidFill>
                  <a:schemeClr val="accent6"/>
                </a:solidFill>
              </a:rPr>
              <a:t>                                                                                                                        </a:t>
            </a:r>
            <a:r>
              <a:rPr lang="tr-TR" sz="6400" b="1" dirty="0" smtClean="0">
                <a:solidFill>
                  <a:schemeClr val="accent6"/>
                </a:solidFill>
              </a:rPr>
              <a:t>Milliyet Gazetesi</a:t>
            </a:r>
          </a:p>
          <a:p>
            <a:pPr>
              <a:buNone/>
            </a:pPr>
            <a:r>
              <a:rPr lang="tr-TR" sz="9600" b="1" dirty="0" smtClean="0">
                <a:solidFill>
                  <a:schemeClr val="bg1"/>
                </a:solidFill>
              </a:rPr>
              <a:t>       				</a:t>
            </a:r>
            <a:r>
              <a:rPr lang="tr-TR" sz="5600" b="1" dirty="0" smtClean="0">
                <a:solidFill>
                  <a:schemeClr val="bg1"/>
                </a:solidFill>
              </a:rPr>
              <a:t>                                                                                                                                                       </a:t>
            </a:r>
          </a:p>
          <a:p>
            <a:pPr lvl="1">
              <a:buNone/>
            </a:pPr>
            <a:endParaRPr lang="tr-TR" sz="6400" b="1" dirty="0" smtClean="0"/>
          </a:p>
          <a:p>
            <a:pPr lvl="1">
              <a:buNone/>
            </a:pPr>
            <a:r>
              <a:rPr lang="tr-TR" sz="6400" b="1" dirty="0" smtClean="0"/>
              <a:t>				</a:t>
            </a:r>
            <a:r>
              <a:rPr lang="tr-TR" sz="3800" dirty="0" smtClean="0"/>
              <a:t>												</a:t>
            </a:r>
            <a:endParaRPr lang="tr-TR" sz="4000" b="1" dirty="0" smtClean="0"/>
          </a:p>
          <a:p>
            <a:pPr>
              <a:buNone/>
            </a:pPr>
            <a:r>
              <a:rPr lang="tr-TR" sz="3800" dirty="0" smtClean="0"/>
              <a:t>	</a:t>
            </a:r>
          </a:p>
          <a:p>
            <a:pPr>
              <a:buNone/>
            </a:pPr>
            <a:r>
              <a:rPr lang="tr-TR" sz="4800" b="1" dirty="0" smtClean="0"/>
              <a:t>                                                                                                                                                                                                        </a:t>
            </a:r>
          </a:p>
          <a:p>
            <a:endParaRPr lang="tr-TR" sz="4800" b="1" dirty="0"/>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D6B13F7C-B90D-4419-AC65-367B388AE3FA}"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10653741_10152656052316665_432254241774808928_n.jpg"/>
          <p:cNvPicPr>
            <a:picLocks noChangeAspect="1"/>
          </p:cNvPicPr>
          <p:nvPr/>
        </p:nvPicPr>
        <p:blipFill>
          <a:blip r:embed="rId2" cstate="print"/>
          <a:stretch>
            <a:fillRect/>
          </a:stretch>
        </p:blipFill>
        <p:spPr>
          <a:xfrm>
            <a:off x="7919373" y="0"/>
            <a:ext cx="1224627" cy="908720"/>
          </a:xfrm>
          <a:prstGeom prst="rect">
            <a:avLst/>
          </a:prstGeom>
        </p:spPr>
      </p:pic>
      <p:sp>
        <p:nvSpPr>
          <p:cNvPr id="91138" name="Rectangle 2"/>
          <p:cNvSpPr>
            <a:spLocks noGrp="1" noChangeArrowheads="1"/>
          </p:cNvSpPr>
          <p:nvPr>
            <p:ph type="title"/>
          </p:nvPr>
        </p:nvSpPr>
        <p:spPr>
          <a:xfrm>
            <a:off x="0" y="0"/>
            <a:ext cx="7884368" cy="908720"/>
          </a:xfrm>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r>
              <a:rPr lang="tr-TR" sz="2800" b="1" dirty="0" smtClean="0">
                <a:solidFill>
                  <a:schemeClr val="bg1"/>
                </a:solidFill>
                <a:latin typeface="Arial" charset="0"/>
              </a:rPr>
              <a:t>İÇERİK</a:t>
            </a:r>
          </a:p>
        </p:txBody>
      </p:sp>
      <p:sp>
        <p:nvSpPr>
          <p:cNvPr id="91139" name="Rectangle 3"/>
          <p:cNvSpPr>
            <a:spLocks noGrp="1" noChangeArrowheads="1"/>
          </p:cNvSpPr>
          <p:nvPr>
            <p:ph type="body" idx="1"/>
          </p:nvPr>
        </p:nvSpPr>
        <p:spPr>
          <a:xfrm>
            <a:off x="0" y="1196752"/>
            <a:ext cx="8712968" cy="4551784"/>
          </a:xfrm>
        </p:spPr>
        <p:txBody>
          <a:bodyPr>
            <a:noAutofit/>
          </a:bodyPr>
          <a:lstStyle/>
          <a:p>
            <a:pPr>
              <a:lnSpc>
                <a:spcPct val="90000"/>
              </a:lnSpc>
              <a:buFont typeface="Wingdings" pitchFamily="2" charset="2"/>
              <a:buChar char="q"/>
              <a:defRPr/>
            </a:pPr>
            <a:r>
              <a:rPr lang="tr-TR" sz="2000" b="1" dirty="0" smtClean="0">
                <a:solidFill>
                  <a:schemeClr val="bg1"/>
                </a:solidFill>
              </a:rPr>
              <a:t>İŞ SAĞLIĞI VE GÜVENLİĞİ VE MİLLİ EĞİTİM BAKANLIĞI </a:t>
            </a:r>
          </a:p>
          <a:p>
            <a:pPr>
              <a:lnSpc>
                <a:spcPct val="90000"/>
              </a:lnSpc>
              <a:buNone/>
              <a:defRPr/>
            </a:pPr>
            <a:endParaRPr lang="tr-TR" sz="2000" b="1" dirty="0" smtClean="0">
              <a:solidFill>
                <a:schemeClr val="bg1"/>
              </a:solidFill>
            </a:endParaRPr>
          </a:p>
          <a:p>
            <a:pPr>
              <a:lnSpc>
                <a:spcPct val="90000"/>
              </a:lnSpc>
              <a:buFont typeface="Wingdings" pitchFamily="2" charset="2"/>
              <a:buChar char="q"/>
              <a:defRPr/>
            </a:pPr>
            <a:r>
              <a:rPr lang="tr-TR" sz="2000" b="1" dirty="0" smtClean="0">
                <a:solidFill>
                  <a:schemeClr val="bg1"/>
                </a:solidFill>
              </a:rPr>
              <a:t>OKUL ORTAMLARINDA YAŞANAN KAZALAR</a:t>
            </a:r>
          </a:p>
          <a:p>
            <a:pPr>
              <a:lnSpc>
                <a:spcPct val="90000"/>
              </a:lnSpc>
              <a:buNone/>
              <a:defRPr/>
            </a:pPr>
            <a:endParaRPr lang="tr-TR" sz="2000" b="1" dirty="0" smtClean="0">
              <a:solidFill>
                <a:schemeClr val="bg1"/>
              </a:solidFill>
            </a:endParaRPr>
          </a:p>
          <a:p>
            <a:pPr>
              <a:lnSpc>
                <a:spcPct val="90000"/>
              </a:lnSpc>
              <a:buFont typeface="Wingdings" pitchFamily="2" charset="2"/>
              <a:buChar char="q"/>
              <a:defRPr/>
            </a:pPr>
            <a:r>
              <a:rPr lang="tr-TR" sz="2000" dirty="0" smtClean="0">
                <a:solidFill>
                  <a:schemeClr val="bg1"/>
                </a:solidFill>
              </a:rPr>
              <a:t> </a:t>
            </a:r>
            <a:r>
              <a:rPr lang="tr-TR" sz="2000" b="1" dirty="0" smtClean="0">
                <a:solidFill>
                  <a:schemeClr val="bg1"/>
                </a:solidFill>
              </a:rPr>
              <a:t>İŞ SAĞLIĞI VE GÜVENLİĞİ İLE İLGİLİ TEMEL KAVRAMLAR     VE  TANIMLAR</a:t>
            </a:r>
          </a:p>
          <a:p>
            <a:pPr>
              <a:lnSpc>
                <a:spcPct val="90000"/>
              </a:lnSpc>
              <a:buNone/>
              <a:defRPr/>
            </a:pPr>
            <a:endParaRPr lang="tr-TR" sz="2000" dirty="0" smtClean="0">
              <a:solidFill>
                <a:schemeClr val="bg1"/>
              </a:solidFill>
            </a:endParaRPr>
          </a:p>
          <a:p>
            <a:pPr>
              <a:lnSpc>
                <a:spcPct val="90000"/>
              </a:lnSpc>
              <a:buFont typeface="Wingdings" pitchFamily="2" charset="2"/>
              <a:buChar char="q"/>
              <a:defRPr/>
            </a:pPr>
            <a:r>
              <a:rPr lang="tr-TR" sz="2000" b="1" dirty="0" smtClean="0">
                <a:solidFill>
                  <a:schemeClr val="bg1"/>
                </a:solidFill>
              </a:rPr>
              <a:t> İŞ SAĞLIĞI GÜVENLİĞİ ÇALIŞMALARININ AMACI</a:t>
            </a:r>
          </a:p>
          <a:p>
            <a:pPr>
              <a:lnSpc>
                <a:spcPct val="90000"/>
              </a:lnSpc>
              <a:buFont typeface="Wingdings" pitchFamily="2" charset="2"/>
              <a:buChar char="q"/>
              <a:defRPr/>
            </a:pPr>
            <a:endParaRPr lang="tr-TR" sz="2000" b="1" dirty="0" smtClean="0">
              <a:solidFill>
                <a:schemeClr val="bg1"/>
              </a:solidFill>
            </a:endParaRPr>
          </a:p>
          <a:p>
            <a:pPr>
              <a:lnSpc>
                <a:spcPct val="90000"/>
              </a:lnSpc>
              <a:buFont typeface="Wingdings" pitchFamily="2" charset="2"/>
              <a:buChar char="q"/>
              <a:defRPr/>
            </a:pPr>
            <a:r>
              <a:rPr lang="tr-TR" altLang="tr-TR" sz="2000" b="1" dirty="0" smtClean="0">
                <a:solidFill>
                  <a:schemeClr val="bg1"/>
                </a:solidFill>
              </a:rPr>
              <a:t> 6331 SAYILI İŞ SAĞLIĞI ve GÜVENLİĞİ KANUNU</a:t>
            </a:r>
          </a:p>
          <a:p>
            <a:pPr>
              <a:lnSpc>
                <a:spcPct val="90000"/>
              </a:lnSpc>
              <a:buNone/>
              <a:defRPr/>
            </a:pPr>
            <a:r>
              <a:rPr lang="tr-TR" sz="2000" b="1" dirty="0" smtClean="0">
                <a:solidFill>
                  <a:schemeClr val="bg1"/>
                </a:solidFill>
              </a:rPr>
              <a:t>           </a:t>
            </a:r>
            <a:r>
              <a:rPr lang="tr-TR" sz="2000" b="1" dirty="0" smtClean="0">
                <a:solidFill>
                  <a:schemeClr val="accent6"/>
                </a:solidFill>
              </a:rPr>
              <a:t>*  </a:t>
            </a:r>
            <a:r>
              <a:rPr lang="tr-TR" sz="2000" b="1" i="1" u="sng" dirty="0" smtClean="0">
                <a:solidFill>
                  <a:schemeClr val="accent6"/>
                </a:solidFill>
              </a:rPr>
              <a:t>İşverenlerin görev ve sorumlulukları</a:t>
            </a:r>
          </a:p>
          <a:p>
            <a:pPr>
              <a:lnSpc>
                <a:spcPct val="90000"/>
              </a:lnSpc>
              <a:buNone/>
              <a:defRPr/>
            </a:pPr>
            <a:r>
              <a:rPr lang="tr-TR" sz="2000" b="1" dirty="0" smtClean="0">
                <a:solidFill>
                  <a:schemeClr val="accent6"/>
                </a:solidFill>
              </a:rPr>
              <a:t>           *  </a:t>
            </a:r>
            <a:r>
              <a:rPr lang="tr-TR" sz="2000" b="1" i="1" u="sng" dirty="0" smtClean="0">
                <a:solidFill>
                  <a:schemeClr val="accent6"/>
                </a:solidFill>
              </a:rPr>
              <a:t>Çalışanların görev ve sorumlulukları</a:t>
            </a:r>
          </a:p>
          <a:p>
            <a:pPr>
              <a:lnSpc>
                <a:spcPct val="90000"/>
              </a:lnSpc>
              <a:buFont typeface="Wingdings" pitchFamily="2" charset="2"/>
              <a:buChar char="q"/>
              <a:defRPr/>
            </a:pPr>
            <a:r>
              <a:rPr lang="tr-TR" sz="2000" b="1" dirty="0" smtClean="0">
                <a:solidFill>
                  <a:schemeClr val="bg1"/>
                </a:solidFill>
              </a:rPr>
              <a:t>  EĞİTİM İŞ KOLUNDA İŞ SAĞLIĞI VE GÜVENLİĞİ TEHLİKE SINIFLARI</a:t>
            </a:r>
          </a:p>
          <a:p>
            <a:pPr>
              <a:lnSpc>
                <a:spcPct val="90000"/>
              </a:lnSpc>
              <a:buFont typeface="Wingdings" pitchFamily="2" charset="2"/>
              <a:buChar char="q"/>
              <a:defRPr/>
            </a:pPr>
            <a:endParaRPr lang="tr-TR" sz="2000" b="1" dirty="0" smtClean="0">
              <a:solidFill>
                <a:schemeClr val="bg1"/>
              </a:solidFill>
            </a:endParaRPr>
          </a:p>
          <a:p>
            <a:pPr>
              <a:lnSpc>
                <a:spcPct val="90000"/>
              </a:lnSpc>
              <a:buNone/>
              <a:defRPr/>
            </a:pPr>
            <a:endParaRPr lang="tr-TR" sz="2000" dirty="0" smtClean="0">
              <a:solidFill>
                <a:schemeClr val="bg1"/>
              </a:solidFill>
            </a:endParaRPr>
          </a:p>
        </p:txBody>
      </p:sp>
      <p:sp>
        <p:nvSpPr>
          <p:cNvPr id="6" name="5 Dikdörtgen"/>
          <p:cNvSpPr/>
          <p:nvPr/>
        </p:nvSpPr>
        <p:spPr>
          <a:xfrm>
            <a:off x="251520" y="5517232"/>
            <a:ext cx="8712968" cy="1077218"/>
          </a:xfrm>
          <a:prstGeom prst="rect">
            <a:avLst/>
          </a:prstGeom>
        </p:spPr>
        <p:txBody>
          <a:bodyPr wrap="square">
            <a:spAutoFit/>
          </a:bodyPr>
          <a:lstStyle/>
          <a:p>
            <a:pPr>
              <a:buFont typeface="Wingdings" pitchFamily="2" charset="2"/>
              <a:buChar char="q"/>
            </a:pPr>
            <a:r>
              <a:rPr lang="tr-TR" sz="2000" b="1" dirty="0" smtClean="0">
                <a:solidFill>
                  <a:schemeClr val="bg1"/>
                </a:solidFill>
              </a:rPr>
              <a:t>6331 SAYILI İŞ SAĞLIĞI VE GÜVENLİĞİ KANUNUNA GÖRE UYGULANACAK İDARİ PARA CEZALARI </a:t>
            </a:r>
            <a:r>
              <a:rPr lang="tr-TR" sz="2400" b="1" dirty="0" smtClean="0">
                <a:solidFill>
                  <a:schemeClr val="bg1"/>
                </a:solidFill>
              </a:rPr>
              <a:t/>
            </a:r>
            <a:br>
              <a:rPr lang="tr-TR" sz="2400" b="1" dirty="0" smtClean="0">
                <a:solidFill>
                  <a:schemeClr val="bg1"/>
                </a:solidFill>
              </a:rPr>
            </a:br>
            <a:endParaRPr lang="tr-TR" sz="2400" dirty="0">
              <a:solidFill>
                <a:schemeClr val="bg1"/>
              </a:solidFill>
            </a:endParaRPr>
          </a:p>
        </p:txBody>
      </p:sp>
      <p:sp>
        <p:nvSpPr>
          <p:cNvPr id="7" name="6 Veri Yer Tutucusu"/>
          <p:cNvSpPr>
            <a:spLocks noGrp="1"/>
          </p:cNvSpPr>
          <p:nvPr>
            <p:ph type="dt" sz="half" idx="10"/>
          </p:nvPr>
        </p:nvSpPr>
        <p:spPr/>
        <p:txBody>
          <a:bodyPr/>
          <a:lstStyle/>
          <a:p>
            <a:fld id="{E0C0D0CB-F7A0-4EA8-812B-2C1071C23D3E}" type="datetime1">
              <a:rPr lang="tr-TR" sz="2000" smtClean="0">
                <a:solidFill>
                  <a:srgbClr val="FF0000"/>
                </a:solidFill>
              </a:rPr>
              <a:t>15.12.2015</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636912"/>
            <a:ext cx="8147248" cy="3201219"/>
          </a:xfrm>
        </p:spPr>
        <p:txBody>
          <a:bodyPr>
            <a:normAutofit fontScale="47500" lnSpcReduction="20000"/>
          </a:bodyPr>
          <a:lstStyle/>
          <a:p>
            <a:r>
              <a:rPr lang="tr-TR" sz="6000" dirty="0" smtClean="0">
                <a:solidFill>
                  <a:schemeClr val="bg1"/>
                </a:solidFill>
              </a:rPr>
              <a:t>28 Şubat’ta da Kahramanmaraş’ın Elbistan ilçesine bağlı </a:t>
            </a:r>
            <a:r>
              <a:rPr lang="tr-TR" sz="6000" dirty="0" err="1" smtClean="0">
                <a:solidFill>
                  <a:schemeClr val="bg1"/>
                </a:solidFill>
              </a:rPr>
              <a:t>Karahasanuşağı</a:t>
            </a:r>
            <a:r>
              <a:rPr lang="tr-TR" sz="6000" dirty="0" smtClean="0">
                <a:solidFill>
                  <a:schemeClr val="bg1"/>
                </a:solidFill>
              </a:rPr>
              <a:t> Köyü İlköğretim Okulu’nda </a:t>
            </a:r>
            <a:r>
              <a:rPr lang="tr-TR" sz="6000" dirty="0" err="1" smtClean="0">
                <a:solidFill>
                  <a:schemeClr val="bg1"/>
                </a:solidFill>
              </a:rPr>
              <a:t>laboratuvarda</a:t>
            </a:r>
            <a:r>
              <a:rPr lang="tr-TR" sz="6000" dirty="0" smtClean="0">
                <a:solidFill>
                  <a:schemeClr val="bg1"/>
                </a:solidFill>
              </a:rPr>
              <a:t> buldukları cıva ile oynayan 14’ü öğrenci 16 kişi vücutlarının kızarması üzerine hastaneye kaldırıldı.                              </a:t>
            </a:r>
          </a:p>
          <a:p>
            <a:pPr lvl="8">
              <a:buNone/>
            </a:pPr>
            <a:r>
              <a:rPr lang="tr-TR" sz="6000" b="1" dirty="0" smtClean="0">
                <a:solidFill>
                  <a:schemeClr val="bg1"/>
                </a:solidFill>
              </a:rPr>
              <a:t>          </a:t>
            </a:r>
            <a:r>
              <a:rPr lang="tr-TR" sz="3600" b="1" dirty="0" smtClean="0">
                <a:solidFill>
                  <a:schemeClr val="bg1"/>
                </a:solidFill>
              </a:rPr>
              <a:t>							</a:t>
            </a:r>
            <a:endParaRPr lang="tr-TR" sz="2500" b="1" dirty="0" smtClean="0">
              <a:solidFill>
                <a:schemeClr val="bg1"/>
              </a:solidFill>
            </a:endParaRPr>
          </a:p>
          <a:p>
            <a:pPr lvl="1">
              <a:buNone/>
            </a:pPr>
            <a:r>
              <a:rPr lang="tr-TR" sz="2500" b="1" dirty="0" smtClean="0">
                <a:solidFill>
                  <a:schemeClr val="bg1"/>
                </a:solidFill>
              </a:rPr>
              <a:t>                                                                                                                                                                     	     			                                                                                                                                   </a:t>
            </a:r>
            <a:r>
              <a:rPr lang="tr-TR" sz="2500" b="1" dirty="0" smtClean="0">
                <a:solidFill>
                  <a:schemeClr val="accent6"/>
                </a:solidFill>
              </a:rPr>
              <a:t>15.03.2012                                             							Milliyet Gazetesi</a:t>
            </a:r>
            <a:endParaRPr lang="tr-TR" sz="2500" dirty="0" smtClean="0">
              <a:solidFill>
                <a:schemeClr val="accent6"/>
              </a:solidFill>
            </a:endParaRPr>
          </a:p>
          <a:p>
            <a:endParaRPr lang="tr-TR" dirty="0"/>
          </a:p>
        </p:txBody>
      </p:sp>
      <p:sp>
        <p:nvSpPr>
          <p:cNvPr id="4"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pic>
        <p:nvPicPr>
          <p:cNvPr id="5" name="4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6" name="5 Veri Yer Tutucusu"/>
          <p:cNvSpPr>
            <a:spLocks noGrp="1"/>
          </p:cNvSpPr>
          <p:nvPr>
            <p:ph type="dt" sz="half" idx="10"/>
          </p:nvPr>
        </p:nvSpPr>
        <p:spPr/>
        <p:txBody>
          <a:bodyPr/>
          <a:lstStyle/>
          <a:p>
            <a:fld id="{09CBEE84-F959-4D31-8BD7-B5A40C991952}" type="datetime1">
              <a:rPr lang="tr-TR" sz="2000" smtClean="0">
                <a:solidFill>
                  <a:srgbClr val="C00000"/>
                </a:solidFill>
              </a:rPr>
              <a:t>15.12.2015</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348880"/>
            <a:ext cx="8147248" cy="3777283"/>
          </a:xfrm>
        </p:spPr>
        <p:txBody>
          <a:bodyPr/>
          <a:lstStyle/>
          <a:p>
            <a:r>
              <a:rPr lang="tr-TR" dirty="0" smtClean="0">
                <a:solidFill>
                  <a:srgbClr val="C00000"/>
                </a:solidFill>
              </a:rPr>
              <a:t>Osmaniye’de 28 öğrenci cıvadan zehirlendi.</a:t>
            </a:r>
            <a:r>
              <a:rPr lang="tr-TR" dirty="0" smtClean="0">
                <a:solidFill>
                  <a:schemeClr val="bg1"/>
                </a:solidFill>
              </a:rPr>
              <a:t/>
            </a:r>
            <a:br>
              <a:rPr lang="tr-TR" dirty="0" smtClean="0">
                <a:solidFill>
                  <a:schemeClr val="bg1"/>
                </a:solidFill>
              </a:rPr>
            </a:br>
            <a:r>
              <a:rPr lang="tr-TR" dirty="0" smtClean="0">
                <a:solidFill>
                  <a:schemeClr val="bg1"/>
                </a:solidFill>
              </a:rPr>
              <a:t>Cihanbeyli’de yere döktükleri cıvadan zehirlenen 30 öğrenci, öğretmen ve hizmetli zehirlendi.</a:t>
            </a:r>
          </a:p>
          <a:p>
            <a:endParaRPr lang="tr-TR" dirty="0"/>
          </a:p>
        </p:txBody>
      </p:sp>
      <p:sp>
        <p:nvSpPr>
          <p:cNvPr id="4" name="1 Başlık"/>
          <p:cNvSpPr>
            <a:spLocks noGrp="1"/>
          </p:cNvSpPr>
          <p:nvPr>
            <p:ph type="title"/>
          </p:nvPr>
        </p:nvSpPr>
        <p:spPr>
          <a:xfrm>
            <a:off x="467544" y="620688"/>
            <a:ext cx="82296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solidFill>
                  <a:schemeClr val="bg1"/>
                </a:solidFill>
              </a:rPr>
              <a:t>OKULLARDA CİVA KAZALARI</a:t>
            </a:r>
            <a:endParaRPr lang="tr-TR" sz="2800" b="1" dirty="0">
              <a:solidFill>
                <a:schemeClr val="bg1"/>
              </a:solidFill>
            </a:endParaRPr>
          </a:p>
        </p:txBody>
      </p:sp>
      <p:sp>
        <p:nvSpPr>
          <p:cNvPr id="5" name="4 Veri Yer Tutucusu"/>
          <p:cNvSpPr>
            <a:spLocks noGrp="1"/>
          </p:cNvSpPr>
          <p:nvPr>
            <p:ph type="dt" sz="half" idx="10"/>
          </p:nvPr>
        </p:nvSpPr>
        <p:spPr/>
        <p:txBody>
          <a:bodyPr/>
          <a:lstStyle/>
          <a:p>
            <a:fld id="{64EE885F-ECE0-4546-8AEF-8E4A7147FE8D}" type="datetime1">
              <a:rPr lang="tr-TR" sz="2000" smtClean="0">
                <a:solidFill>
                  <a:srgbClr val="C00000"/>
                </a:solidFill>
              </a:rPr>
              <a:t>15.12.2015</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611560"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Resim" descr="10653741_10152656052316665_432254241774808928_n.jpg"/>
          <p:cNvPicPr>
            <a:picLocks noChangeAspect="1"/>
          </p:cNvPicPr>
          <p:nvPr/>
        </p:nvPicPr>
        <p:blipFill>
          <a:blip r:embed="rId7"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07B31662-7BA7-45F3-B46F-2D0487FD0000}" type="datetime1">
              <a:rPr lang="tr-TR" sz="2000" smtClean="0">
                <a:solidFill>
                  <a:srgbClr val="C00000"/>
                </a:solidFill>
              </a:rPr>
              <a:t>15.12.2015</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08720"/>
            <a:ext cx="8229600" cy="1143000"/>
          </a:xfrm>
        </p:spPr>
        <p:style>
          <a:lnRef idx="0">
            <a:schemeClr val="accent6"/>
          </a:lnRef>
          <a:fillRef idx="3">
            <a:schemeClr val="accent6"/>
          </a:fillRef>
          <a:effectRef idx="3">
            <a:schemeClr val="accent6"/>
          </a:effectRef>
          <a:fontRef idx="minor">
            <a:schemeClr val="lt1"/>
          </a:fontRef>
        </p:style>
        <p:txBody>
          <a:bodyPr/>
          <a:lstStyle/>
          <a:p>
            <a:r>
              <a:rPr lang="tr-TR" dirty="0" smtClean="0"/>
              <a:t>TEMEL YAKLAŞIM</a:t>
            </a:r>
            <a:endParaRPr lang="tr-TR" dirty="0"/>
          </a:p>
        </p:txBody>
      </p:sp>
      <p:sp>
        <p:nvSpPr>
          <p:cNvPr id="3" name="2 İçerik Yer Tutucusu"/>
          <p:cNvSpPr>
            <a:spLocks noGrp="1"/>
          </p:cNvSpPr>
          <p:nvPr>
            <p:ph idx="1"/>
          </p:nvPr>
        </p:nvSpPr>
        <p:spPr>
          <a:xfrm>
            <a:off x="827584" y="3068960"/>
            <a:ext cx="7643192" cy="1224136"/>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r>
              <a:rPr lang="tr-TR" sz="6500" b="1" dirty="0" smtClean="0"/>
              <a:t>ÖNCE İNSAN !....</a:t>
            </a:r>
            <a:endParaRPr lang="tr-TR" sz="6500" b="1" dirty="0"/>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BEA4F283-3193-4153-BDD6-060A41942CF6}"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10677366_1541664782716514_68325013_o (1).jpg"/>
          <p:cNvPicPr>
            <a:picLocks noChangeAspect="1"/>
          </p:cNvPicPr>
          <p:nvPr/>
        </p:nvPicPr>
        <p:blipFill>
          <a:blip r:embed="rId3" cstate="print"/>
          <a:stretch>
            <a:fillRect/>
          </a:stretch>
        </p:blipFill>
        <p:spPr>
          <a:xfrm>
            <a:off x="0" y="0"/>
            <a:ext cx="9144000" cy="1857388"/>
          </a:xfrm>
          <a:prstGeom prst="rect">
            <a:avLst/>
          </a:prstGeom>
        </p:spPr>
      </p:pic>
      <p:sp>
        <p:nvSpPr>
          <p:cNvPr id="64513" name="Rectangle 2"/>
          <p:cNvSpPr>
            <a:spLocks noGrp="1"/>
          </p:cNvSpPr>
          <p:nvPr>
            <p:ph type="title"/>
          </p:nvPr>
        </p:nvSpPr>
        <p:spPr>
          <a:xfrm>
            <a:off x="539552" y="2132856"/>
            <a:ext cx="8229600" cy="1152128"/>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altLang="tr-TR" sz="2800" dirty="0" smtClean="0">
                <a:solidFill>
                  <a:schemeClr val="bg1"/>
                </a:solidFill>
              </a:rPr>
              <a:t>Kamu ve özel sektör gözetmeksizin tüm </a:t>
            </a:r>
            <a:r>
              <a:rPr lang="tr-TR" altLang="tr-TR" sz="2800" dirty="0" err="1" smtClean="0">
                <a:solidFill>
                  <a:schemeClr val="bg1"/>
                </a:solidFill>
              </a:rPr>
              <a:t>ÇalIşanlar</a:t>
            </a:r>
            <a:r>
              <a:rPr lang="tr-TR" altLang="tr-TR" sz="2800" dirty="0" smtClean="0">
                <a:solidFill>
                  <a:schemeClr val="bg1"/>
                </a:solidFill>
              </a:rPr>
              <a:t> kanun </a:t>
            </a:r>
            <a:r>
              <a:rPr lang="tr-TR" altLang="tr-TR" sz="2800" dirty="0" err="1" smtClean="0">
                <a:solidFill>
                  <a:schemeClr val="bg1"/>
                </a:solidFill>
              </a:rPr>
              <a:t>kapsamIna</a:t>
            </a:r>
            <a:r>
              <a:rPr lang="tr-TR" altLang="tr-TR" sz="2800" dirty="0" smtClean="0">
                <a:solidFill>
                  <a:schemeClr val="bg1"/>
                </a:solidFill>
              </a:rPr>
              <a:t> </a:t>
            </a:r>
            <a:r>
              <a:rPr lang="tr-TR" altLang="tr-TR" sz="2800" dirty="0" err="1" smtClean="0">
                <a:solidFill>
                  <a:schemeClr val="bg1"/>
                </a:solidFill>
              </a:rPr>
              <a:t>AlIndI</a:t>
            </a:r>
            <a:r>
              <a:rPr lang="tr-TR" altLang="tr-TR" sz="2800" dirty="0" smtClean="0"/>
              <a:t>.</a:t>
            </a:r>
          </a:p>
        </p:txBody>
      </p:sp>
      <p:sp>
        <p:nvSpPr>
          <p:cNvPr id="64514" name="Text Box 3"/>
          <p:cNvSpPr txBox="1">
            <a:spLocks noChangeArrowheads="1"/>
          </p:cNvSpPr>
          <p:nvPr/>
        </p:nvSpPr>
        <p:spPr bwMode="auto">
          <a:xfrm>
            <a:off x="0" y="1872020"/>
            <a:ext cx="9144000" cy="5355312"/>
          </a:xfrm>
          <a:prstGeom prst="rect">
            <a:avLst/>
          </a:prstGeom>
          <a:noFill/>
          <a:ln w="9525">
            <a:noFill/>
            <a:miter lim="800000"/>
            <a:headEnd/>
            <a:tailEnd/>
          </a:ln>
        </p:spPr>
        <p:txBody>
          <a:bodyPr wrap="square">
            <a:spAutoFit/>
          </a:bodyPr>
          <a:lstStyle/>
          <a:p>
            <a:endParaRPr lang="tr-TR" altLang="tr-TR" sz="2400" b="1" i="1" dirty="0" smtClean="0">
              <a:solidFill>
                <a:schemeClr val="bg1"/>
              </a:solidFill>
            </a:endParaRPr>
          </a:p>
          <a:p>
            <a:endParaRPr lang="tr-TR" altLang="tr-TR" sz="2400" b="1" i="1" dirty="0" smtClean="0">
              <a:solidFill>
                <a:schemeClr val="bg1"/>
              </a:solidFill>
            </a:endParaRPr>
          </a:p>
          <a:p>
            <a:endParaRPr lang="tr-TR" altLang="tr-TR" sz="2400" b="1" i="1" dirty="0" smtClean="0">
              <a:solidFill>
                <a:schemeClr val="bg1"/>
              </a:solidFill>
            </a:endParaRPr>
          </a:p>
          <a:p>
            <a:r>
              <a:rPr lang="tr-TR" altLang="tr-TR" sz="2400" b="1" i="1" dirty="0" smtClean="0">
                <a:solidFill>
                  <a:schemeClr val="bg1"/>
                </a:solidFill>
              </a:rPr>
              <a:t>   </a:t>
            </a:r>
          </a:p>
          <a:p>
            <a:r>
              <a:rPr lang="tr-TR" altLang="tr-TR" sz="2400" b="1" i="1" dirty="0" smtClean="0">
                <a:solidFill>
                  <a:srgbClr val="C00000"/>
                </a:solidFill>
              </a:rPr>
              <a:t>Kapsam</a:t>
            </a:r>
            <a:r>
              <a:rPr lang="tr-TR" altLang="tr-TR" sz="2400" b="1" i="1" dirty="0">
                <a:solidFill>
                  <a:srgbClr val="C00000"/>
                </a:solidFill>
              </a:rPr>
              <a:t>:</a:t>
            </a:r>
            <a:r>
              <a:rPr lang="tr-TR" altLang="tr-TR" sz="2400" b="1" dirty="0">
                <a:solidFill>
                  <a:srgbClr val="C00000"/>
                </a:solidFill>
              </a:rPr>
              <a:t> </a:t>
            </a:r>
          </a:p>
          <a:p>
            <a:r>
              <a:rPr lang="tr-TR" altLang="tr-TR" sz="2400" b="1" dirty="0" smtClean="0">
                <a:solidFill>
                  <a:schemeClr val="bg1"/>
                </a:solidFill>
              </a:rPr>
              <a:t>   </a:t>
            </a:r>
            <a:r>
              <a:rPr lang="tr-TR" altLang="tr-TR" sz="2400" b="1" dirty="0" smtClean="0">
                <a:solidFill>
                  <a:srgbClr val="7030A0"/>
                </a:solidFill>
              </a:rPr>
              <a:t>Sayı </a:t>
            </a:r>
            <a:r>
              <a:rPr lang="tr-TR" altLang="tr-TR" sz="2400" b="1" dirty="0">
                <a:solidFill>
                  <a:srgbClr val="7030A0"/>
                </a:solidFill>
              </a:rPr>
              <a:t>sınırı olmaksızın,</a:t>
            </a:r>
          </a:p>
          <a:p>
            <a:r>
              <a:rPr lang="tr-TR" altLang="tr-TR" sz="2400" b="1" dirty="0" smtClean="0">
                <a:solidFill>
                  <a:srgbClr val="7030A0"/>
                </a:solidFill>
              </a:rPr>
              <a:t>   Memur</a:t>
            </a:r>
            <a:r>
              <a:rPr lang="tr-TR" altLang="tr-TR" sz="2400" b="1" dirty="0">
                <a:solidFill>
                  <a:srgbClr val="7030A0"/>
                </a:solidFill>
              </a:rPr>
              <a:t>, işçi, işveren, çırak, stajyer tüm çalışanlar,</a:t>
            </a:r>
          </a:p>
          <a:p>
            <a:r>
              <a:rPr lang="tr-TR" altLang="tr-TR" sz="2400" b="1" dirty="0" smtClean="0">
                <a:solidFill>
                  <a:srgbClr val="7030A0"/>
                </a:solidFill>
              </a:rPr>
              <a:t>   Kamu </a:t>
            </a:r>
            <a:r>
              <a:rPr lang="tr-TR" altLang="tr-TR" sz="2400" b="1" dirty="0">
                <a:solidFill>
                  <a:srgbClr val="7030A0"/>
                </a:solidFill>
              </a:rPr>
              <a:t>ve özel sektöre ait bütün işler ve işyerleri,</a:t>
            </a:r>
          </a:p>
          <a:p>
            <a:r>
              <a:rPr lang="tr-TR" altLang="tr-TR" sz="2400" b="1" dirty="0" smtClean="0">
                <a:solidFill>
                  <a:srgbClr val="7030A0"/>
                </a:solidFill>
              </a:rPr>
              <a:t>   Tarım </a:t>
            </a:r>
            <a:r>
              <a:rPr lang="tr-TR" altLang="tr-TR" sz="2400" b="1" dirty="0">
                <a:solidFill>
                  <a:srgbClr val="7030A0"/>
                </a:solidFill>
              </a:rPr>
              <a:t>vb. dahil tüm </a:t>
            </a:r>
            <a:r>
              <a:rPr lang="tr-TR" altLang="tr-TR" sz="2400" b="1" dirty="0" smtClean="0">
                <a:solidFill>
                  <a:srgbClr val="7030A0"/>
                </a:solidFill>
              </a:rPr>
              <a:t>işkolları kanun kapsamına alınmıştır.</a:t>
            </a:r>
            <a:endParaRPr lang="tr-TR" altLang="tr-TR" sz="2400" b="1" dirty="0">
              <a:solidFill>
                <a:srgbClr val="7030A0"/>
              </a:solidFill>
            </a:endParaRPr>
          </a:p>
          <a:p>
            <a:r>
              <a:rPr lang="tr-TR" altLang="tr-TR" sz="2400" b="1" i="1" dirty="0" smtClean="0">
                <a:solidFill>
                  <a:schemeClr val="accent6"/>
                </a:solidFill>
              </a:rPr>
              <a:t>İstisna</a:t>
            </a:r>
            <a:r>
              <a:rPr lang="tr-TR" altLang="tr-TR" sz="2400" b="1" i="1" dirty="0">
                <a:solidFill>
                  <a:schemeClr val="accent6"/>
                </a:solidFill>
              </a:rPr>
              <a:t>:</a:t>
            </a:r>
          </a:p>
          <a:p>
            <a:r>
              <a:rPr lang="tr-TR" altLang="tr-TR" sz="2400" b="1" dirty="0" smtClean="0">
                <a:solidFill>
                  <a:schemeClr val="bg1"/>
                </a:solidFill>
              </a:rPr>
              <a:t>    </a:t>
            </a:r>
            <a:r>
              <a:rPr lang="tr-TR" altLang="tr-TR" sz="2400" b="1" dirty="0" smtClean="0">
                <a:solidFill>
                  <a:srgbClr val="C00000"/>
                </a:solidFill>
              </a:rPr>
              <a:t>TSK</a:t>
            </a:r>
            <a:r>
              <a:rPr lang="tr-TR" altLang="tr-TR" sz="2400" b="1" dirty="0">
                <a:solidFill>
                  <a:srgbClr val="C00000"/>
                </a:solidFill>
              </a:rPr>
              <a:t>, emniyet, afet müdahale ekipleri, ev hizmetleri, kendi nam ve </a:t>
            </a:r>
            <a:r>
              <a:rPr lang="tr-TR" altLang="tr-TR" sz="2400" b="1" dirty="0" smtClean="0">
                <a:solidFill>
                  <a:srgbClr val="C00000"/>
                </a:solidFill>
              </a:rPr>
              <a:t>     hesabına </a:t>
            </a:r>
            <a:r>
              <a:rPr lang="tr-TR" altLang="tr-TR" sz="2400" b="1" dirty="0">
                <a:solidFill>
                  <a:srgbClr val="C00000"/>
                </a:solidFill>
              </a:rPr>
              <a:t>tek başına </a:t>
            </a:r>
            <a:r>
              <a:rPr lang="tr-TR" altLang="tr-TR" sz="2400" b="1" dirty="0" smtClean="0">
                <a:solidFill>
                  <a:srgbClr val="C00000"/>
                </a:solidFill>
              </a:rPr>
              <a:t>çalışanlar kapsam dışındadır</a:t>
            </a:r>
            <a:r>
              <a:rPr lang="tr-TR" altLang="tr-TR" sz="2400" b="1" dirty="0" smtClean="0">
                <a:solidFill>
                  <a:schemeClr val="bg1"/>
                </a:solidFill>
              </a:rPr>
              <a:t>.</a:t>
            </a:r>
            <a:endParaRPr lang="tr-TR" altLang="tr-TR" sz="2400" b="1" dirty="0">
              <a:solidFill>
                <a:schemeClr val="bg1"/>
              </a:solidFill>
            </a:endParaRPr>
          </a:p>
          <a:p>
            <a:pPr algn="r"/>
            <a:endParaRPr lang="tr-TR" altLang="tr-TR" b="1" dirty="0">
              <a:solidFill>
                <a:srgbClr val="013A81"/>
              </a:solidFill>
            </a:endParaRPr>
          </a:p>
          <a:p>
            <a:pPr>
              <a:spcBef>
                <a:spcPct val="50000"/>
              </a:spcBef>
            </a:pPr>
            <a:endParaRPr lang="tr-TR" altLang="tr-TR" sz="2400" b="1" dirty="0"/>
          </a:p>
        </p:txBody>
      </p:sp>
      <p:sp>
        <p:nvSpPr>
          <p:cNvPr id="5" name="4 Veri Yer Tutucusu"/>
          <p:cNvSpPr>
            <a:spLocks noGrp="1"/>
          </p:cNvSpPr>
          <p:nvPr>
            <p:ph type="dt" sz="half" idx="10"/>
          </p:nvPr>
        </p:nvSpPr>
        <p:spPr/>
        <p:txBody>
          <a:bodyPr/>
          <a:lstStyle/>
          <a:p>
            <a:fld id="{067E044D-9E02-4472-9B24-84912FC8AABC}" type="datetime1">
              <a:rPr lang="tr-TR" sz="2000" smtClean="0">
                <a:solidFill>
                  <a:srgbClr val="C00000"/>
                </a:solidFill>
              </a:rPr>
              <a:t>15.12.2015</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p:cNvSpPr>
          <p:nvPr>
            <p:ph type="title"/>
          </p:nvPr>
        </p:nvSpPr>
        <p:spPr>
          <a:xfrm>
            <a:off x="0" y="0"/>
            <a:ext cx="7884368" cy="1197397"/>
          </a:xfrm>
          <a:ln/>
        </p:spPr>
        <p:style>
          <a:lnRef idx="1">
            <a:schemeClr val="accent2"/>
          </a:lnRef>
          <a:fillRef idx="3">
            <a:schemeClr val="accent2"/>
          </a:fillRef>
          <a:effectRef idx="2">
            <a:schemeClr val="accent2"/>
          </a:effectRef>
          <a:fontRef idx="minor">
            <a:schemeClr val="lt1"/>
          </a:fontRef>
        </p:style>
        <p:txBody>
          <a:bodyPr>
            <a:normAutofit/>
          </a:bodyPr>
          <a:lstStyle/>
          <a:p>
            <a:r>
              <a:rPr lang="tr-TR" altLang="tr-TR" sz="3200" b="1" dirty="0" smtClean="0">
                <a:solidFill>
                  <a:schemeClr val="bg1"/>
                </a:solidFill>
              </a:rPr>
              <a:t>6331 SAYILI İŞ SAĞLIĞI ve GÜVENLİĞİ KANUNU</a:t>
            </a:r>
          </a:p>
        </p:txBody>
      </p:sp>
      <p:sp>
        <p:nvSpPr>
          <p:cNvPr id="141314" name="Rectangle 2"/>
          <p:cNvSpPr>
            <a:spLocks noGrp="1"/>
          </p:cNvSpPr>
          <p:nvPr>
            <p:ph idx="1"/>
          </p:nvPr>
        </p:nvSpPr>
        <p:spPr>
          <a:xfrm>
            <a:off x="468313" y="1700808"/>
            <a:ext cx="8424862" cy="4104680"/>
          </a:xfrm>
        </p:spPr>
        <p:txBody>
          <a:bodyPr/>
          <a:lstStyle/>
          <a:p>
            <a:pPr algn="ctr">
              <a:buFont typeface="Arial" charset="0"/>
              <a:buNone/>
            </a:pPr>
            <a:r>
              <a:rPr lang="tr-TR" sz="2800" dirty="0" smtClean="0"/>
              <a:t/>
            </a:r>
            <a:br>
              <a:rPr lang="tr-TR" sz="2800" dirty="0" smtClean="0"/>
            </a:br>
            <a:r>
              <a:rPr lang="tr-TR" sz="2800" dirty="0" smtClean="0">
                <a:solidFill>
                  <a:schemeClr val="bg1"/>
                </a:solidFill>
              </a:rPr>
              <a:t>• </a:t>
            </a:r>
            <a:r>
              <a:rPr lang="tr-TR" sz="2800" b="1" dirty="0" smtClean="0">
                <a:solidFill>
                  <a:schemeClr val="accent6"/>
                </a:solidFill>
              </a:rPr>
              <a:t>Kamu kurumları ile 50’den az çalışanı olan ve az tehlikeli sınıfta yer alan işyerleri için ise;</a:t>
            </a:r>
          </a:p>
          <a:p>
            <a:pPr algn="ctr">
              <a:buFont typeface="Arial" charset="0"/>
              <a:buNone/>
            </a:pPr>
            <a:r>
              <a:rPr lang="tr-TR" sz="2800" b="1" dirty="0" smtClean="0">
                <a:solidFill>
                  <a:srgbClr val="FF0000"/>
                </a:solidFill>
              </a:rPr>
              <a:t>01/07/2016</a:t>
            </a:r>
            <a:r>
              <a:rPr lang="tr-TR" sz="2800" dirty="0" smtClean="0"/>
              <a:t> </a:t>
            </a:r>
            <a:r>
              <a:rPr lang="tr-TR" sz="2800" b="1" dirty="0" smtClean="0">
                <a:solidFill>
                  <a:schemeClr val="bg1"/>
                </a:solidFill>
              </a:rPr>
              <a:t>tarihine ertelenmiştir. Ancak; </a:t>
            </a:r>
            <a:r>
              <a:rPr lang="tr-TR" sz="2800" dirty="0" smtClean="0"/>
              <a:t/>
            </a:r>
            <a:br>
              <a:rPr lang="tr-TR" sz="2800" dirty="0" smtClean="0"/>
            </a:br>
            <a:endParaRPr lang="tr-TR" altLang="tr-TR" sz="2800" b="1" dirty="0" smtClean="0">
              <a:latin typeface="Times New Roman" pitchFamily="18" charset="0"/>
              <a:cs typeface="Times New Roman" pitchFamily="18" charset="0"/>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38999FA2-209D-4A17-A77D-BF1C1133A72B}" type="datetime1">
              <a:rPr lang="tr-TR" sz="2000" smtClean="0">
                <a:solidFill>
                  <a:srgbClr val="C00000"/>
                </a:solidFill>
              </a:rPr>
              <a:t>15.12.2015</a:t>
            </a:fld>
            <a:endParaRPr lang="tr-TR" sz="2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solidFill>
                  <a:schemeClr val="bg1"/>
                </a:solidFill>
              </a:rPr>
              <a:t>İŞVERENİN GENEL YÜKÜMLÜLÜKLERİ</a:t>
            </a:r>
            <a:endParaRPr lang="tr-TR" b="1" dirty="0">
              <a:solidFill>
                <a:schemeClr val="bg1"/>
              </a:solidFill>
            </a:endParaRPr>
          </a:p>
        </p:txBody>
      </p:sp>
      <p:sp>
        <p:nvSpPr>
          <p:cNvPr id="3" name="2 İçerik Yer Tutucusu"/>
          <p:cNvSpPr>
            <a:spLocks noGrp="1"/>
          </p:cNvSpPr>
          <p:nvPr>
            <p:ph idx="1"/>
          </p:nvPr>
        </p:nvSpPr>
        <p:spPr>
          <a:xfrm>
            <a:off x="467544" y="1628800"/>
            <a:ext cx="8229600" cy="4525963"/>
          </a:xfrm>
        </p:spPr>
        <p:txBody>
          <a:bodyPr>
            <a:normAutofit fontScale="85000" lnSpcReduction="20000"/>
          </a:bodyPr>
          <a:lstStyle/>
          <a:p>
            <a:pPr>
              <a:buNone/>
            </a:pPr>
            <a:r>
              <a:rPr lang="tr-TR" b="1" dirty="0" smtClean="0">
                <a:solidFill>
                  <a:srgbClr val="FF0000"/>
                </a:solidFill>
              </a:rPr>
              <a:t>MADDE </a:t>
            </a:r>
            <a:r>
              <a:rPr lang="tr-TR" b="1" dirty="0">
                <a:solidFill>
                  <a:srgbClr val="FF0000"/>
                </a:solidFill>
              </a:rPr>
              <a:t>4 – (1) İşveren, çalışanların işle ilgili sağlık ve güvenliğini sağlamakla yükümlü olup bu çerçevede; </a:t>
            </a:r>
          </a:p>
          <a:p>
            <a:pPr>
              <a:buNone/>
            </a:pPr>
            <a:r>
              <a:rPr lang="tr-TR" b="1" dirty="0">
                <a:solidFill>
                  <a:srgbClr val="7030A0"/>
                </a:solidFill>
              </a:rPr>
              <a:t>a) 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yapar. </a:t>
            </a:r>
          </a:p>
          <a:p>
            <a:pPr>
              <a:buNone/>
            </a:pPr>
            <a:r>
              <a:rPr lang="tr-TR" b="1" dirty="0">
                <a:solidFill>
                  <a:srgbClr val="7030A0"/>
                </a:solidFill>
              </a:rPr>
              <a:t>b) İşyerinde alınan iş sağlığı ve güvenliği tedbirlerine uyulup uyulmadığını izler, denetler ve uygunsuzlukların giderilmesini sağlar. </a:t>
            </a:r>
          </a:p>
          <a:p>
            <a:pPr>
              <a:buNone/>
            </a:pPr>
            <a:r>
              <a:rPr lang="tr-TR" b="1" dirty="0">
                <a:solidFill>
                  <a:srgbClr val="7030A0"/>
                </a:solidFill>
              </a:rPr>
              <a:t>c) Risk değerlendirmesi yapar veya yaptırır.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79495C7B-70C6-45BE-AA1E-DC13FA38FC11}"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t>İŞVERENİN GENEL YÜKÜMLÜLÜKLERİ</a:t>
            </a:r>
            <a:endParaRPr lang="tr-TR" b="1" dirty="0"/>
          </a:p>
        </p:txBody>
      </p:sp>
      <p:sp>
        <p:nvSpPr>
          <p:cNvPr id="3" name="2 İçerik Yer Tutucusu"/>
          <p:cNvSpPr>
            <a:spLocks noGrp="1"/>
          </p:cNvSpPr>
          <p:nvPr>
            <p:ph idx="1"/>
          </p:nvPr>
        </p:nvSpPr>
        <p:spPr>
          <a:xfrm>
            <a:off x="467544" y="1844824"/>
            <a:ext cx="8229600" cy="4525963"/>
          </a:xfrm>
        </p:spPr>
        <p:txBody>
          <a:bodyPr>
            <a:normAutofit fontScale="85000" lnSpcReduction="20000"/>
          </a:bodyPr>
          <a:lstStyle/>
          <a:p>
            <a:r>
              <a:rPr lang="tr-TR" b="1" dirty="0" smtClean="0">
                <a:solidFill>
                  <a:srgbClr val="C00000"/>
                </a:solidFill>
              </a:rPr>
              <a:t>ç</a:t>
            </a:r>
            <a:r>
              <a:rPr lang="tr-TR" b="1" dirty="0">
                <a:solidFill>
                  <a:srgbClr val="C00000"/>
                </a:solidFill>
              </a:rPr>
              <a:t>) Çalışana görev verirken, çalışanın sağlık ve güvenlik yönünden işe uygunluğunu göz önüne alır. </a:t>
            </a:r>
          </a:p>
          <a:p>
            <a:r>
              <a:rPr lang="tr-TR" b="1" dirty="0">
                <a:solidFill>
                  <a:schemeClr val="accent5"/>
                </a:solidFill>
              </a:rPr>
              <a:t>d) Yeterli bilgi ve talimat verilenler dışındaki çalışanların hayati ve özel tehlike bulunan yerlere girmemesi için gerekli tedbirleri alır. </a:t>
            </a:r>
          </a:p>
          <a:p>
            <a:r>
              <a:rPr lang="tr-TR" b="1" dirty="0">
                <a:solidFill>
                  <a:srgbClr val="C00000"/>
                </a:solidFill>
              </a:rPr>
              <a:t>(2) İşyeri dışındaki uzman kişi ve kuruluşlardan hizmet alınması, işverenin sorumluluklarını ortadan kaldırmaz. </a:t>
            </a:r>
          </a:p>
          <a:p>
            <a:r>
              <a:rPr lang="tr-TR" b="1" dirty="0">
                <a:solidFill>
                  <a:schemeClr val="accent5"/>
                </a:solidFill>
              </a:rPr>
              <a:t>(3) Çalışanların iş sağlığı ve güvenliği alanındaki yükümlülükleri, işverenin sorumluluklarını etkilemez.</a:t>
            </a:r>
            <a:r>
              <a:rPr lang="tr-TR" b="1" dirty="0">
                <a:solidFill>
                  <a:schemeClr val="bg1"/>
                </a:solidFill>
              </a:rPr>
              <a:t> </a:t>
            </a:r>
          </a:p>
          <a:p>
            <a:r>
              <a:rPr lang="tr-TR" b="1" dirty="0">
                <a:solidFill>
                  <a:schemeClr val="bg1"/>
                </a:solidFill>
              </a:rPr>
              <a:t>(4) İşveren, iş sağlığı ve güvenliği tedbirlerinin maliyetini çalışanlara yansıtamaz.</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1A9A69D8-6698-4615-8772-3C04CB5039B1}"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0">
            <a:schemeClr val="accent2"/>
          </a:lnRef>
          <a:fillRef idx="3">
            <a:schemeClr val="accent2"/>
          </a:fillRef>
          <a:effectRef idx="3">
            <a:schemeClr val="accent2"/>
          </a:effectRef>
          <a:fontRef idx="minor">
            <a:schemeClr val="lt1"/>
          </a:fontRef>
        </p:style>
        <p:txBody>
          <a:bodyPr/>
          <a:lstStyle/>
          <a:p>
            <a:r>
              <a:rPr lang="tr-TR" dirty="0" smtClean="0"/>
              <a:t>RİSK DEĞERLENDİRMESİ</a:t>
            </a:r>
            <a:endParaRPr lang="tr-TR" dirty="0"/>
          </a:p>
        </p:txBody>
      </p:sp>
      <p:sp>
        <p:nvSpPr>
          <p:cNvPr id="3" name="2 İçerik Yer Tutucusu"/>
          <p:cNvSpPr>
            <a:spLocks noGrp="1"/>
          </p:cNvSpPr>
          <p:nvPr>
            <p:ph idx="1"/>
          </p:nvPr>
        </p:nvSpPr>
        <p:spPr>
          <a:xfrm>
            <a:off x="467544" y="1484784"/>
            <a:ext cx="8424936" cy="4824536"/>
          </a:xfrm>
        </p:spPr>
        <p:txBody>
          <a:bodyPr>
            <a:normAutofit fontScale="77500" lnSpcReduction="20000"/>
          </a:bodyPr>
          <a:lstStyle/>
          <a:p>
            <a:r>
              <a:rPr lang="tr-TR" b="1" dirty="0" smtClean="0">
                <a:solidFill>
                  <a:srgbClr val="FF0000"/>
                </a:solidFill>
              </a:rPr>
              <a:t>MADDE </a:t>
            </a:r>
            <a:r>
              <a:rPr lang="tr-TR" b="1" dirty="0">
                <a:solidFill>
                  <a:srgbClr val="FF0000"/>
                </a:solidFill>
              </a:rPr>
              <a:t>10 </a:t>
            </a:r>
            <a:endParaRPr lang="tr-TR" b="1" dirty="0" smtClean="0">
              <a:solidFill>
                <a:schemeClr val="bg1"/>
              </a:solidFill>
            </a:endParaRPr>
          </a:p>
          <a:p>
            <a:r>
              <a:rPr lang="tr-TR" b="1" dirty="0" smtClean="0">
                <a:solidFill>
                  <a:schemeClr val="bg1"/>
                </a:solidFill>
              </a:rPr>
              <a:t>(</a:t>
            </a:r>
            <a:r>
              <a:rPr lang="tr-TR" b="1" dirty="0">
                <a:solidFill>
                  <a:schemeClr val="bg1"/>
                </a:solidFill>
              </a:rPr>
              <a:t>1) İşveren, iş sağlığı ve güvenliği yönünden risk değerlendirmesi yapmak veya yaptırmakla yükümlüdür. Risk değerlendirmesi yapılırken aşağıdaki hususlar dikkate alınır: </a:t>
            </a:r>
          </a:p>
          <a:p>
            <a:pPr>
              <a:buNone/>
            </a:pPr>
            <a:r>
              <a:rPr lang="tr-TR" sz="3600" dirty="0" smtClean="0">
                <a:solidFill>
                  <a:schemeClr val="bg1"/>
                </a:solidFill>
              </a:rPr>
              <a:t>     </a:t>
            </a:r>
            <a:r>
              <a:rPr lang="tr-TR" sz="3600" b="1" dirty="0" smtClean="0">
                <a:solidFill>
                  <a:srgbClr val="7030A0"/>
                </a:solidFill>
              </a:rPr>
              <a:t>a</a:t>
            </a:r>
            <a:r>
              <a:rPr lang="tr-TR" sz="3600" b="1" dirty="0">
                <a:solidFill>
                  <a:srgbClr val="7030A0"/>
                </a:solidFill>
              </a:rPr>
              <a:t>) Belirli risklerden etkilenecek çalışanların durumu. </a:t>
            </a:r>
          </a:p>
          <a:p>
            <a:pPr>
              <a:buNone/>
            </a:pPr>
            <a:r>
              <a:rPr lang="tr-TR" sz="3600" b="1" dirty="0" smtClean="0">
                <a:solidFill>
                  <a:srgbClr val="7030A0"/>
                </a:solidFill>
              </a:rPr>
              <a:t>     b</a:t>
            </a:r>
            <a:r>
              <a:rPr lang="tr-TR" sz="3600" b="1" dirty="0">
                <a:solidFill>
                  <a:srgbClr val="7030A0"/>
                </a:solidFill>
              </a:rPr>
              <a:t>) Kullanılacak iş ekipmanı ile kimyasal madde ve müstahzarların seçimi. </a:t>
            </a:r>
          </a:p>
          <a:p>
            <a:pPr>
              <a:buNone/>
            </a:pPr>
            <a:r>
              <a:rPr lang="tr-TR" sz="3600" b="1" dirty="0" smtClean="0">
                <a:solidFill>
                  <a:srgbClr val="7030A0"/>
                </a:solidFill>
              </a:rPr>
              <a:t>     c</a:t>
            </a:r>
            <a:r>
              <a:rPr lang="tr-TR" sz="3600" b="1" dirty="0">
                <a:solidFill>
                  <a:srgbClr val="7030A0"/>
                </a:solidFill>
              </a:rPr>
              <a:t>) İşyerinin tertip ve düzeni. </a:t>
            </a:r>
          </a:p>
          <a:p>
            <a:pPr>
              <a:buNone/>
            </a:pPr>
            <a:r>
              <a:rPr lang="tr-TR" sz="3600" b="1" dirty="0" smtClean="0">
                <a:solidFill>
                  <a:srgbClr val="7030A0"/>
                </a:solidFill>
              </a:rPr>
              <a:t>     ç</a:t>
            </a:r>
            <a:r>
              <a:rPr lang="tr-TR" sz="3600" b="1" dirty="0">
                <a:solidFill>
                  <a:srgbClr val="7030A0"/>
                </a:solidFill>
              </a:rPr>
              <a:t>) Genç, yaşlı, engelli, gebe veya emziren çalışanlar gibi özel politika gerektiren gruplar ile kadın çalışanların </a:t>
            </a:r>
            <a:r>
              <a:rPr lang="tr-TR" sz="3600" b="1" dirty="0" smtClean="0">
                <a:solidFill>
                  <a:srgbClr val="7030A0"/>
                </a:solidFill>
              </a:rPr>
              <a:t>durumunu, Göz önünde bulundurur.</a:t>
            </a:r>
            <a:endParaRPr lang="tr-TR" sz="3600" b="1" dirty="0">
              <a:solidFill>
                <a:srgbClr val="7030A0"/>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9AC583DD-FF59-4B97-83CB-FCEE6B10C544}"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0">
            <a:schemeClr val="accent2"/>
          </a:lnRef>
          <a:fillRef idx="3">
            <a:schemeClr val="accent2"/>
          </a:fillRef>
          <a:effectRef idx="3">
            <a:schemeClr val="accent2"/>
          </a:effectRef>
          <a:fontRef idx="minor">
            <a:schemeClr val="lt1"/>
          </a:fontRef>
        </p:style>
        <p:txBody>
          <a:bodyPr>
            <a:normAutofit/>
          </a:bodyPr>
          <a:lstStyle/>
          <a:p>
            <a:r>
              <a:rPr lang="tr-TR" sz="2800" b="1" dirty="0" smtClean="0"/>
              <a:t>ACİL DURUM PLANLARI, YANGINLA MÜCADELE VE İLKYARDIM</a:t>
            </a:r>
            <a:endParaRPr lang="tr-TR" sz="2800" dirty="0"/>
          </a:p>
        </p:txBody>
      </p:sp>
      <p:sp>
        <p:nvSpPr>
          <p:cNvPr id="3" name="2 İçerik Yer Tutucusu"/>
          <p:cNvSpPr>
            <a:spLocks noGrp="1"/>
          </p:cNvSpPr>
          <p:nvPr>
            <p:ph idx="1"/>
          </p:nvPr>
        </p:nvSpPr>
        <p:spPr>
          <a:xfrm>
            <a:off x="0" y="1196752"/>
            <a:ext cx="8964488" cy="4824536"/>
          </a:xfrm>
        </p:spPr>
        <p:txBody>
          <a:bodyPr>
            <a:normAutofit fontScale="25000" lnSpcReduction="20000"/>
          </a:bodyPr>
          <a:lstStyle/>
          <a:p>
            <a:r>
              <a:rPr lang="tr-TR" sz="6400" b="1" dirty="0" smtClean="0">
                <a:solidFill>
                  <a:schemeClr val="accent6"/>
                </a:solidFill>
              </a:rPr>
              <a:t>MADDE </a:t>
            </a:r>
            <a:r>
              <a:rPr lang="tr-TR" sz="6400" b="1" dirty="0">
                <a:solidFill>
                  <a:schemeClr val="accent6"/>
                </a:solidFill>
              </a:rPr>
              <a:t>11 </a:t>
            </a:r>
            <a:endParaRPr lang="tr-TR" sz="6400" b="1" dirty="0" smtClean="0">
              <a:solidFill>
                <a:schemeClr val="accent6"/>
              </a:solidFill>
            </a:endParaRPr>
          </a:p>
          <a:p>
            <a:r>
              <a:rPr lang="tr-TR" sz="4200" b="1" dirty="0" smtClean="0">
                <a:solidFill>
                  <a:srgbClr val="FF0000"/>
                </a:solidFill>
              </a:rPr>
              <a:t> </a:t>
            </a:r>
            <a:r>
              <a:rPr lang="tr-TR" sz="4200" b="1" dirty="0">
                <a:solidFill>
                  <a:schemeClr val="bg1"/>
                </a:solidFill>
              </a:rPr>
              <a:t>(</a:t>
            </a:r>
            <a:r>
              <a:rPr lang="tr-TR" sz="7200" b="1" dirty="0">
                <a:solidFill>
                  <a:schemeClr val="bg1"/>
                </a:solidFill>
              </a:rPr>
              <a:t>1</a:t>
            </a:r>
            <a:r>
              <a:rPr lang="tr-TR" sz="8000" b="1" dirty="0">
                <a:solidFill>
                  <a:schemeClr val="bg1"/>
                </a:solidFill>
              </a:rPr>
              <a:t>) </a:t>
            </a:r>
            <a:r>
              <a:rPr lang="tr-TR" sz="8000" b="1" dirty="0">
                <a:solidFill>
                  <a:schemeClr val="accent6"/>
                </a:solidFill>
              </a:rPr>
              <a:t>İşveren; </a:t>
            </a:r>
          </a:p>
          <a:p>
            <a:pPr>
              <a:buNone/>
            </a:pPr>
            <a:r>
              <a:rPr lang="tr-TR" sz="8000" b="1" dirty="0" smtClean="0">
                <a:solidFill>
                  <a:schemeClr val="accent6"/>
                </a:solidFill>
              </a:rPr>
              <a:t>        a</a:t>
            </a:r>
            <a:r>
              <a:rPr lang="tr-TR" sz="8000" b="1" dirty="0">
                <a:solidFill>
                  <a:schemeClr val="accent6"/>
                </a:solidFill>
              </a:rPr>
              <a:t>) </a:t>
            </a:r>
            <a:r>
              <a:rPr lang="tr-TR" sz="8000" b="1" dirty="0" smtClean="0">
                <a:solidFill>
                  <a:schemeClr val="accent6"/>
                </a:solidFill>
              </a:rPr>
              <a:t>Çalışma ortamlarındaki mümkün ve muhtemel acil durumları belirler ve;</a:t>
            </a:r>
          </a:p>
          <a:p>
            <a:pPr>
              <a:buNone/>
            </a:pPr>
            <a:r>
              <a:rPr lang="tr-TR" sz="8000" b="1" dirty="0" smtClean="0">
                <a:solidFill>
                  <a:schemeClr val="accent6"/>
                </a:solidFill>
              </a:rPr>
              <a:t>        -Önleyici,</a:t>
            </a:r>
          </a:p>
          <a:p>
            <a:pPr>
              <a:buNone/>
            </a:pPr>
            <a:r>
              <a:rPr lang="tr-TR" sz="8000" b="1" dirty="0" smtClean="0">
                <a:solidFill>
                  <a:schemeClr val="accent6"/>
                </a:solidFill>
              </a:rPr>
              <a:t>      -  Sınırlayıcı tedbirleri alır.</a:t>
            </a:r>
          </a:p>
          <a:p>
            <a:pPr>
              <a:buNone/>
            </a:pPr>
            <a:r>
              <a:rPr lang="tr-TR" sz="8000" b="1" dirty="0" smtClean="0">
                <a:solidFill>
                  <a:schemeClr val="accent6"/>
                </a:solidFill>
              </a:rPr>
              <a:t>        b</a:t>
            </a:r>
            <a:r>
              <a:rPr lang="tr-TR" sz="8000" b="1" dirty="0">
                <a:solidFill>
                  <a:schemeClr val="accent6"/>
                </a:solidFill>
              </a:rPr>
              <a:t>) </a:t>
            </a:r>
            <a:r>
              <a:rPr lang="tr-TR" sz="8000" b="1" dirty="0" smtClean="0">
                <a:solidFill>
                  <a:schemeClr val="accent6"/>
                </a:solidFill>
              </a:rPr>
              <a:t>Acil durum planlarını yönetmeliklerdeki kriterlere göre hazırlar,</a:t>
            </a:r>
          </a:p>
          <a:p>
            <a:pPr>
              <a:buNone/>
            </a:pPr>
            <a:r>
              <a:rPr lang="tr-TR" sz="8000" b="1" dirty="0" smtClean="0">
                <a:solidFill>
                  <a:schemeClr val="accent6"/>
                </a:solidFill>
              </a:rPr>
              <a:t>        c</a:t>
            </a:r>
            <a:r>
              <a:rPr lang="tr-TR" sz="8000" b="1" dirty="0">
                <a:solidFill>
                  <a:schemeClr val="accent6"/>
                </a:solidFill>
              </a:rPr>
              <a:t>) Acil durumlarla mücadele için işyerinin büyüklüğü ve taşıdığı özel tehlikeler, yapılan işin niteliği, çalışan sayısı ile işyerinde bulunan diğer kişileri dikkate alarak; </a:t>
            </a:r>
            <a:endParaRPr lang="tr-TR" sz="8000" b="1" dirty="0" smtClean="0">
              <a:solidFill>
                <a:schemeClr val="accent6"/>
              </a:solidFill>
            </a:endParaRPr>
          </a:p>
          <a:p>
            <a:pPr>
              <a:buNone/>
            </a:pPr>
            <a:r>
              <a:rPr lang="tr-TR" sz="8000" b="1" dirty="0">
                <a:solidFill>
                  <a:schemeClr val="accent6"/>
                </a:solidFill>
              </a:rPr>
              <a:t> </a:t>
            </a:r>
            <a:r>
              <a:rPr lang="tr-TR" sz="8000" b="1" dirty="0" smtClean="0">
                <a:solidFill>
                  <a:schemeClr val="accent6"/>
                </a:solidFill>
              </a:rPr>
              <a:t>      -önleme</a:t>
            </a:r>
            <a:r>
              <a:rPr lang="tr-TR" sz="8000" b="1" dirty="0">
                <a:solidFill>
                  <a:schemeClr val="accent6"/>
                </a:solidFill>
              </a:rPr>
              <a:t>, </a:t>
            </a:r>
          </a:p>
          <a:p>
            <a:pPr>
              <a:buNone/>
            </a:pPr>
            <a:r>
              <a:rPr lang="tr-TR" sz="8000" b="1" dirty="0" smtClean="0">
                <a:solidFill>
                  <a:schemeClr val="accent6"/>
                </a:solidFill>
              </a:rPr>
              <a:t>       -koruma</a:t>
            </a:r>
            <a:r>
              <a:rPr lang="tr-TR" sz="8000" b="1" dirty="0">
                <a:solidFill>
                  <a:schemeClr val="accent6"/>
                </a:solidFill>
              </a:rPr>
              <a:t>, </a:t>
            </a:r>
            <a:endParaRPr lang="tr-TR" sz="8000" b="1" dirty="0" smtClean="0">
              <a:solidFill>
                <a:schemeClr val="accent6"/>
              </a:solidFill>
            </a:endParaRPr>
          </a:p>
          <a:p>
            <a:pPr>
              <a:buNone/>
            </a:pPr>
            <a:r>
              <a:rPr lang="tr-TR" sz="8000" b="1" dirty="0" smtClean="0">
                <a:solidFill>
                  <a:schemeClr val="accent6"/>
                </a:solidFill>
              </a:rPr>
              <a:t>       -tahliye</a:t>
            </a:r>
            <a:r>
              <a:rPr lang="tr-TR" sz="8000" b="1" dirty="0">
                <a:solidFill>
                  <a:schemeClr val="accent6"/>
                </a:solidFill>
              </a:rPr>
              <a:t>, </a:t>
            </a:r>
            <a:endParaRPr lang="tr-TR" sz="8000" b="1" dirty="0" smtClean="0">
              <a:solidFill>
                <a:schemeClr val="accent6"/>
              </a:solidFill>
            </a:endParaRPr>
          </a:p>
          <a:p>
            <a:pPr>
              <a:buNone/>
            </a:pPr>
            <a:r>
              <a:rPr lang="tr-TR" sz="8000" b="1" dirty="0" smtClean="0">
                <a:solidFill>
                  <a:schemeClr val="accent6"/>
                </a:solidFill>
              </a:rPr>
              <a:t>       -yangınla </a:t>
            </a:r>
            <a:r>
              <a:rPr lang="tr-TR" sz="8000" b="1" dirty="0">
                <a:solidFill>
                  <a:schemeClr val="accent6"/>
                </a:solidFill>
              </a:rPr>
              <a:t>mücadele, </a:t>
            </a:r>
            <a:endParaRPr lang="tr-TR" sz="8000" b="1" dirty="0" smtClean="0">
              <a:solidFill>
                <a:schemeClr val="accent6"/>
              </a:solidFill>
            </a:endParaRPr>
          </a:p>
          <a:p>
            <a:pPr>
              <a:buNone/>
            </a:pPr>
            <a:r>
              <a:rPr lang="tr-TR" sz="8000" b="1" dirty="0" smtClean="0">
                <a:solidFill>
                  <a:schemeClr val="accent6"/>
                </a:solidFill>
              </a:rPr>
              <a:t>       -İlk </a:t>
            </a:r>
            <a:r>
              <a:rPr lang="tr-TR" sz="8000" b="1" dirty="0">
                <a:solidFill>
                  <a:schemeClr val="accent6"/>
                </a:solidFill>
              </a:rPr>
              <a:t>yardım ve benzeri konularda </a:t>
            </a:r>
            <a:r>
              <a:rPr lang="tr-TR" sz="8000" b="1" dirty="0" smtClean="0">
                <a:solidFill>
                  <a:schemeClr val="accent6"/>
                </a:solidFill>
              </a:rPr>
              <a:t>,yönetmeliklerde belirlenen sayılara  kişileri görevlendirir, ve eğitimlerini aldırtır.</a:t>
            </a:r>
            <a:endParaRPr lang="tr-TR" sz="8000" b="1" dirty="0">
              <a:solidFill>
                <a:schemeClr val="accent6"/>
              </a:solidFill>
            </a:endParaRPr>
          </a:p>
          <a:p>
            <a:pPr>
              <a:buNone/>
            </a:pPr>
            <a:r>
              <a:rPr lang="tr-TR" sz="8000" b="1" dirty="0" smtClean="0">
                <a:solidFill>
                  <a:schemeClr val="bg1"/>
                </a:solidFill>
              </a:rPr>
              <a:t>       </a:t>
            </a:r>
            <a:r>
              <a:rPr lang="tr-TR" sz="8000" b="1" dirty="0" smtClean="0">
                <a:solidFill>
                  <a:srgbClr val="C00000"/>
                </a:solidFill>
              </a:rPr>
              <a:t>ç</a:t>
            </a:r>
            <a:r>
              <a:rPr lang="tr-TR" sz="8000" b="1" dirty="0">
                <a:solidFill>
                  <a:srgbClr val="C00000"/>
                </a:solidFill>
              </a:rPr>
              <a:t>) Özellikle ilk yardım, acil tıbbi müdahale, kurtarma ve yangınla mücadele konularında, işyeri dışındaki kuruluşlarla irtibatı sağlayacak gerekli düzenlemeleri yapar.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BC0A1855-3759-4B8D-99E3-12478B9480E8}"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body" idx="1"/>
          </p:nvPr>
        </p:nvSpPr>
        <p:spPr>
          <a:xfrm>
            <a:off x="468313" y="1484313"/>
            <a:ext cx="8424862" cy="4321175"/>
          </a:xfrm>
        </p:spPr>
        <p:txBody>
          <a:bodyPr/>
          <a:lstStyle/>
          <a:p>
            <a:pPr algn="ctr" eaLnBrk="1" hangingPunct="1">
              <a:buFont typeface="Arial" charset="0"/>
              <a:buNone/>
            </a:pPr>
            <a:r>
              <a:rPr lang="tr-TR" b="1" dirty="0" smtClean="0">
                <a:solidFill>
                  <a:srgbClr val="7030A0"/>
                </a:solidFill>
                <a:latin typeface="Times New Roman" pitchFamily="18" charset="0"/>
                <a:cs typeface="Times New Roman" pitchFamily="18" charset="0"/>
              </a:rPr>
              <a:t>6331 Sayılı </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İş Sağlığı ve Güvenliği Kanunu</a:t>
            </a:r>
          </a:p>
          <a:p>
            <a:pPr algn="ctr" eaLnBrk="1" hangingPunct="1">
              <a:buFont typeface="Arial" charset="0"/>
              <a:buNone/>
            </a:pPr>
            <a:r>
              <a:rPr lang="tr-TR" sz="2400" b="1" i="1" u="sng" dirty="0" smtClean="0">
                <a:solidFill>
                  <a:srgbClr val="C00000"/>
                </a:solidFill>
                <a:latin typeface="Times New Roman" pitchFamily="18" charset="0"/>
                <a:cs typeface="Times New Roman" pitchFamily="18" charset="0"/>
              </a:rPr>
              <a:t>20/06/2012</a:t>
            </a:r>
            <a:r>
              <a:rPr lang="tr-TR" sz="2400" b="1" dirty="0" smtClean="0">
                <a:solidFill>
                  <a:srgbClr val="7030A0"/>
                </a:solidFill>
                <a:latin typeface="Times New Roman" pitchFamily="18" charset="0"/>
                <a:cs typeface="Times New Roman" pitchFamily="18" charset="0"/>
              </a:rPr>
              <a:t> Tarihinde TBMM’nde Kabul edilmiş</a:t>
            </a:r>
          </a:p>
          <a:p>
            <a:pPr algn="ctr" eaLnBrk="1" hangingPunct="1">
              <a:buFont typeface="Arial" charset="0"/>
              <a:buNone/>
            </a:pPr>
            <a:r>
              <a:rPr lang="tr-TR" b="1" i="1" u="sng" dirty="0" smtClean="0">
                <a:solidFill>
                  <a:srgbClr val="800000"/>
                </a:solidFill>
                <a:latin typeface="Times New Roman" pitchFamily="18" charset="0"/>
                <a:cs typeface="Times New Roman" pitchFamily="18" charset="0"/>
              </a:rPr>
              <a:t>30/06/2012 tarihinde </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Resmi Gazetede Yayımlanarak </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a:t>
            </a:r>
            <a:r>
              <a:rPr lang="tr-TR" sz="2800" b="1" dirty="0" smtClean="0">
                <a:solidFill>
                  <a:srgbClr val="7030A0"/>
                </a:solidFill>
                <a:latin typeface="Times New Roman" pitchFamily="18" charset="0"/>
                <a:cs typeface="Times New Roman" pitchFamily="18" charset="0"/>
              </a:rPr>
              <a:t>Kademeli olarak</a:t>
            </a:r>
            <a:r>
              <a:rPr lang="tr-TR" b="1" dirty="0" smtClean="0">
                <a:solidFill>
                  <a:srgbClr val="7030A0"/>
                </a:solidFill>
                <a:latin typeface="Times New Roman" pitchFamily="18" charset="0"/>
                <a:cs typeface="Times New Roman" pitchFamily="18" charset="0"/>
              </a:rPr>
              <a:t>)</a:t>
            </a:r>
          </a:p>
          <a:p>
            <a:pPr algn="ctr" eaLnBrk="1" hangingPunct="1">
              <a:buFont typeface="Arial" charset="0"/>
              <a:buNone/>
            </a:pPr>
            <a:r>
              <a:rPr lang="tr-TR" b="1" dirty="0" smtClean="0">
                <a:solidFill>
                  <a:srgbClr val="7030A0"/>
                </a:solidFill>
                <a:latin typeface="Times New Roman" pitchFamily="18" charset="0"/>
                <a:cs typeface="Times New Roman" pitchFamily="18" charset="0"/>
              </a:rPr>
              <a:t>Yürürlüğe Girmiştir</a:t>
            </a:r>
            <a:r>
              <a:rPr lang="tr-TR" sz="2800" b="1" dirty="0" smtClean="0">
                <a:latin typeface="Times New Roman" pitchFamily="18" charset="0"/>
                <a:cs typeface="Times New Roman" pitchFamily="18" charset="0"/>
              </a:rPr>
              <a:t>.</a:t>
            </a:r>
          </a:p>
        </p:txBody>
      </p:sp>
      <p:sp>
        <p:nvSpPr>
          <p:cNvPr id="3075" name="Rectangle 3"/>
          <p:cNvSpPr>
            <a:spLocks noGrp="1"/>
          </p:cNvSpPr>
          <p:nvPr>
            <p:ph type="title"/>
          </p:nvPr>
        </p:nvSpPr>
        <p:spPr>
          <a:xfrm>
            <a:off x="539750" y="115888"/>
            <a:ext cx="8229600" cy="720725"/>
          </a:xfrm>
          <a:noFill/>
        </p:spPr>
        <p:txBody>
          <a:bodyPr/>
          <a:lstStyle/>
          <a:p>
            <a:pPr eaLnBrk="1" hangingPunct="1"/>
            <a:r>
              <a:rPr lang="tr-TR" sz="3200" b="1" dirty="0" smtClean="0">
                <a:solidFill>
                  <a:srgbClr val="C00000"/>
                </a:solidFill>
              </a:rPr>
              <a:t>6331 SAYILI İŞ SAĞLIĞI ve GÜVENLİĞİ KANUNU</a:t>
            </a:r>
          </a:p>
        </p:txBody>
      </p:sp>
      <p:sp>
        <p:nvSpPr>
          <p:cNvPr id="4" name="3 Veri Yer Tutucusu"/>
          <p:cNvSpPr>
            <a:spLocks noGrp="1"/>
          </p:cNvSpPr>
          <p:nvPr>
            <p:ph type="dt" sz="half" idx="10"/>
          </p:nvPr>
        </p:nvSpPr>
        <p:spPr/>
        <p:txBody>
          <a:bodyPr/>
          <a:lstStyle/>
          <a:p>
            <a:fld id="{23A32833-A673-4C02-9252-C0580157FA05}" type="datetime1">
              <a:rPr lang="tr-TR" sz="2000" smtClean="0">
                <a:solidFill>
                  <a:srgbClr val="FF0000"/>
                </a:solidFill>
              </a:rPr>
              <a:t>15.12.2015</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838645956"/>
      </p:ext>
    </p:extLst>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400" b="1" dirty="0" smtClean="0"/>
              <a:t>İŞ KAZASI VE MESLEK HASTALIKLARININ KAYIT VE BİLDİRİMLERİ ZORUNLUDUR</a:t>
            </a:r>
            <a:r>
              <a:rPr lang="tr-TR" sz="2800" b="1" dirty="0" smtClean="0"/>
              <a:t>!.</a:t>
            </a:r>
            <a:endParaRPr lang="tr-TR" sz="2800" b="1" dirty="0"/>
          </a:p>
        </p:txBody>
      </p:sp>
      <p:sp>
        <p:nvSpPr>
          <p:cNvPr id="3" name="2 İçerik Yer Tutucusu"/>
          <p:cNvSpPr>
            <a:spLocks noGrp="1"/>
          </p:cNvSpPr>
          <p:nvPr>
            <p:ph idx="1"/>
          </p:nvPr>
        </p:nvSpPr>
        <p:spPr>
          <a:xfrm>
            <a:off x="395536" y="1628800"/>
            <a:ext cx="8229600" cy="4608512"/>
          </a:xfrm>
        </p:spPr>
        <p:txBody>
          <a:bodyPr>
            <a:normAutofit lnSpcReduction="10000"/>
          </a:bodyPr>
          <a:lstStyle/>
          <a:p>
            <a:pPr>
              <a:buNone/>
            </a:pPr>
            <a:r>
              <a:rPr lang="tr-TR" b="1" dirty="0" smtClean="0"/>
              <a:t>      </a:t>
            </a:r>
          </a:p>
          <a:p>
            <a:pPr>
              <a:buNone/>
            </a:pPr>
            <a:r>
              <a:rPr lang="tr-TR" b="1" dirty="0">
                <a:solidFill>
                  <a:srgbClr val="FF0000"/>
                </a:solidFill>
              </a:rPr>
              <a:t> </a:t>
            </a:r>
            <a:r>
              <a:rPr lang="tr-TR" sz="2400" b="1" dirty="0" smtClean="0">
                <a:solidFill>
                  <a:srgbClr val="FF0000"/>
                </a:solidFill>
              </a:rPr>
              <a:t>ÖZETLE :</a:t>
            </a:r>
          </a:p>
          <a:p>
            <a:pPr>
              <a:buNone/>
            </a:pPr>
            <a:r>
              <a:rPr lang="tr-TR" sz="2400" b="1" dirty="0" smtClean="0">
                <a:solidFill>
                  <a:schemeClr val="bg1"/>
                </a:solidFill>
              </a:rPr>
              <a:t> MADDE 14 – (1) İşveren; </a:t>
            </a:r>
          </a:p>
          <a:p>
            <a:pPr>
              <a:buNone/>
            </a:pPr>
            <a:r>
              <a:rPr lang="tr-TR" b="1" dirty="0" smtClean="0">
                <a:solidFill>
                  <a:schemeClr val="bg1"/>
                </a:solidFill>
              </a:rPr>
              <a:t>     </a:t>
            </a:r>
            <a:r>
              <a:rPr lang="tr-TR" b="1" dirty="0" smtClean="0">
                <a:solidFill>
                  <a:srgbClr val="7030A0"/>
                </a:solidFill>
              </a:rPr>
              <a:t>a) İş kazaları ve meslek hastalıklarının         kayıtları, inceleme ve raporlarını hazırlar.</a:t>
            </a:r>
            <a:endParaRPr lang="tr-TR" b="1" dirty="0">
              <a:solidFill>
                <a:srgbClr val="7030A0"/>
              </a:solidFill>
            </a:endParaRPr>
          </a:p>
          <a:p>
            <a:pPr>
              <a:buNone/>
            </a:pPr>
            <a:r>
              <a:rPr lang="tr-TR" b="1" dirty="0" smtClean="0">
                <a:solidFill>
                  <a:srgbClr val="7030A0"/>
                </a:solidFill>
              </a:rPr>
              <a:t>     b</a:t>
            </a:r>
            <a:r>
              <a:rPr lang="tr-TR" b="1" dirty="0">
                <a:solidFill>
                  <a:srgbClr val="7030A0"/>
                </a:solidFill>
              </a:rPr>
              <a:t>) </a:t>
            </a:r>
            <a:r>
              <a:rPr lang="tr-TR" b="1" dirty="0" smtClean="0">
                <a:solidFill>
                  <a:srgbClr val="7030A0"/>
                </a:solidFill>
              </a:rPr>
              <a:t>Ölüm veya yaralanma olmasa da  işyeri, çalışan ve ekipmanların zarara uğramasına ve uğrama potansiyeline sahip olayları inceler ve rapor eder. </a:t>
            </a:r>
            <a:endParaRPr lang="tr-TR" b="1" dirty="0">
              <a:solidFill>
                <a:srgbClr val="7030A0"/>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3AA57F3C-86E6-499A-A0F4-E6605FBA1607}"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956376"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400" b="1" dirty="0" smtClean="0"/>
              <a:t>İŞ KAZASI VE MESLEK HASTALIKLARININ KAYIT VE BİLDİRİMLERİ ZORUNLUDUR</a:t>
            </a:r>
            <a:r>
              <a:rPr lang="tr-TR" sz="2800" b="1" dirty="0" smtClean="0"/>
              <a:t>!.</a:t>
            </a:r>
            <a:endParaRPr lang="tr-TR" sz="2800" b="1" dirty="0"/>
          </a:p>
        </p:txBody>
      </p:sp>
      <p:sp>
        <p:nvSpPr>
          <p:cNvPr id="3" name="2 İçerik Yer Tutucusu"/>
          <p:cNvSpPr>
            <a:spLocks noGrp="1"/>
          </p:cNvSpPr>
          <p:nvPr>
            <p:ph idx="1"/>
          </p:nvPr>
        </p:nvSpPr>
        <p:spPr>
          <a:xfrm>
            <a:off x="395536" y="1628800"/>
            <a:ext cx="8229600" cy="4608512"/>
          </a:xfrm>
        </p:spPr>
        <p:txBody>
          <a:bodyPr>
            <a:normAutofit fontScale="70000" lnSpcReduction="20000"/>
          </a:bodyPr>
          <a:lstStyle/>
          <a:p>
            <a:pPr>
              <a:buNone/>
            </a:pPr>
            <a:r>
              <a:rPr lang="tr-TR" b="1" dirty="0" smtClean="0"/>
              <a:t>      </a:t>
            </a:r>
          </a:p>
          <a:p>
            <a:pPr>
              <a:buNone/>
            </a:pPr>
            <a:r>
              <a:rPr lang="tr-TR" b="1" dirty="0">
                <a:solidFill>
                  <a:srgbClr val="FF0000"/>
                </a:solidFill>
              </a:rPr>
              <a:t> </a:t>
            </a:r>
            <a:r>
              <a:rPr lang="tr-TR" b="1" dirty="0" smtClean="0">
                <a:solidFill>
                  <a:srgbClr val="FF0000"/>
                </a:solidFill>
              </a:rPr>
              <a:t>     </a:t>
            </a:r>
            <a:r>
              <a:rPr lang="tr-TR" sz="3600" b="1" dirty="0" smtClean="0">
                <a:solidFill>
                  <a:srgbClr val="FF0000"/>
                </a:solidFill>
              </a:rPr>
              <a:t>       (</a:t>
            </a:r>
            <a:r>
              <a:rPr lang="tr-TR" sz="3600" b="1" dirty="0">
                <a:solidFill>
                  <a:srgbClr val="FF0000"/>
                </a:solidFill>
              </a:rPr>
              <a:t>2) İşveren, aşağıdaki hallerde belirtilen sürede Sosyal Güvenlik Kurumuna bildirimde bulunur: </a:t>
            </a:r>
          </a:p>
          <a:p>
            <a:pPr>
              <a:buNone/>
            </a:pPr>
            <a:r>
              <a:rPr lang="tr-TR" dirty="0" smtClean="0"/>
              <a:t>      </a:t>
            </a:r>
            <a:r>
              <a:rPr lang="tr-TR" sz="4000" b="1" dirty="0" smtClean="0">
                <a:solidFill>
                  <a:srgbClr val="7030A0"/>
                </a:solidFill>
              </a:rPr>
              <a:t>a</a:t>
            </a:r>
            <a:r>
              <a:rPr lang="tr-TR" sz="4000" b="1" dirty="0">
                <a:solidFill>
                  <a:srgbClr val="7030A0"/>
                </a:solidFill>
              </a:rPr>
              <a:t>) İş kazalarını kazadan sonraki </a:t>
            </a:r>
            <a:r>
              <a:rPr lang="tr-TR" sz="4000" b="1" dirty="0">
                <a:solidFill>
                  <a:srgbClr val="C00000"/>
                </a:solidFill>
              </a:rPr>
              <a:t>üç iş günü içinde. </a:t>
            </a:r>
          </a:p>
          <a:p>
            <a:pPr>
              <a:buNone/>
            </a:pPr>
            <a:r>
              <a:rPr lang="tr-TR" b="1" dirty="0" smtClean="0">
                <a:solidFill>
                  <a:srgbClr val="7030A0"/>
                </a:solidFill>
              </a:rPr>
              <a:t>      b</a:t>
            </a:r>
            <a:r>
              <a:rPr lang="tr-TR" b="1" dirty="0">
                <a:solidFill>
                  <a:srgbClr val="7030A0"/>
                </a:solidFill>
              </a:rPr>
              <a:t>) </a:t>
            </a:r>
            <a:r>
              <a:rPr lang="tr-TR" sz="3400" b="1" dirty="0">
                <a:solidFill>
                  <a:srgbClr val="7030A0"/>
                </a:solidFill>
              </a:rPr>
              <a:t>Sağlık hizmeti sunucuları veya işyeri hekimi tarafından kendisine bildirilen meslek hastalıklarını, öğrendiği tarihten itibaren </a:t>
            </a:r>
            <a:r>
              <a:rPr lang="tr-TR" sz="4000" b="1" dirty="0">
                <a:solidFill>
                  <a:srgbClr val="C00000"/>
                </a:solidFill>
              </a:rPr>
              <a:t>üç iş günü içinde. </a:t>
            </a:r>
          </a:p>
          <a:p>
            <a:pPr>
              <a:buNone/>
            </a:pPr>
            <a:r>
              <a:rPr lang="tr-TR" dirty="0" smtClean="0">
                <a:solidFill>
                  <a:schemeClr val="bg1"/>
                </a:solidFill>
              </a:rPr>
              <a:t>      </a:t>
            </a:r>
            <a:r>
              <a:rPr lang="tr-TR" b="1" dirty="0" smtClean="0">
                <a:solidFill>
                  <a:schemeClr val="accent6"/>
                </a:solidFill>
              </a:rPr>
              <a:t>(</a:t>
            </a:r>
            <a:r>
              <a:rPr lang="tr-TR" b="1" dirty="0">
                <a:solidFill>
                  <a:schemeClr val="accent6"/>
                </a:solidFill>
              </a:rPr>
              <a:t>3) İşyeri hekimi veya sağlık hizmeti sunucuları; meslek hastalığı ön tanısı koydukları vakaları, </a:t>
            </a:r>
            <a:r>
              <a:rPr lang="tr-TR" b="1" dirty="0">
                <a:solidFill>
                  <a:srgbClr val="FF0000"/>
                </a:solidFill>
              </a:rPr>
              <a:t>Sosyal Güvenlik Kurumu tarafından yetkilendirilen sağlık hizmeti sunucularına sevk eder. </a:t>
            </a:r>
          </a:p>
          <a:p>
            <a:pPr>
              <a:buNone/>
            </a:pPr>
            <a:r>
              <a:rPr lang="tr-TR" b="1" dirty="0" smtClean="0">
                <a:solidFill>
                  <a:schemeClr val="accent6"/>
                </a:solidFill>
              </a:rPr>
              <a:t>      (</a:t>
            </a:r>
            <a:r>
              <a:rPr lang="tr-TR" b="1" dirty="0">
                <a:solidFill>
                  <a:schemeClr val="accent6"/>
                </a:solidFill>
              </a:rPr>
              <a:t>4) Sağlık hizmeti sunucuları kendilerine intikal eden iş kazalarını, yetkilendirilen sağlık hizmeti sunucuları ise </a:t>
            </a:r>
            <a:r>
              <a:rPr lang="tr-TR" b="1" dirty="0">
                <a:solidFill>
                  <a:srgbClr val="FF0000"/>
                </a:solidFill>
              </a:rPr>
              <a:t>meslek hastalığı tanısı koydukları vakaları en geç on gün içinde Sosyal Güvenlik Kurumuna bildirir.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57E9F80D-604F-422D-81A9-BB561F2E791A}"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884368" cy="119675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t>SAĞLIK GÖZETİMİ ZORUNLUDUR !...</a:t>
            </a:r>
            <a:endParaRPr lang="tr-TR" sz="2800" b="1" dirty="0"/>
          </a:p>
        </p:txBody>
      </p:sp>
      <p:sp>
        <p:nvSpPr>
          <p:cNvPr id="3" name="2 İçerik Yer Tutucusu"/>
          <p:cNvSpPr>
            <a:spLocks noGrp="1"/>
          </p:cNvSpPr>
          <p:nvPr>
            <p:ph idx="1"/>
          </p:nvPr>
        </p:nvSpPr>
        <p:spPr/>
        <p:txBody>
          <a:bodyPr>
            <a:normAutofit fontScale="70000" lnSpcReduction="20000"/>
          </a:bodyPr>
          <a:lstStyle/>
          <a:p>
            <a:pPr>
              <a:buNone/>
            </a:pPr>
            <a:r>
              <a:rPr lang="tr-TR" b="1" dirty="0" smtClean="0"/>
              <a:t>    </a:t>
            </a:r>
            <a:r>
              <a:rPr lang="tr-TR" dirty="0" smtClean="0">
                <a:solidFill>
                  <a:schemeClr val="bg1"/>
                </a:solidFill>
              </a:rPr>
              <a:t>ÖZETLE: </a:t>
            </a:r>
          </a:p>
          <a:p>
            <a:pPr>
              <a:buNone/>
            </a:pPr>
            <a:r>
              <a:rPr lang="tr-TR" dirty="0">
                <a:solidFill>
                  <a:schemeClr val="bg1"/>
                </a:solidFill>
              </a:rPr>
              <a:t> </a:t>
            </a:r>
            <a:r>
              <a:rPr lang="tr-TR" dirty="0" smtClean="0">
                <a:solidFill>
                  <a:schemeClr val="bg1"/>
                </a:solidFill>
              </a:rPr>
              <a:t>    MADDE </a:t>
            </a:r>
            <a:r>
              <a:rPr lang="tr-TR" dirty="0">
                <a:solidFill>
                  <a:schemeClr val="bg1"/>
                </a:solidFill>
              </a:rPr>
              <a:t>15 – </a:t>
            </a:r>
            <a:r>
              <a:rPr lang="tr-TR" sz="3400" dirty="0">
                <a:solidFill>
                  <a:srgbClr val="C00000"/>
                </a:solidFill>
              </a:rPr>
              <a:t>(1) İşveren; </a:t>
            </a:r>
          </a:p>
          <a:p>
            <a:pPr>
              <a:buNone/>
            </a:pPr>
            <a:r>
              <a:rPr lang="tr-TR" dirty="0" smtClean="0">
                <a:solidFill>
                  <a:schemeClr val="bg1"/>
                </a:solidFill>
              </a:rPr>
              <a:t>     </a:t>
            </a:r>
            <a:r>
              <a:rPr lang="tr-TR" dirty="0" smtClean="0">
                <a:solidFill>
                  <a:srgbClr val="7030A0"/>
                </a:solidFill>
              </a:rPr>
              <a:t>a</a:t>
            </a:r>
            <a:r>
              <a:rPr lang="tr-TR" dirty="0">
                <a:solidFill>
                  <a:srgbClr val="7030A0"/>
                </a:solidFill>
              </a:rPr>
              <a:t>) </a:t>
            </a:r>
            <a:r>
              <a:rPr lang="tr-TR" sz="3400" dirty="0">
                <a:solidFill>
                  <a:srgbClr val="7030A0"/>
                </a:solidFill>
              </a:rPr>
              <a:t>Çalışanların işyerinde maruz kalacakları sağlık ve güvenlik risklerini dikkate alarak sağlık gözetimine tabi tutulmalarını sağlar. </a:t>
            </a:r>
          </a:p>
          <a:p>
            <a:pPr>
              <a:buNone/>
            </a:pPr>
            <a:r>
              <a:rPr lang="tr-TR" sz="3400" b="1" dirty="0" smtClean="0">
                <a:solidFill>
                  <a:srgbClr val="FF0000"/>
                </a:solidFill>
              </a:rPr>
              <a:t>     b</a:t>
            </a:r>
            <a:r>
              <a:rPr lang="tr-TR" sz="3400" b="1" dirty="0">
                <a:solidFill>
                  <a:srgbClr val="FF0000"/>
                </a:solidFill>
              </a:rPr>
              <a:t>) Aşağıdaki hallerde çalışanların sağlık muayenelerinin yapılmasını sağlamak zorundadır: </a:t>
            </a:r>
          </a:p>
          <a:p>
            <a:pPr>
              <a:buNone/>
            </a:pPr>
            <a:r>
              <a:rPr lang="tr-TR" sz="3400" dirty="0">
                <a:solidFill>
                  <a:schemeClr val="accent5"/>
                </a:solidFill>
              </a:rPr>
              <a:t> </a:t>
            </a:r>
            <a:r>
              <a:rPr lang="tr-TR" sz="3400" dirty="0" smtClean="0">
                <a:solidFill>
                  <a:schemeClr val="accent5"/>
                </a:solidFill>
              </a:rPr>
              <a:t>   </a:t>
            </a:r>
            <a:r>
              <a:rPr lang="tr-TR" sz="3400" b="1" dirty="0" smtClean="0">
                <a:solidFill>
                  <a:schemeClr val="accent5"/>
                </a:solidFill>
              </a:rPr>
              <a:t>1</a:t>
            </a:r>
            <a:r>
              <a:rPr lang="tr-TR" sz="3400" b="1" dirty="0">
                <a:solidFill>
                  <a:schemeClr val="accent5"/>
                </a:solidFill>
              </a:rPr>
              <a:t>) İşe girişlerinde. </a:t>
            </a:r>
          </a:p>
          <a:p>
            <a:pPr>
              <a:buNone/>
            </a:pPr>
            <a:r>
              <a:rPr lang="tr-TR" sz="3400" b="1" dirty="0" smtClean="0">
                <a:solidFill>
                  <a:schemeClr val="accent5"/>
                </a:solidFill>
              </a:rPr>
              <a:t>     2</a:t>
            </a:r>
            <a:r>
              <a:rPr lang="tr-TR" sz="3400" b="1" dirty="0">
                <a:solidFill>
                  <a:schemeClr val="accent5"/>
                </a:solidFill>
              </a:rPr>
              <a:t>) İş değişikliğinde. </a:t>
            </a:r>
          </a:p>
          <a:p>
            <a:pPr>
              <a:buNone/>
            </a:pPr>
            <a:r>
              <a:rPr lang="tr-TR" sz="3400" b="1" dirty="0" smtClean="0">
                <a:solidFill>
                  <a:schemeClr val="accent5"/>
                </a:solidFill>
              </a:rPr>
              <a:t>     3</a:t>
            </a:r>
            <a:r>
              <a:rPr lang="tr-TR" sz="3400" b="1" dirty="0">
                <a:solidFill>
                  <a:schemeClr val="accent5"/>
                </a:solidFill>
              </a:rPr>
              <a:t>) İş kazası, meslek hastalığı veya sağlık nedeniyle tekrarlanan işten uzaklaşmalarından sonra işe dönüşlerinde talep etmeleri hâlinde. </a:t>
            </a:r>
          </a:p>
          <a:p>
            <a:pPr>
              <a:buNone/>
            </a:pPr>
            <a:r>
              <a:rPr lang="tr-TR" sz="3400" b="1" dirty="0" smtClean="0">
                <a:solidFill>
                  <a:schemeClr val="bg1"/>
                </a:solidFill>
              </a:rPr>
              <a:t>     </a:t>
            </a:r>
            <a:endParaRPr lang="tr-TR" sz="3400" b="1" dirty="0">
              <a:solidFill>
                <a:schemeClr val="bg1"/>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0"/>
            <a:ext cx="1224627" cy="1214422"/>
          </a:xfrm>
          <a:prstGeom prst="rect">
            <a:avLst/>
          </a:prstGeom>
        </p:spPr>
      </p:pic>
      <p:sp>
        <p:nvSpPr>
          <p:cNvPr id="5" name="4 Veri Yer Tutucusu"/>
          <p:cNvSpPr>
            <a:spLocks noGrp="1"/>
          </p:cNvSpPr>
          <p:nvPr>
            <p:ph type="dt" sz="half" idx="10"/>
          </p:nvPr>
        </p:nvSpPr>
        <p:spPr/>
        <p:txBody>
          <a:bodyPr/>
          <a:lstStyle/>
          <a:p>
            <a:fld id="{65B77232-CA13-4221-B95E-3C3477CE29CD}" type="datetime1">
              <a:rPr lang="tr-TR" sz="2000" smtClean="0">
                <a:solidFill>
                  <a:srgbClr val="C00000"/>
                </a:solidFill>
              </a:rPr>
              <a:t>15.12.2015</a:t>
            </a:fld>
            <a:endParaRPr lang="tr-TR" sz="2000" dirty="0">
              <a:solidFill>
                <a:srgbClr val="C0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648072"/>
          </a:xfrm>
        </p:spPr>
        <p:style>
          <a:lnRef idx="1">
            <a:schemeClr val="accent2"/>
          </a:lnRef>
          <a:fillRef idx="3">
            <a:schemeClr val="accent2"/>
          </a:fillRef>
          <a:effectRef idx="2">
            <a:schemeClr val="accent2"/>
          </a:effectRef>
          <a:fontRef idx="minor">
            <a:schemeClr val="lt1"/>
          </a:fontRef>
        </p:style>
        <p:txBody>
          <a:bodyPr>
            <a:normAutofit/>
          </a:bodyPr>
          <a:lstStyle/>
          <a:p>
            <a:r>
              <a:rPr lang="tr-TR" sz="2800" b="1" dirty="0" smtClean="0"/>
              <a:t>SAĞLIK GÖZETİMİ ZORUNLUDUR !...</a:t>
            </a:r>
            <a:endParaRPr lang="tr-TR" sz="2800" dirty="0"/>
          </a:p>
        </p:txBody>
      </p:sp>
      <p:sp>
        <p:nvSpPr>
          <p:cNvPr id="3" name="2 İçerik Yer Tutucusu"/>
          <p:cNvSpPr>
            <a:spLocks noGrp="1"/>
          </p:cNvSpPr>
          <p:nvPr>
            <p:ph idx="1"/>
          </p:nvPr>
        </p:nvSpPr>
        <p:spPr/>
        <p:txBody>
          <a:bodyPr>
            <a:normAutofit fontScale="70000" lnSpcReduction="20000"/>
          </a:bodyPr>
          <a:lstStyle/>
          <a:p>
            <a:r>
              <a:rPr lang="tr-TR" b="1" dirty="0">
                <a:solidFill>
                  <a:schemeClr val="accent6"/>
                </a:solidFill>
              </a:rPr>
              <a:t>(2) Tehlikeli ve çok tehlikeli sınıfta yer alan işyerlerinde çalışacaklar, yapacakları işe uygun olduklarını belirten sağlık raporu olmadan işe başlatılamaz. </a:t>
            </a:r>
          </a:p>
          <a:p>
            <a:endParaRPr lang="tr-TR" b="1" dirty="0" smtClean="0">
              <a:solidFill>
                <a:schemeClr val="accent6"/>
              </a:solidFill>
            </a:endParaRPr>
          </a:p>
          <a:p>
            <a:r>
              <a:rPr lang="tr-TR" b="1" dirty="0" smtClean="0">
                <a:solidFill>
                  <a:schemeClr val="accent6"/>
                </a:solidFill>
              </a:rPr>
              <a:t>(</a:t>
            </a:r>
            <a:r>
              <a:rPr lang="tr-TR" b="1" dirty="0">
                <a:solidFill>
                  <a:schemeClr val="accent6"/>
                </a:solidFill>
              </a:rPr>
              <a:t>3) Bu Kanun kapsamında alınması gereken sağlık raporları, işyeri sağlık ve güvenlik biriminde veya hizmet alınan ortak sağlık ve güvenlik biriminde görevli olan işyeri hekiminden alınır. Raporlara itirazlar Sağlık Bakanlığı tarafından belirlenen hakem hastanelere yapılır, verilen kararlar kesindir. </a:t>
            </a:r>
          </a:p>
          <a:p>
            <a:endParaRPr lang="tr-TR" b="1" dirty="0" smtClean="0">
              <a:solidFill>
                <a:schemeClr val="accent6"/>
              </a:solidFill>
            </a:endParaRPr>
          </a:p>
          <a:p>
            <a:r>
              <a:rPr lang="tr-TR" b="1" dirty="0" smtClean="0">
                <a:solidFill>
                  <a:schemeClr val="accent6"/>
                </a:solidFill>
              </a:rPr>
              <a:t>(</a:t>
            </a:r>
            <a:r>
              <a:rPr lang="tr-TR" b="1" dirty="0">
                <a:solidFill>
                  <a:schemeClr val="accent6"/>
                </a:solidFill>
              </a:rPr>
              <a:t>4) Sağlık gözetiminden doğan maliyet ve bu gözetimden kaynaklı her türlü ek maliyet işverence karşılanır, çalışana yansıtılamaz. </a:t>
            </a:r>
          </a:p>
          <a:p>
            <a:endParaRPr lang="tr-TR" b="1" dirty="0" smtClean="0">
              <a:solidFill>
                <a:schemeClr val="accent6"/>
              </a:solidFill>
            </a:endParaRPr>
          </a:p>
          <a:p>
            <a:r>
              <a:rPr lang="tr-TR" b="1" dirty="0" smtClean="0">
                <a:solidFill>
                  <a:schemeClr val="accent6"/>
                </a:solidFill>
              </a:rPr>
              <a:t>(</a:t>
            </a:r>
            <a:r>
              <a:rPr lang="tr-TR" b="1" dirty="0">
                <a:solidFill>
                  <a:schemeClr val="accent6"/>
                </a:solidFill>
              </a:rPr>
              <a:t>5) Sağlık muayenesi yaptırılan çalışanın özel hayatı ve itibarının korunması açısından sağlık bilgileri gizli tutulur.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5805264"/>
            <a:ext cx="1224627" cy="1052736"/>
          </a:xfrm>
          <a:prstGeom prst="rect">
            <a:avLst/>
          </a:prstGeom>
        </p:spPr>
      </p:pic>
      <p:sp>
        <p:nvSpPr>
          <p:cNvPr id="5" name="4 Veri Yer Tutucusu"/>
          <p:cNvSpPr>
            <a:spLocks noGrp="1"/>
          </p:cNvSpPr>
          <p:nvPr>
            <p:ph type="dt" sz="half" idx="10"/>
          </p:nvPr>
        </p:nvSpPr>
        <p:spPr/>
        <p:txBody>
          <a:bodyPr/>
          <a:lstStyle/>
          <a:p>
            <a:fld id="{CD656BCF-B8E8-48B5-A0F1-260F48F6E5C1}" type="datetime1">
              <a:rPr lang="tr-TR" smtClean="0">
                <a:solidFill>
                  <a:srgbClr val="FF0000"/>
                </a:solidFill>
              </a:rPr>
              <a:t>15.12.2015</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tr-TR" sz="2800" b="1" dirty="0" smtClean="0"/>
              <a:t>İŞ SAĞLIĞI VE GÜVENLİĞİ KURULU OLUŞTURMA</a:t>
            </a:r>
            <a:r>
              <a:rPr lang="tr-TR" sz="2800" dirty="0" smtClean="0"/>
              <a:t>K</a:t>
            </a:r>
            <a:endParaRPr lang="tr-TR" sz="2800" dirty="0"/>
          </a:p>
        </p:txBody>
      </p:sp>
      <p:sp>
        <p:nvSpPr>
          <p:cNvPr id="3" name="2 İçerik Yer Tutucusu"/>
          <p:cNvSpPr>
            <a:spLocks noGrp="1"/>
          </p:cNvSpPr>
          <p:nvPr>
            <p:ph idx="1"/>
          </p:nvPr>
        </p:nvSpPr>
        <p:spPr/>
        <p:txBody>
          <a:bodyPr/>
          <a:lstStyle/>
          <a:p>
            <a:pPr>
              <a:buNone/>
            </a:pPr>
            <a:r>
              <a:rPr lang="tr-TR" sz="2400" b="1" dirty="0" smtClean="0">
                <a:solidFill>
                  <a:schemeClr val="bg1"/>
                </a:solidFill>
              </a:rPr>
              <a:t>MADDE 22:</a:t>
            </a:r>
          </a:p>
          <a:p>
            <a:pPr>
              <a:buNone/>
            </a:pPr>
            <a:r>
              <a:rPr lang="tr-TR" sz="2400" b="1" dirty="0" smtClean="0">
                <a:solidFill>
                  <a:schemeClr val="bg1"/>
                </a:solidFill>
              </a:rPr>
              <a:t> (</a:t>
            </a:r>
            <a:r>
              <a:rPr lang="tr-TR" sz="2400" b="1" dirty="0">
                <a:solidFill>
                  <a:schemeClr val="bg1"/>
                </a:solidFill>
              </a:rPr>
              <a:t>1) </a:t>
            </a:r>
            <a:r>
              <a:rPr lang="tr-TR" sz="2400" b="1" dirty="0">
                <a:solidFill>
                  <a:srgbClr val="FF0000"/>
                </a:solidFill>
              </a:rPr>
              <a:t>Elli ve daha fazla çalışanın </a:t>
            </a:r>
            <a:r>
              <a:rPr lang="tr-TR" sz="2400" b="1" dirty="0">
                <a:solidFill>
                  <a:schemeClr val="accent6"/>
                </a:solidFill>
              </a:rPr>
              <a:t>bulunduğu ve </a:t>
            </a:r>
            <a:r>
              <a:rPr lang="tr-TR" sz="2400" b="1" dirty="0">
                <a:solidFill>
                  <a:srgbClr val="FF0000"/>
                </a:solidFill>
              </a:rPr>
              <a:t>altı aydan fazla </a:t>
            </a:r>
            <a:r>
              <a:rPr lang="tr-TR" sz="2400" b="1" dirty="0">
                <a:solidFill>
                  <a:schemeClr val="accent6"/>
                </a:solidFill>
              </a:rPr>
              <a:t>süren sürekli işlerin yapıldığı işyerlerinde işveren, iş sağlığı ve güvenliği ile ilgili çalışmalarda bulunmak üzere kurul oluşturur</a:t>
            </a:r>
            <a:r>
              <a:rPr lang="tr-TR" sz="2400" b="1" dirty="0" smtClean="0">
                <a:solidFill>
                  <a:schemeClr val="accent6"/>
                </a:solidFill>
              </a:rPr>
              <a:t>.</a:t>
            </a:r>
          </a:p>
          <a:p>
            <a:pPr>
              <a:buNone/>
            </a:pPr>
            <a:r>
              <a:rPr lang="tr-TR" sz="2400" b="1" dirty="0" smtClean="0">
                <a:solidFill>
                  <a:schemeClr val="accent6"/>
                </a:solidFill>
              </a:rPr>
              <a:t>    </a:t>
            </a:r>
            <a:r>
              <a:rPr lang="tr-TR" sz="2400" b="1" dirty="0">
                <a:solidFill>
                  <a:schemeClr val="accent6"/>
                </a:solidFill>
              </a:rPr>
              <a:t>İşveren, iş sağlığı ve güvenliği mevzuatına uygun kurul kararlarını uygular. </a:t>
            </a:r>
          </a:p>
        </p:txBody>
      </p:sp>
      <p:pic>
        <p:nvPicPr>
          <p:cNvPr id="4" name="3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8D11DE69-98A4-483C-8158-48702CF34B04}" type="datetime1">
              <a:rPr lang="tr-TR" smtClean="0">
                <a:solidFill>
                  <a:srgbClr val="FF0000"/>
                </a:solidFill>
              </a:rPr>
              <a:t>15.12.2015</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08720"/>
            <a:ext cx="82296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tr-TR" sz="3200" b="1" dirty="0" smtClean="0"/>
              <a:t>6331 SAYILI KANUNA GÖRE İŞVERENİN DİĞER SORUMLULUKLARI</a:t>
            </a:r>
            <a:endParaRPr lang="tr-TR" sz="3200" b="1" dirty="0"/>
          </a:p>
        </p:txBody>
      </p:sp>
      <p:sp>
        <p:nvSpPr>
          <p:cNvPr id="3" name="2 İçerik Yer Tutucusu"/>
          <p:cNvSpPr>
            <a:spLocks noGrp="1"/>
          </p:cNvSpPr>
          <p:nvPr>
            <p:ph idx="1"/>
          </p:nvPr>
        </p:nvSpPr>
        <p:spPr>
          <a:xfrm>
            <a:off x="467544" y="2924944"/>
            <a:ext cx="8229600" cy="4525963"/>
          </a:xfrm>
        </p:spPr>
        <p:txBody>
          <a:bodyPr/>
          <a:lstStyle/>
          <a:p>
            <a:r>
              <a:rPr lang="tr-TR" b="1" dirty="0" smtClean="0">
                <a:solidFill>
                  <a:schemeClr val="accent6"/>
                </a:solidFill>
              </a:rPr>
              <a:t>Madde 16: Çalışanların bilgilendirilmesi</a:t>
            </a:r>
          </a:p>
          <a:p>
            <a:r>
              <a:rPr lang="tr-TR" b="1" dirty="0" smtClean="0">
                <a:solidFill>
                  <a:schemeClr val="accent6"/>
                </a:solidFill>
              </a:rPr>
              <a:t>Madde 17: Çalışanların eğitimi</a:t>
            </a:r>
          </a:p>
          <a:p>
            <a:r>
              <a:rPr lang="tr-TR" b="1" dirty="0" smtClean="0">
                <a:solidFill>
                  <a:schemeClr val="accent6"/>
                </a:solidFill>
              </a:rPr>
              <a:t>Madde 18: Çalışanların görüşlerinin alınması</a:t>
            </a:r>
            <a:endParaRPr lang="tr-TR" b="1" dirty="0">
              <a:solidFill>
                <a:schemeClr val="accent6"/>
              </a:solidFill>
            </a:endParaRPr>
          </a:p>
        </p:txBody>
      </p:sp>
      <p:pic>
        <p:nvPicPr>
          <p:cNvPr id="4" name="3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51F0B2AA-86D9-4B71-9738-98571FDA6B6D}" type="datetime1">
              <a:rPr lang="tr-TR" smtClean="0">
                <a:solidFill>
                  <a:srgbClr val="FF0000"/>
                </a:solidFill>
              </a:rPr>
              <a:t>15.12.2015</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2" name="1 Başlık"/>
          <p:cNvSpPr>
            <a:spLocks noGrp="1"/>
          </p:cNvSpPr>
          <p:nvPr>
            <p:ph type="title"/>
          </p:nvPr>
        </p:nvSpPr>
        <p:spPr>
          <a:xfrm>
            <a:off x="467544" y="332656"/>
            <a:ext cx="8229600" cy="936104"/>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sz="3200" b="1" dirty="0" smtClean="0"/>
              <a:t>İŞVEREN –İŞVEREN VEKİLİ İSG UYGULAMARINDAN BİRİNCİ DERECEDEN SORUMLUDUR!....</a:t>
            </a:r>
            <a:endParaRPr lang="tr-TR" sz="3200" b="1" dirty="0"/>
          </a:p>
        </p:txBody>
      </p:sp>
      <p:sp>
        <p:nvSpPr>
          <p:cNvPr id="3" name="2 İçerik Yer Tutucusu"/>
          <p:cNvSpPr>
            <a:spLocks noGrp="1"/>
          </p:cNvSpPr>
          <p:nvPr>
            <p:ph idx="1"/>
          </p:nvPr>
        </p:nvSpPr>
        <p:spPr/>
        <p:txBody>
          <a:bodyPr>
            <a:normAutofit fontScale="92500" lnSpcReduction="20000"/>
          </a:bodyPr>
          <a:lstStyle/>
          <a:p>
            <a:r>
              <a:rPr lang="tr-TR" b="1" dirty="0" smtClean="0">
                <a:solidFill>
                  <a:schemeClr val="accent6"/>
                </a:solidFill>
              </a:rPr>
              <a:t>İş kazası veya meslek hastalığından, işverenin kastı ya da işçilerin sağlığını koruma ve iş güvenliği ile ilgili mevzuat hükümlerine aykırı hareketinden </a:t>
            </a:r>
            <a:r>
              <a:rPr lang="tr-TR" b="1" u="sng" dirty="0" smtClean="0">
                <a:solidFill>
                  <a:schemeClr val="accent6"/>
                </a:solidFill>
              </a:rPr>
              <a:t>işveren-işveren vekili </a:t>
            </a:r>
            <a:r>
              <a:rPr lang="tr-TR" b="1" dirty="0" smtClean="0">
                <a:solidFill>
                  <a:schemeClr val="accent6"/>
                </a:solidFill>
              </a:rPr>
              <a:t>sorumludur</a:t>
            </a:r>
            <a:r>
              <a:rPr lang="tr-TR" dirty="0" smtClean="0">
                <a:solidFill>
                  <a:schemeClr val="bg1"/>
                </a:solidFill>
              </a:rPr>
              <a:t>.</a:t>
            </a:r>
            <a:r>
              <a:rPr lang="tr-TR" dirty="0" smtClean="0"/>
              <a:t> </a:t>
            </a:r>
            <a:r>
              <a:rPr lang="tr-TR" b="1" dirty="0" smtClean="0">
                <a:solidFill>
                  <a:srgbClr val="FF0000"/>
                </a:solidFill>
              </a:rPr>
              <a:t>5510 Sayılı SSGSSK kanuna suçun rücu etme şekli </a:t>
            </a:r>
            <a:r>
              <a:rPr lang="tr-TR" dirty="0" smtClean="0">
                <a:solidFill>
                  <a:schemeClr val="accent6"/>
                </a:solidFill>
              </a:rPr>
              <a:t>de dikkate alınarak cezai hükümler uygulanır.</a:t>
            </a:r>
          </a:p>
          <a:p>
            <a:pPr>
              <a:buNone/>
            </a:pPr>
            <a:r>
              <a:rPr lang="tr-TR" dirty="0" smtClean="0">
                <a:solidFill>
                  <a:schemeClr val="accent6"/>
                </a:solidFill>
              </a:rPr>
              <a:t>    İşverenin sorumluluğunda gerçekleşen iş kazası ve meslek hastalıkları ile ilgili cezai işlemlerde;</a:t>
            </a:r>
          </a:p>
          <a:p>
            <a:r>
              <a:rPr lang="tr-TR" b="1" dirty="0" smtClean="0">
                <a:solidFill>
                  <a:schemeClr val="bg1"/>
                </a:solidFill>
              </a:rPr>
              <a:t>5510 Sayılı SSGSSK,</a:t>
            </a:r>
          </a:p>
          <a:p>
            <a:r>
              <a:rPr lang="tr-TR" b="1" dirty="0" smtClean="0">
                <a:solidFill>
                  <a:schemeClr val="bg1"/>
                </a:solidFill>
              </a:rPr>
              <a:t>Türk Ceza Kanunu,</a:t>
            </a:r>
          </a:p>
          <a:p>
            <a:r>
              <a:rPr lang="tr-TR" b="1" dirty="0" smtClean="0">
                <a:solidFill>
                  <a:schemeClr val="bg1"/>
                </a:solidFill>
              </a:rPr>
              <a:t>Borçlar Kanunlarının ilgili maddeleri uygulanır.</a:t>
            </a:r>
            <a:endParaRPr lang="tr-TR" b="1" dirty="0">
              <a:solidFill>
                <a:schemeClr val="bg1"/>
              </a:solidFill>
            </a:endParaRPr>
          </a:p>
        </p:txBody>
      </p:sp>
      <p:sp>
        <p:nvSpPr>
          <p:cNvPr id="5" name="4 Veri Yer Tutucusu"/>
          <p:cNvSpPr>
            <a:spLocks noGrp="1"/>
          </p:cNvSpPr>
          <p:nvPr>
            <p:ph type="dt" sz="half" idx="10"/>
          </p:nvPr>
        </p:nvSpPr>
        <p:spPr/>
        <p:txBody>
          <a:bodyPr/>
          <a:lstStyle/>
          <a:p>
            <a:fld id="{09CE6FE7-C1D3-4B3D-919F-3CE10A5EFEAD}" type="datetime1">
              <a:rPr lang="tr-TR" smtClean="0">
                <a:solidFill>
                  <a:srgbClr val="FF0000"/>
                </a:solidFill>
              </a:rPr>
              <a:t>15.12.2015</a:t>
            </a:fld>
            <a:endParaRPr lang="tr-TR" dirty="0">
              <a:solidFill>
                <a:srgbClr val="FF0000"/>
              </a:solidFill>
            </a:endParaRPr>
          </a:p>
        </p:txBody>
      </p:sp>
      <p:sp>
        <p:nvSpPr>
          <p:cNvPr id="7" name="Altbilgi Yer Tutucusu 6"/>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196752"/>
            <a:ext cx="8229600" cy="2448272"/>
          </a:xfrm>
        </p:spPr>
        <p:style>
          <a:lnRef idx="0">
            <a:schemeClr val="accent1"/>
          </a:lnRef>
          <a:fillRef idx="3">
            <a:schemeClr val="accent1"/>
          </a:fillRef>
          <a:effectRef idx="3">
            <a:schemeClr val="accent1"/>
          </a:effectRef>
          <a:fontRef idx="minor">
            <a:schemeClr val="lt1"/>
          </a:fontRef>
        </p:style>
        <p:txBody>
          <a:bodyPr>
            <a:normAutofit/>
          </a:bodyPr>
          <a:lstStyle/>
          <a:p>
            <a:r>
              <a:rPr lang="tr-TR" b="1" dirty="0" smtClean="0">
                <a:solidFill>
                  <a:schemeClr val="bg1"/>
                </a:solidFill>
              </a:rPr>
              <a:t> </a:t>
            </a:r>
            <a:r>
              <a:rPr lang="tr-TR" sz="3600" b="1" dirty="0" smtClean="0">
                <a:solidFill>
                  <a:schemeClr val="bg1"/>
                </a:solidFill>
              </a:rPr>
              <a:t>EĞİTİM İŞ KOLUNDA </a:t>
            </a:r>
            <a:br>
              <a:rPr lang="tr-TR" sz="3600" b="1" dirty="0" smtClean="0">
                <a:solidFill>
                  <a:schemeClr val="bg1"/>
                </a:solidFill>
              </a:rPr>
            </a:br>
            <a:r>
              <a:rPr lang="tr-TR" sz="3600" b="1" dirty="0" smtClean="0">
                <a:solidFill>
                  <a:schemeClr val="bg1"/>
                </a:solidFill>
              </a:rPr>
              <a:t>İŞ SAĞLIĞI VE GÜVENLİĞİ </a:t>
            </a:r>
            <a:br>
              <a:rPr lang="tr-TR" sz="3600" b="1" dirty="0" smtClean="0">
                <a:solidFill>
                  <a:schemeClr val="bg1"/>
                </a:solidFill>
              </a:rPr>
            </a:br>
            <a:r>
              <a:rPr lang="tr-TR" sz="3600" b="1" dirty="0" smtClean="0">
                <a:solidFill>
                  <a:schemeClr val="bg1"/>
                </a:solidFill>
              </a:rPr>
              <a:t>TEHLİKE SINIFLARI</a:t>
            </a:r>
            <a:br>
              <a:rPr lang="tr-TR" sz="3600" b="1" dirty="0" smtClean="0">
                <a:solidFill>
                  <a:schemeClr val="bg1"/>
                </a:solidFill>
              </a:rPr>
            </a:br>
            <a:endParaRPr lang="tr-TR" sz="3600" dirty="0"/>
          </a:p>
        </p:txBody>
      </p:sp>
      <p:pic>
        <p:nvPicPr>
          <p:cNvPr id="3" name="2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3 Veri Yer Tutucusu"/>
          <p:cNvSpPr>
            <a:spLocks noGrp="1"/>
          </p:cNvSpPr>
          <p:nvPr>
            <p:ph type="dt" sz="half" idx="10"/>
          </p:nvPr>
        </p:nvSpPr>
        <p:spPr/>
        <p:txBody>
          <a:bodyPr/>
          <a:lstStyle/>
          <a:p>
            <a:fld id="{102CB5E8-B93A-431F-AE08-54099258ABFE}" type="datetime1">
              <a:rPr lang="tr-TR" smtClean="0">
                <a:solidFill>
                  <a:srgbClr val="FF0000"/>
                </a:solidFill>
              </a:rPr>
              <a:t>15.12.2015</a:t>
            </a:fld>
            <a:endParaRPr lang="tr-TR" dirty="0">
              <a:solidFill>
                <a:srgbClr val="FF0000"/>
              </a:solidFill>
            </a:endParaRPr>
          </a:p>
        </p:txBody>
      </p:sp>
      <p:sp>
        <p:nvSpPr>
          <p:cNvPr id="6" name="Altbilgi Yer Tutucusu 5"/>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994122"/>
          </a:xfrm>
        </p:spPr>
        <p:style>
          <a:lnRef idx="1">
            <a:schemeClr val="accent2"/>
          </a:lnRef>
          <a:fillRef idx="3">
            <a:schemeClr val="accent2"/>
          </a:fillRef>
          <a:effectRef idx="2">
            <a:schemeClr val="accent2"/>
          </a:effectRef>
          <a:fontRef idx="minor">
            <a:schemeClr val="lt1"/>
          </a:fontRef>
        </p:style>
        <p:txBody>
          <a:bodyPr>
            <a:normAutofit/>
          </a:bodyPr>
          <a:lstStyle/>
          <a:p>
            <a:r>
              <a:rPr lang="tr-TR" sz="2400" b="1" dirty="0" smtClean="0"/>
              <a:t>KURUMLARIMIZDA 6331 SAYILI YASA İLE İLGİLİ İZLENECEK YOL HARİTASI</a:t>
            </a:r>
            <a:endParaRPr lang="tr-TR" sz="2400" b="1" dirty="0"/>
          </a:p>
        </p:txBody>
      </p:sp>
      <p:sp>
        <p:nvSpPr>
          <p:cNvPr id="3" name="2 İçerik Yer Tutucusu"/>
          <p:cNvSpPr>
            <a:spLocks noGrp="1"/>
          </p:cNvSpPr>
          <p:nvPr>
            <p:ph idx="1"/>
          </p:nvPr>
        </p:nvSpPr>
        <p:spPr/>
        <p:txBody>
          <a:bodyPr>
            <a:normAutofit fontScale="70000" lnSpcReduction="20000"/>
          </a:bodyPr>
          <a:lstStyle/>
          <a:p>
            <a:r>
              <a:rPr lang="tr-TR" sz="3400" dirty="0" smtClean="0">
                <a:solidFill>
                  <a:schemeClr val="accent6"/>
                </a:solidFill>
              </a:rPr>
              <a:t>Öncelikli olarak kurum yöneticileri;</a:t>
            </a:r>
          </a:p>
          <a:p>
            <a:r>
              <a:rPr lang="tr-TR" sz="3400" dirty="0" smtClean="0">
                <a:solidFill>
                  <a:schemeClr val="accent6"/>
                </a:solidFill>
              </a:rPr>
              <a:t>İş Yerlerinin az, tehlikeli ve çok tehlikeli sınıflarından hangi tehlike sınıfında olduklarını 26.12.2012 tarihinde yayınlanan yönetmelikle doğrulatacaktır.  </a:t>
            </a:r>
            <a:r>
              <a:rPr lang="tr-TR" b="1" dirty="0" smtClean="0">
                <a:solidFill>
                  <a:schemeClr val="accent6"/>
                </a:solidFill>
              </a:rPr>
              <a:t>(NACE Kodları ile ilgili bilgilendirmede mevcuttur.)</a:t>
            </a:r>
          </a:p>
          <a:p>
            <a:pPr>
              <a:buNone/>
            </a:pPr>
            <a:r>
              <a:rPr lang="tr-TR" dirty="0" smtClean="0">
                <a:solidFill>
                  <a:schemeClr val="accent6"/>
                </a:solidFill>
              </a:rPr>
              <a:t> </a:t>
            </a:r>
            <a:r>
              <a:rPr lang="tr-TR" sz="3400" dirty="0" smtClean="0">
                <a:solidFill>
                  <a:schemeClr val="accent6"/>
                </a:solidFill>
              </a:rPr>
              <a:t>Tehlike gurubuyla ilgili sınıflandırma yapıldıktan sonra aşağıdaki sırayı  takip edecekler.</a:t>
            </a:r>
          </a:p>
          <a:p>
            <a:r>
              <a:rPr lang="tr-TR" sz="3400" b="1" dirty="0" smtClean="0">
                <a:solidFill>
                  <a:schemeClr val="accent5"/>
                </a:solidFill>
              </a:rPr>
              <a:t>1.Risk analizleri yapılacak</a:t>
            </a:r>
          </a:p>
          <a:p>
            <a:r>
              <a:rPr lang="tr-TR" sz="3400" b="1" dirty="0" smtClean="0">
                <a:solidFill>
                  <a:schemeClr val="accent5"/>
                </a:solidFill>
              </a:rPr>
              <a:t>2.Acil eylem planını hazırlayacak</a:t>
            </a:r>
          </a:p>
          <a:p>
            <a:r>
              <a:rPr lang="tr-TR" sz="3400" b="1" dirty="0" smtClean="0">
                <a:solidFill>
                  <a:schemeClr val="accent5"/>
                </a:solidFill>
              </a:rPr>
              <a:t>3.Çalışanların eğitimlerini tamamlayacak</a:t>
            </a:r>
          </a:p>
          <a:p>
            <a:r>
              <a:rPr lang="tr-TR" sz="3400" b="1" dirty="0" smtClean="0">
                <a:solidFill>
                  <a:schemeClr val="accent5"/>
                </a:solidFill>
              </a:rPr>
              <a:t>4.Ölçüm ve muayene işlemleri tamamlanacak</a:t>
            </a:r>
          </a:p>
          <a:p>
            <a:r>
              <a:rPr lang="tr-TR" sz="3400" b="1" dirty="0" smtClean="0">
                <a:solidFill>
                  <a:schemeClr val="accent5"/>
                </a:solidFill>
              </a:rPr>
              <a:t>5.Çalışanlar kendi aralarında temsilci atamalarını yapacaklar</a:t>
            </a:r>
          </a:p>
          <a:p>
            <a:r>
              <a:rPr lang="tr-TR" sz="3400" b="1" dirty="0" smtClean="0">
                <a:solidFill>
                  <a:schemeClr val="accent5"/>
                </a:solidFill>
              </a:rPr>
              <a:t>6.İşyerinde İş Sağlığı ve Güvenliği Kurulu oluşturulacaktır</a:t>
            </a:r>
            <a:r>
              <a:rPr lang="tr-TR" b="1" dirty="0" smtClean="0">
                <a:solidFill>
                  <a:schemeClr val="accent5"/>
                </a:solidFill>
              </a:rPr>
              <a:t>.</a:t>
            </a:r>
          </a:p>
          <a:p>
            <a:pPr>
              <a:buNone/>
            </a:pPr>
            <a:endParaRPr lang="tr-TR" dirty="0"/>
          </a:p>
        </p:txBody>
      </p:sp>
      <p:sp>
        <p:nvSpPr>
          <p:cNvPr id="4" name="3 Veri Yer Tutucusu"/>
          <p:cNvSpPr>
            <a:spLocks noGrp="1"/>
          </p:cNvSpPr>
          <p:nvPr>
            <p:ph type="dt" sz="half" idx="10"/>
          </p:nvPr>
        </p:nvSpPr>
        <p:spPr/>
        <p:txBody>
          <a:bodyPr/>
          <a:lstStyle/>
          <a:p>
            <a:fld id="{0051EA14-3DB2-4B47-8AA0-DE8CDF250BC7}" type="datetime1">
              <a:rPr lang="tr-TR" smtClean="0">
                <a:solidFill>
                  <a:srgbClr val="FF0000"/>
                </a:solidFill>
              </a:rPr>
              <a:t>15.12.2015</a:t>
            </a:fld>
            <a:endParaRPr lang="tr-TR" dirty="0">
              <a:solidFill>
                <a:srgbClr val="FF0000"/>
              </a:solidFill>
            </a:endParaRPr>
          </a:p>
        </p:txBody>
      </p:sp>
      <p:sp>
        <p:nvSpPr>
          <p:cNvPr id="6" name="Altbilgi Yer Tutucusu 5"/>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
            </a:r>
            <a:br>
              <a:rPr lang="tr-TR" dirty="0"/>
            </a:br>
            <a:endParaRPr lang="tr-TR" dirty="0"/>
          </a:p>
        </p:txBody>
      </p:sp>
      <p:sp>
        <p:nvSpPr>
          <p:cNvPr id="6" name="5 İçerik Yer Tutucusu"/>
          <p:cNvSpPr>
            <a:spLocks noGrp="1"/>
          </p:cNvSpPr>
          <p:nvPr>
            <p:ph idx="1"/>
          </p:nvPr>
        </p:nvSpPr>
        <p:spPr>
          <a:xfrm>
            <a:off x="457200" y="1844823"/>
            <a:ext cx="8229600" cy="2376265"/>
          </a:xfrm>
        </p:spPr>
        <p:style>
          <a:lnRef idx="0">
            <a:schemeClr val="accent2"/>
          </a:lnRef>
          <a:fillRef idx="3">
            <a:schemeClr val="accent2"/>
          </a:fillRef>
          <a:effectRef idx="3">
            <a:schemeClr val="accent2"/>
          </a:effectRef>
          <a:fontRef idx="minor">
            <a:schemeClr val="lt1"/>
          </a:fontRef>
        </p:style>
        <p:txBody>
          <a:bodyPr>
            <a:normAutofit fontScale="92500"/>
          </a:bodyPr>
          <a:lstStyle/>
          <a:p>
            <a:pPr algn="ctr"/>
            <a:endParaRPr lang="tr-TR" b="1" dirty="0" smtClean="0"/>
          </a:p>
          <a:p>
            <a:pPr algn="ctr">
              <a:buNone/>
            </a:pPr>
            <a:r>
              <a:rPr lang="tr-TR" b="1" dirty="0" smtClean="0"/>
              <a:t>6331 SAYILI İŞ SAĞLIĞI VE GÜVENLİĞİ KANUNUNA GÖRE UYGULANACAK İDARİ PARA CEZALARI </a:t>
            </a:r>
            <a:br>
              <a:rPr lang="tr-TR" b="1" dirty="0" smtClean="0"/>
            </a:br>
            <a:r>
              <a:rPr lang="tr-TR" b="1" dirty="0" smtClean="0"/>
              <a:t> (01.01.2014-31.12.2014 )</a:t>
            </a:r>
            <a:endParaRPr lang="tr-TR" dirty="0"/>
          </a:p>
        </p:txBody>
      </p:sp>
      <p:sp>
        <p:nvSpPr>
          <p:cNvPr id="4" name="3 Veri Yer Tutucusu"/>
          <p:cNvSpPr>
            <a:spLocks noGrp="1"/>
          </p:cNvSpPr>
          <p:nvPr>
            <p:ph type="dt" sz="half" idx="10"/>
          </p:nvPr>
        </p:nvSpPr>
        <p:spPr/>
        <p:txBody>
          <a:bodyPr/>
          <a:lstStyle/>
          <a:p>
            <a:fld id="{969E52B0-1184-41FD-BE6E-8D35732D77CB}" type="datetime1">
              <a:rPr lang="tr-TR" smtClean="0">
                <a:solidFill>
                  <a:srgbClr val="FF0000"/>
                </a:solidFill>
              </a:rPr>
              <a:t>15.12.2015</a:t>
            </a:fld>
            <a:endParaRPr lang="tr-TR" dirty="0">
              <a:solidFill>
                <a:srgbClr val="FF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68313" y="0"/>
            <a:ext cx="8229600" cy="720725"/>
          </a:xfrm>
          <a:noFill/>
        </p:spPr>
        <p:txBody>
          <a:bodyPr/>
          <a:lstStyle/>
          <a:p>
            <a:pPr eaLnBrk="1" hangingPunct="1"/>
            <a:r>
              <a:rPr lang="tr-TR" sz="2800" b="1" smtClean="0">
                <a:solidFill>
                  <a:srgbClr val="800000"/>
                </a:solidFill>
              </a:rPr>
              <a:t>YASANIN YÜRÜRLÜLÜĞE GİRİŞ TARİHLERİ</a:t>
            </a:r>
          </a:p>
        </p:txBody>
      </p:sp>
      <p:graphicFrame>
        <p:nvGraphicFramePr>
          <p:cNvPr id="155651" name="Group 3"/>
          <p:cNvGraphicFramePr>
            <a:graphicFrameLocks noGrp="1"/>
          </p:cNvGraphicFramePr>
          <p:nvPr>
            <p:ph idx="1"/>
            <p:extLst>
              <p:ext uri="{D42A27DB-BD31-4B8C-83A1-F6EECF244321}">
                <p14:modId xmlns:p14="http://schemas.microsoft.com/office/powerpoint/2010/main" val="3769684466"/>
              </p:ext>
            </p:extLst>
          </p:nvPr>
        </p:nvGraphicFramePr>
        <p:xfrm>
          <a:off x="457200" y="1600200"/>
          <a:ext cx="8229600" cy="4525964"/>
        </p:xfrm>
        <a:graphic>
          <a:graphicData uri="http://schemas.openxmlformats.org/drawingml/2006/table">
            <a:tbl>
              <a:tblPr/>
              <a:tblGrid>
                <a:gridCol w="1606550"/>
                <a:gridCol w="2058988"/>
                <a:gridCol w="2179637"/>
                <a:gridCol w="2384425"/>
              </a:tblGrid>
              <a:tr h="12636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ÇALIŞAN SAYISI</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TEHLİKE SINIFI</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 Risk Analizi,       İSG  Eğitimi        Acil Durum Eylem Planı, </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7030A0"/>
                          </a:solidFill>
                          <a:effectLst/>
                          <a:latin typeface="Times New Roman" pitchFamily="18" charset="0"/>
                          <a:cs typeface="Times New Roman" pitchFamily="18" charset="0"/>
                        </a:rPr>
                        <a:t>İş Güvenliği Uzmanı, İşyeri Hekimi ve Diğer Sağlık Personeli</a:t>
                      </a:r>
                      <a:endParaRPr kumimoji="0" lang="tr-TR" sz="18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dirty="0" smtClean="0">
                          <a:ln>
                            <a:noFill/>
                          </a:ln>
                          <a:solidFill>
                            <a:srgbClr val="7030A0"/>
                          </a:solidFill>
                          <a:effectLst/>
                          <a:latin typeface="Times New Roman" pitchFamily="18" charset="0"/>
                          <a:cs typeface="Times New Roman" pitchFamily="18" charset="0"/>
                        </a:rPr>
                        <a:t>50'den Az Çalışanı Olan</a:t>
                      </a:r>
                      <a:endParaRPr kumimoji="0" lang="tr-TR" sz="1800" b="1"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Az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rgbClr val="7030A0"/>
                          </a:solidFill>
                          <a:effectLst/>
                          <a:latin typeface="Times New Roman" pitchFamily="18" charset="0"/>
                          <a:cs typeface="Times New Roman" pitchFamily="18" charset="0"/>
                        </a:rPr>
                        <a:t>01.01.2013</a:t>
                      </a:r>
                      <a:endParaRPr kumimoji="0" lang="tr-TR" sz="24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01.07.2016</a:t>
                      </a:r>
                      <a:endParaRPr kumimoji="0" lang="tr-TR" sz="2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dirty="0" smtClean="0">
                          <a:ln>
                            <a:noFill/>
                          </a:ln>
                          <a:solidFill>
                            <a:srgbClr val="C00000"/>
                          </a:solidFill>
                          <a:effectLst/>
                          <a:latin typeface="Times New Roman" pitchFamily="18" charset="0"/>
                          <a:cs typeface="Times New Roman" pitchFamily="18" charset="0"/>
                        </a:rPr>
                        <a:t>Tehlikeli</a:t>
                      </a:r>
                      <a:endParaRPr kumimoji="0" lang="tr-TR" sz="1800" b="1" i="0" u="none" strike="noStrike" cap="none" normalizeH="0" baseline="0" dirty="0" smtClean="0">
                        <a:ln>
                          <a:noFill/>
                        </a:ln>
                        <a:solidFill>
                          <a:srgbClr val="C0000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rgbClr val="7030A0"/>
                          </a:solidFill>
                          <a:effectLst/>
                          <a:latin typeface="Times New Roman" pitchFamily="18" charset="0"/>
                          <a:cs typeface="Times New Roman" pitchFamily="18" charset="0"/>
                        </a:rPr>
                        <a:t>01.01.2014</a:t>
                      </a:r>
                      <a:endParaRPr kumimoji="0" lang="tr-TR" sz="24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Çok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01.01.2014</a:t>
                      </a:r>
                      <a:endParaRPr kumimoji="0" lang="tr-TR" sz="2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50'den Fazla Çalışanı Olan</a:t>
                      </a:r>
                      <a:endParaRPr kumimoji="0" lang="tr-TR" sz="18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Az Tehlikeli</a:t>
                      </a:r>
                      <a:endParaRPr kumimoji="0" lang="tr-TR" sz="18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vMerge="1">
                  <a:txBody>
                    <a:bodyPr/>
                    <a:lstStyle/>
                    <a:p>
                      <a:endParaRPr lang="tr-TR"/>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rgbClr val="7030A0"/>
                          </a:solidFill>
                          <a:effectLst/>
                          <a:latin typeface="Times New Roman" pitchFamily="18" charset="0"/>
                          <a:cs typeface="Times New Roman" pitchFamily="18" charset="0"/>
                        </a:rPr>
                        <a:t>01.01.2013</a:t>
                      </a:r>
                      <a:endParaRPr kumimoji="0" lang="tr-TR" sz="2400" b="0" i="0" u="none" strike="noStrike" cap="none" normalizeH="0" baseline="0" dirty="0" smtClean="0">
                        <a:ln>
                          <a:noFill/>
                        </a:ln>
                        <a:solidFill>
                          <a:srgbClr val="7030A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C00000"/>
                          </a:solidFill>
                          <a:effectLst/>
                          <a:latin typeface="Times New Roman" pitchFamily="18" charset="0"/>
                          <a:cs typeface="Times New Roman" pitchFamily="18" charset="0"/>
                        </a:rPr>
                        <a:t>Tehlikeli</a:t>
                      </a:r>
                      <a:endParaRPr kumimoji="0" lang="tr-TR" sz="1800" b="0" i="0" u="none" strike="noStrike" cap="none" normalizeH="0" baseline="0" dirty="0" smtClean="0">
                        <a:ln>
                          <a:noFill/>
                        </a:ln>
                        <a:solidFill>
                          <a:srgbClr val="C00000"/>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tr-TR"/>
                    </a:p>
                  </a:txBody>
                  <a:tcPr/>
                </a:tc>
                <a:tc vMerge="1">
                  <a:txBody>
                    <a:bodyPr/>
                    <a:lstStyle/>
                    <a:p>
                      <a:endParaRPr lang="tr-TR"/>
                    </a:p>
                  </a:txBody>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rgbClr val="FFFF00"/>
                          </a:solidFill>
                          <a:effectLst/>
                          <a:latin typeface="Calibri"/>
                          <a:cs typeface="Times New Roman" pitchFamily="18" charset="0"/>
                        </a:rPr>
                        <a:t>Ç</a:t>
                      </a:r>
                      <a:r>
                        <a:rPr kumimoji="0" lang="tr-TR" sz="1800" b="0" i="0" u="none" strike="noStrike" cap="none" normalizeH="0" baseline="0" dirty="0" smtClean="0">
                          <a:ln>
                            <a:noFill/>
                          </a:ln>
                          <a:solidFill>
                            <a:srgbClr val="FFFF00"/>
                          </a:solidFill>
                          <a:effectLst/>
                          <a:latin typeface="Times New Roman" pitchFamily="18" charset="0"/>
                          <a:cs typeface="Times New Roman" pitchFamily="18" charset="0"/>
                        </a:rPr>
                        <a:t>ok Tehlikeli</a:t>
                      </a:r>
                      <a:endParaRPr kumimoji="0" lang="tr-TR" sz="1800" b="0" i="0" u="none" strike="noStrike" cap="none" normalizeH="0" baseline="0" dirty="0" smtClean="0">
                        <a:ln>
                          <a:noFill/>
                        </a:ln>
                        <a:solidFill>
                          <a:srgbClr val="FFFF00"/>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tr-TR"/>
                    </a:p>
                  </a:txBody>
                  <a:tcPr/>
                </a:tc>
                <a:tc vMerge="1">
                  <a:txBody>
                    <a:bodyPr/>
                    <a:lstStyle/>
                    <a:p>
                      <a:endParaRPr lang="tr-TR"/>
                    </a:p>
                  </a:txBody>
                  <a:tcPr/>
                </a:tc>
              </a:tr>
            </a:tbl>
          </a:graphicData>
        </a:graphic>
      </p:graphicFrame>
      <p:sp>
        <p:nvSpPr>
          <p:cNvPr id="4" name="3 Veri Yer Tutucusu"/>
          <p:cNvSpPr>
            <a:spLocks noGrp="1"/>
          </p:cNvSpPr>
          <p:nvPr>
            <p:ph type="dt" sz="half" idx="10"/>
          </p:nvPr>
        </p:nvSpPr>
        <p:spPr>
          <a:xfrm>
            <a:off x="468313" y="6371712"/>
            <a:ext cx="2133600" cy="365125"/>
          </a:xfrm>
        </p:spPr>
        <p:txBody>
          <a:bodyPr/>
          <a:lstStyle/>
          <a:p>
            <a:pPr>
              <a:defRPr/>
            </a:pPr>
            <a:fld id="{0555A7D2-2CB2-4F2E-956E-FCAD322E19FF}" type="datetime1">
              <a:rPr lang="tr-TR" sz="2000" smtClean="0">
                <a:solidFill>
                  <a:srgbClr val="FF0000"/>
                </a:solidFill>
              </a:rPr>
              <a:t>15.12.2015</a:t>
            </a:fld>
            <a:endParaRPr lang="fr-CA" sz="2000" dirty="0">
              <a:solidFill>
                <a:srgbClr val="FF0000"/>
              </a:solidFill>
            </a:endParaRPr>
          </a:p>
        </p:txBody>
      </p:sp>
      <p:sp>
        <p:nvSpPr>
          <p:cNvPr id="2" name="Altbilgi Yer Tutucusu 1"/>
          <p:cNvSpPr>
            <a:spLocks noGrp="1"/>
          </p:cNvSpPr>
          <p:nvPr>
            <p:ph type="ftr" sz="quarter" idx="11"/>
          </p:nvPr>
        </p:nvSpPr>
        <p:spPr/>
        <p:txBody>
          <a:bodyPr/>
          <a:lstStyle/>
          <a:p>
            <a:pPr>
              <a:defRPr/>
            </a:pPr>
            <a:endParaRPr lang="fr-CA"/>
          </a:p>
        </p:txBody>
      </p:sp>
    </p:spTree>
    <p:extLst>
      <p:ext uri="{BB962C8B-B14F-4D97-AF65-F5344CB8AC3E}">
        <p14:creationId xmlns:p14="http://schemas.microsoft.com/office/powerpoint/2010/main" val="754396564"/>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365104"/>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b="1" dirty="0" smtClean="0">
                <a:solidFill>
                  <a:schemeClr val="bg1"/>
                </a:solidFill>
              </a:rPr>
              <a:t>ÖNLEMEK ÖDEMEKTEN DAHA UCUZDUR!.....</a:t>
            </a:r>
            <a:endParaRPr lang="tr-TR" b="1" dirty="0">
              <a:solidFill>
                <a:schemeClr val="bg1"/>
              </a:solidFill>
            </a:endParaRPr>
          </a:p>
        </p:txBody>
      </p:sp>
      <p:pic>
        <p:nvPicPr>
          <p:cNvPr id="1026" name="Picture 2" descr="C:\Documents and Settings\MyPc\Desktop\TEFTİŞ EDİLECEKSİNİZ.jpg"/>
          <p:cNvPicPr>
            <a:picLocks noGrp="1" noChangeAspect="1" noChangeArrowheads="1"/>
          </p:cNvPicPr>
          <p:nvPr>
            <p:ph idx="1"/>
          </p:nvPr>
        </p:nvPicPr>
        <p:blipFill>
          <a:blip r:embed="rId2" cstate="print"/>
          <a:srcRect/>
          <a:stretch>
            <a:fillRect/>
          </a:stretch>
        </p:blipFill>
        <p:spPr bwMode="auto">
          <a:xfrm>
            <a:off x="899592" y="692696"/>
            <a:ext cx="6840760" cy="2952328"/>
          </a:xfrm>
          <a:prstGeom prst="rect">
            <a:avLst/>
          </a:prstGeom>
          <a:noFill/>
        </p:spPr>
      </p:pic>
      <p:pic>
        <p:nvPicPr>
          <p:cNvPr id="4" name="3 Resim" descr="10653741_10152656052316665_432254241774808928_n.jpg"/>
          <p:cNvPicPr>
            <a:picLocks noChangeAspect="1"/>
          </p:cNvPicPr>
          <p:nvPr/>
        </p:nvPicPr>
        <p:blipFill>
          <a:blip r:embed="rId3"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818C2702-7C89-4C79-B216-8CDC89571EF1}" type="datetime1">
              <a:rPr lang="tr-TR" smtClean="0">
                <a:solidFill>
                  <a:srgbClr val="FF0000"/>
                </a:solidFill>
              </a:rPr>
              <a:t>15.12.2015</a:t>
            </a:fld>
            <a:endParaRPr lang="tr-TR" dirty="0">
              <a:solidFill>
                <a:srgbClr val="FF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403648" y="1484784"/>
            <a:ext cx="3718746"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İçerik Yer Tutucusu"/>
          <p:cNvSpPr txBox="1">
            <a:spLocks/>
          </p:cNvSpPr>
          <p:nvPr/>
        </p:nvSpPr>
        <p:spPr>
          <a:xfrm>
            <a:off x="3131840" y="2348880"/>
            <a:ext cx="5328592" cy="998422"/>
          </a:xfrm>
          <a:prstGeom prst="rect">
            <a:avLst/>
          </a:prstGeom>
        </p:spPr>
        <p:txBody>
          <a:bodyPr>
            <a:normAutofit/>
          </a:bodyPr>
          <a:lstStyle/>
          <a:p>
            <a:pPr marL="82296">
              <a:spcBef>
                <a:spcPts val="600"/>
              </a:spcBef>
              <a:buClr>
                <a:schemeClr val="accent1"/>
              </a:buClr>
              <a:buSzPct val="80000"/>
              <a:defRPr/>
            </a:pPr>
            <a:r>
              <a:rPr lang="tr-TR" sz="2000" dirty="0" smtClean="0">
                <a:latin typeface="Times New Roman" pitchFamily="18" charset="0"/>
                <a:cs typeface="Times New Roman" pitchFamily="18" charset="0"/>
              </a:rPr>
              <a:t>.</a:t>
            </a:r>
            <a:endParaRPr lang="tr-TR" sz="1600" dirty="0" smtClean="0">
              <a:latin typeface="Bell MT" pitchFamily="18" charset="0"/>
            </a:endParaRPr>
          </a:p>
          <a:p>
            <a:pPr marL="82296" marR="0" lvl="0"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2060848"/>
            <a:ext cx="1325700"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1992978" y="3501008"/>
            <a:ext cx="6899502" cy="754053"/>
          </a:xfrm>
          <a:prstGeom prst="rect">
            <a:avLst/>
          </a:prstGeom>
          <a:solidFill>
            <a:srgbClr val="FFFF00"/>
          </a:solidFill>
        </p:spPr>
        <p:txBody>
          <a:bodyPr wrap="square" rtlCol="0">
            <a:spAutoFit/>
          </a:bodyPr>
          <a:lstStyle/>
          <a:p>
            <a:pPr marL="368046" indent="-285750">
              <a:spcBef>
                <a:spcPts val="600"/>
              </a:spcBef>
              <a:buClr>
                <a:schemeClr val="accent1"/>
              </a:buClr>
              <a:buSzPct val="80000"/>
              <a:buFont typeface="Wingdings" pitchFamily="2" charset="2"/>
              <a:buChar char="v"/>
              <a:defRPr/>
            </a:pPr>
            <a:r>
              <a:rPr lang="tr-TR" b="1" dirty="0" smtClean="0">
                <a:solidFill>
                  <a:schemeClr val="bg2">
                    <a:lumMod val="10000"/>
                  </a:schemeClr>
                </a:solidFill>
                <a:latin typeface="Bell MT" pitchFamily="18" charset="0"/>
              </a:rPr>
              <a:t>  </a:t>
            </a:r>
            <a:r>
              <a:rPr lang="tr-TR" sz="2000" dirty="0">
                <a:solidFill>
                  <a:schemeClr val="bg2">
                    <a:lumMod val="10000"/>
                  </a:schemeClr>
                </a:solidFill>
                <a:latin typeface="Times New Roman" pitchFamily="18" charset="0"/>
                <a:cs typeface="Times New Roman" pitchFamily="18" charset="0"/>
              </a:rPr>
              <a:t>Her</a:t>
            </a:r>
            <a:r>
              <a:rPr lang="tr-TR" sz="2000" dirty="0" smtClean="0">
                <a:solidFill>
                  <a:schemeClr val="bg2">
                    <a:lumMod val="10000"/>
                  </a:schemeClr>
                </a:solidFill>
                <a:latin typeface="Times New Roman" pitchFamily="18" charset="0"/>
                <a:cs typeface="Times New Roman" pitchFamily="18" charset="0"/>
              </a:rPr>
              <a:t> bir kişi için </a:t>
            </a:r>
            <a:r>
              <a:rPr lang="tr-TR" sz="2300" b="1" dirty="0" smtClean="0">
                <a:solidFill>
                  <a:srgbClr val="FF0000"/>
                </a:solidFill>
                <a:latin typeface="Times New Roman" pitchFamily="18" charset="0"/>
                <a:cs typeface="Times New Roman" pitchFamily="18" charset="0"/>
              </a:rPr>
              <a:t>5.601 TL</a:t>
            </a:r>
            <a:r>
              <a:rPr lang="tr-TR" sz="2000" dirty="0" smtClean="0">
                <a:solidFill>
                  <a:srgbClr val="FF0000"/>
                </a:solidFill>
                <a:latin typeface="Times New Roman" pitchFamily="18" charset="0"/>
                <a:cs typeface="Times New Roman" pitchFamily="18" charset="0"/>
              </a:rPr>
              <a:t>, </a:t>
            </a:r>
            <a:r>
              <a:rPr lang="tr-TR" sz="2000" dirty="0" smtClean="0">
                <a:solidFill>
                  <a:schemeClr val="bg2">
                    <a:lumMod val="10000"/>
                  </a:schemeClr>
                </a:solidFill>
                <a:latin typeface="Times New Roman" pitchFamily="18" charset="0"/>
                <a:cs typeface="Times New Roman" pitchFamily="18" charset="0"/>
              </a:rPr>
              <a:t>aykırılığın devam ettiği    	           her ay için aynı miktar .</a:t>
            </a:r>
            <a:endParaRPr lang="tr-TR" dirty="0"/>
          </a:p>
        </p:txBody>
      </p:sp>
      <p:sp>
        <p:nvSpPr>
          <p:cNvPr id="9" name="1 Başlık"/>
          <p:cNvSpPr>
            <a:spLocks noGrp="1"/>
          </p:cNvSpPr>
          <p:nvPr>
            <p:ph type="title"/>
          </p:nvPr>
        </p:nvSpPr>
        <p:spPr>
          <a:xfrm>
            <a:off x="395536" y="260648"/>
            <a:ext cx="8496944" cy="1143000"/>
          </a:xfrm>
        </p:spPr>
        <p:style>
          <a:lnRef idx="1">
            <a:schemeClr val="accent2"/>
          </a:lnRef>
          <a:fillRef idx="3">
            <a:schemeClr val="accent2"/>
          </a:fillRef>
          <a:effectRef idx="2">
            <a:schemeClr val="accent2"/>
          </a:effectRef>
          <a:fontRef idx="minor">
            <a:schemeClr val="lt1"/>
          </a:fontRef>
        </p:style>
        <p:txBody>
          <a:bodyPr>
            <a:noAutofit/>
          </a:bodyPr>
          <a:lstStyle/>
          <a:p>
            <a:r>
              <a:rPr lang="tr-TR" sz="2400" cap="all" dirty="0" smtClean="0">
                <a:latin typeface="Times New Roman" pitchFamily="18" charset="0"/>
                <a:cs typeface="Times New Roman" pitchFamily="18" charset="0"/>
              </a:rPr>
              <a:t>İş Güvenliği </a:t>
            </a:r>
            <a:r>
              <a:rPr lang="tr-TR" sz="2400" cap="all" dirty="0" err="1" smtClean="0">
                <a:latin typeface="Times New Roman" pitchFamily="18" charset="0"/>
                <a:cs typeface="Times New Roman" pitchFamily="18" charset="0"/>
              </a:rPr>
              <a:t>UzmanI</a:t>
            </a:r>
            <a:r>
              <a:rPr lang="tr-TR" sz="2400" cap="all" dirty="0" smtClean="0">
                <a:latin typeface="Times New Roman" pitchFamily="18" charset="0"/>
                <a:cs typeface="Times New Roman" pitchFamily="18" charset="0"/>
              </a:rPr>
              <a:t> ve İş yeri Hekimi  Görevlendirilmemesi veya Hizmet </a:t>
            </a:r>
            <a:r>
              <a:rPr lang="tr-TR" sz="2400" cap="all" dirty="0" err="1" smtClean="0">
                <a:latin typeface="Times New Roman" pitchFamily="18" charset="0"/>
                <a:cs typeface="Times New Roman" pitchFamily="18" charset="0"/>
              </a:rPr>
              <a:t>AlInmamasI</a:t>
            </a:r>
            <a:endParaRPr lang="tr-TR" sz="2400" cap="all" dirty="0">
              <a:latin typeface="Times New Roman" pitchFamily="18" charset="0"/>
              <a:cs typeface="Times New Roman" pitchFamily="18" charset="0"/>
            </a:endParaRPr>
          </a:p>
        </p:txBody>
      </p:sp>
      <p:sp>
        <p:nvSpPr>
          <p:cNvPr id="8" name="Başlık 2"/>
          <p:cNvSpPr txBox="1">
            <a:spLocks/>
          </p:cNvSpPr>
          <p:nvPr/>
        </p:nvSpPr>
        <p:spPr>
          <a:xfrm>
            <a:off x="4644008" y="5517232"/>
            <a:ext cx="432048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26/1-a </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285720" y="5357826"/>
            <a:ext cx="1303449" cy="977587"/>
          </a:xfrm>
          <a:prstGeom prst="rect">
            <a:avLst/>
          </a:prstGeom>
        </p:spPr>
      </p:pic>
      <p:sp>
        <p:nvSpPr>
          <p:cNvPr id="11" name="10 Veri Yer Tutucusu"/>
          <p:cNvSpPr>
            <a:spLocks noGrp="1"/>
          </p:cNvSpPr>
          <p:nvPr>
            <p:ph type="dt" sz="half" idx="10"/>
          </p:nvPr>
        </p:nvSpPr>
        <p:spPr/>
        <p:txBody>
          <a:bodyPr/>
          <a:lstStyle/>
          <a:p>
            <a:fld id="{E728F910-79EC-48C9-9CC5-BFAB74E63AC3}"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69853771"/>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428728" y="1500174"/>
            <a:ext cx="3718746"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İçerik Yer Tutucusu"/>
          <p:cNvSpPr txBox="1">
            <a:spLocks/>
          </p:cNvSpPr>
          <p:nvPr/>
        </p:nvSpPr>
        <p:spPr>
          <a:xfrm>
            <a:off x="1043608" y="1628800"/>
            <a:ext cx="6671074" cy="3442704"/>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425196" indent="-342900">
              <a:spcBef>
                <a:spcPts val="600"/>
              </a:spcBef>
              <a:buClr>
                <a:schemeClr val="accent1"/>
              </a:buClr>
              <a:buSzPct val="80000"/>
              <a:buFont typeface="Wingdings" pitchFamily="2" charset="2"/>
              <a:buChar char="v"/>
            </a:pPr>
            <a:r>
              <a:rPr lang="tr-TR" sz="2400" b="1" dirty="0" smtClean="0">
                <a:solidFill>
                  <a:schemeClr val="accent6"/>
                </a:solidFill>
                <a:latin typeface="Times New Roman" pitchFamily="18" charset="0"/>
                <a:cs typeface="Times New Roman" pitchFamily="18" charset="0"/>
              </a:rPr>
              <a:t>2.800 TL</a:t>
            </a:r>
            <a:r>
              <a:rPr lang="tr-TR" sz="2400" dirty="0" smtClean="0">
                <a:solidFill>
                  <a:schemeClr val="accent6"/>
                </a:solidFill>
                <a:latin typeface="Times New Roman" pitchFamily="18" charset="0"/>
                <a:cs typeface="Times New Roman" pitchFamily="18" charset="0"/>
              </a:rPr>
              <a:t>, aykırılığın devam ettiği her ay için aynı miktar </a:t>
            </a:r>
          </a:p>
        </p:txBody>
      </p:sp>
      <p:sp>
        <p:nvSpPr>
          <p:cNvPr id="8" name="Başlık 2"/>
          <p:cNvSpPr txBox="1">
            <a:spLocks/>
          </p:cNvSpPr>
          <p:nvPr/>
        </p:nvSpPr>
        <p:spPr>
          <a:xfrm>
            <a:off x="2214546" y="5429264"/>
            <a:ext cx="5688632"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           İş Sağlığı ve Güvenliği Kanunu Md : 26/1-b</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323528" y="5445224"/>
            <a:ext cx="1303449" cy="977587"/>
          </a:xfrm>
          <a:prstGeom prst="rect">
            <a:avLst/>
          </a:prstGeom>
        </p:spPr>
      </p:pic>
      <p:pic>
        <p:nvPicPr>
          <p:cNvPr id="36866" name="Picture 2" descr="http://www.yukseklisans.com.tr/images/geleceginmeslekleri/hemsire.gif"/>
          <p:cNvPicPr>
            <a:picLocks noChangeAspect="1" noChangeArrowheads="1"/>
          </p:cNvPicPr>
          <p:nvPr/>
        </p:nvPicPr>
        <p:blipFill>
          <a:blip r:embed="rId3" cstate="print"/>
          <a:srcRect/>
          <a:stretch>
            <a:fillRect/>
          </a:stretch>
        </p:blipFill>
        <p:spPr bwMode="auto">
          <a:xfrm>
            <a:off x="6372200" y="1844824"/>
            <a:ext cx="2071702" cy="2071702"/>
          </a:xfrm>
          <a:prstGeom prst="rect">
            <a:avLst/>
          </a:prstGeom>
          <a:noFill/>
        </p:spPr>
      </p:pic>
      <p:sp>
        <p:nvSpPr>
          <p:cNvPr id="11" name="2 İçerik Yer Tutucusu"/>
          <p:cNvSpPr txBox="1">
            <a:spLocks/>
          </p:cNvSpPr>
          <p:nvPr/>
        </p:nvSpPr>
        <p:spPr>
          <a:xfrm>
            <a:off x="1763688" y="1700808"/>
            <a:ext cx="6671074" cy="344270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buFont typeface="Wingdings 2"/>
              <a:buChar char=""/>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a:p>
            <a:pPr marL="365760" indent="-283464">
              <a:spcBef>
                <a:spcPts val="600"/>
              </a:spcBef>
              <a:buClr>
                <a:schemeClr val="accent1"/>
              </a:buClr>
              <a:buSzPct val="80000"/>
            </a:pPr>
            <a:endParaRPr lang="tr-TR" sz="1600" dirty="0">
              <a:latin typeface="Bell MT" pitchFamily="18" charset="0"/>
            </a:endParaRPr>
          </a:p>
          <a:p>
            <a:pPr marL="365760" indent="-283464">
              <a:spcBef>
                <a:spcPts val="600"/>
              </a:spcBef>
              <a:buClr>
                <a:schemeClr val="accent1"/>
              </a:buClr>
              <a:buSzPct val="80000"/>
              <a:buFont typeface="Wingdings 2"/>
              <a:buChar char=""/>
            </a:pPr>
            <a:endParaRPr lang="tr-TR" sz="1600" dirty="0" smtClean="0">
              <a:latin typeface="Bell MT" pitchFamily="18" charset="0"/>
            </a:endParaRPr>
          </a:p>
        </p:txBody>
      </p:sp>
      <p:sp>
        <p:nvSpPr>
          <p:cNvPr id="15" name="1 Başlık"/>
          <p:cNvSpPr>
            <a:spLocks noGrp="1"/>
          </p:cNvSpPr>
          <p:nvPr>
            <p:ph type="title"/>
          </p:nvPr>
        </p:nvSpPr>
        <p:spPr>
          <a:xfrm>
            <a:off x="251520" y="692696"/>
            <a:ext cx="8568952" cy="850106"/>
          </a:xfrm>
        </p:spPr>
        <p:style>
          <a:lnRef idx="1">
            <a:schemeClr val="accent2"/>
          </a:lnRef>
          <a:fillRef idx="3">
            <a:schemeClr val="accent2"/>
          </a:fillRef>
          <a:effectRef idx="2">
            <a:schemeClr val="accent2"/>
          </a:effectRef>
          <a:fontRef idx="minor">
            <a:schemeClr val="lt1"/>
          </a:fontRef>
        </p:style>
        <p:txBody>
          <a:bodyPr>
            <a:noAutofit/>
          </a:bodyPr>
          <a:lstStyle/>
          <a:p>
            <a:pPr marL="82296" lvl="0">
              <a:spcBef>
                <a:spcPts val="600"/>
              </a:spcBef>
              <a:buClr>
                <a:schemeClr val="accent1"/>
              </a:buClr>
              <a:buSzPct val="80000"/>
              <a:defRPr/>
            </a:pP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DİĞER SAĞLIK PERSONELİ GÖREVLENDİRİLMEMESİ.</a:t>
            </a:r>
            <a:br>
              <a:rPr lang="tr-TR" sz="2400" b="1"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endParaRPr lang="tr-TR" sz="2400" dirty="0">
              <a:latin typeface="Times New Roman" pitchFamily="18" charset="0"/>
              <a:cs typeface="Times New Roman" pitchFamily="18" charset="0"/>
            </a:endParaRPr>
          </a:p>
        </p:txBody>
      </p:sp>
      <p:pic>
        <p:nvPicPr>
          <p:cNvPr id="10" name="9 Resim" descr="10653741_10152656052316665_432254241774808928_n.jpg"/>
          <p:cNvPicPr>
            <a:picLocks noChangeAspect="1"/>
          </p:cNvPicPr>
          <p:nvPr/>
        </p:nvPicPr>
        <p:blipFill>
          <a:blip r:embed="rId4" cstate="print"/>
          <a:stretch>
            <a:fillRect/>
          </a:stretch>
        </p:blipFill>
        <p:spPr>
          <a:xfrm>
            <a:off x="7919373" y="4572008"/>
            <a:ext cx="1224627" cy="1214422"/>
          </a:xfrm>
          <a:prstGeom prst="rect">
            <a:avLst/>
          </a:prstGeom>
        </p:spPr>
      </p:pic>
      <p:sp>
        <p:nvSpPr>
          <p:cNvPr id="12" name="11 Veri Yer Tutucusu"/>
          <p:cNvSpPr>
            <a:spLocks noGrp="1"/>
          </p:cNvSpPr>
          <p:nvPr>
            <p:ph type="dt" sz="half" idx="10"/>
          </p:nvPr>
        </p:nvSpPr>
        <p:spPr/>
        <p:txBody>
          <a:bodyPr/>
          <a:lstStyle/>
          <a:p>
            <a:fld id="{44AAD40B-6007-4B7E-8650-1DD90448DC91}"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294886355"/>
      </p:ext>
    </p:extLst>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8229600" cy="1143000"/>
          </a:xfrm>
        </p:spPr>
        <p:style>
          <a:lnRef idx="0">
            <a:schemeClr val="accent2"/>
          </a:lnRef>
          <a:fillRef idx="3">
            <a:schemeClr val="accent2"/>
          </a:fillRef>
          <a:effectRef idx="3">
            <a:schemeClr val="accent2"/>
          </a:effectRef>
          <a:fontRef idx="minor">
            <a:schemeClr val="lt1"/>
          </a:fontRef>
        </p:style>
        <p:txBody>
          <a:bodyPr>
            <a:noAutofit/>
          </a:bodyPr>
          <a:lstStyle/>
          <a:p>
            <a:r>
              <a:rPr lang="tr-TR" sz="2400" b="1" dirty="0" smtClean="0"/>
              <a:t>İŞ YERİ VE İŞ SAĞLIĞI GÜVENLİK BİRİMLERİNİN KURULMAMASI</a:t>
            </a:r>
            <a:endParaRPr lang="tr-TR" sz="2400" b="1" dirty="0"/>
          </a:p>
        </p:txBody>
      </p:sp>
      <p:sp>
        <p:nvSpPr>
          <p:cNvPr id="3" name="2 İçerik Yer Tutucusu"/>
          <p:cNvSpPr>
            <a:spLocks noGrp="1"/>
          </p:cNvSpPr>
          <p:nvPr>
            <p:ph idx="1"/>
          </p:nvPr>
        </p:nvSpPr>
        <p:spPr>
          <a:xfrm>
            <a:off x="457200" y="1916832"/>
            <a:ext cx="8229600" cy="4505979"/>
          </a:xfrm>
        </p:spPr>
        <p:txBody>
          <a:bodyPr/>
          <a:lstStyle/>
          <a:p>
            <a:endParaRPr lang="tr-TR" dirty="0" smtClean="0"/>
          </a:p>
          <a:p>
            <a:endParaRPr lang="tr-TR" dirty="0" smtClean="0"/>
          </a:p>
          <a:p>
            <a:endParaRPr lang="tr-TR" dirty="0" smtClean="0"/>
          </a:p>
          <a:p>
            <a:r>
              <a:rPr lang="tr-TR" b="1" dirty="0" smtClean="0">
                <a:solidFill>
                  <a:schemeClr val="accent6"/>
                </a:solidFill>
              </a:rPr>
              <a:t>İşverenin; gerektiği halde işyeri sağlık ve güvenlik   birimi kurmaması  1.680 TL</a:t>
            </a:r>
          </a:p>
          <a:p>
            <a:endParaRPr lang="tr-TR" b="1" dirty="0">
              <a:solidFill>
                <a:schemeClr val="bg1"/>
              </a:solidFill>
            </a:endParaRPr>
          </a:p>
        </p:txBody>
      </p:sp>
      <p:pic>
        <p:nvPicPr>
          <p:cNvPr id="4"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395536" y="5445224"/>
            <a:ext cx="1303449" cy="977587"/>
          </a:xfrm>
          <a:prstGeom prst="rect">
            <a:avLst/>
          </a:prstGeom>
        </p:spPr>
      </p:pic>
      <p:sp>
        <p:nvSpPr>
          <p:cNvPr id="5" name="4 Dikdörtgen"/>
          <p:cNvSpPr/>
          <p:nvPr/>
        </p:nvSpPr>
        <p:spPr>
          <a:xfrm>
            <a:off x="3419872" y="5949280"/>
            <a:ext cx="5328592" cy="369332"/>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wrap="square">
            <a:spAutoFit/>
          </a:bodyPr>
          <a:lstStyle/>
          <a:p>
            <a:pPr lvl="0">
              <a:spcBef>
                <a:spcPct val="0"/>
              </a:spcBef>
              <a:defRPr/>
            </a:pPr>
            <a:r>
              <a:rPr lang="tr-TR" b="1" dirty="0" smtClean="0">
                <a:solidFill>
                  <a:schemeClr val="bg2">
                    <a:lumMod val="10000"/>
                  </a:schemeClr>
                </a:solidFill>
                <a:latin typeface="Bell MT" pitchFamily="18" charset="0"/>
              </a:rPr>
              <a:t>İş Sağlığı ve Güvenliği Kanunu Md : 10 / 26/1-c</a:t>
            </a:r>
            <a:endParaRPr lang="tr-TR" b="1"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4143380"/>
            <a:ext cx="1224627" cy="1214422"/>
          </a:xfrm>
          <a:prstGeom prst="rect">
            <a:avLst/>
          </a:prstGeom>
        </p:spPr>
      </p:pic>
      <p:sp>
        <p:nvSpPr>
          <p:cNvPr id="7" name="6 Veri Yer Tutucusu"/>
          <p:cNvSpPr>
            <a:spLocks noGrp="1"/>
          </p:cNvSpPr>
          <p:nvPr>
            <p:ph type="dt" sz="half" idx="10"/>
          </p:nvPr>
        </p:nvSpPr>
        <p:spPr/>
        <p:txBody>
          <a:bodyPr/>
          <a:lstStyle/>
          <a:p>
            <a:fld id="{CEA87587-1A9B-4255-A470-CB36D5DCBED6}" type="datetime1">
              <a:rPr lang="tr-TR" smtClean="0">
                <a:solidFill>
                  <a:srgbClr val="FF0000"/>
                </a:solidFill>
              </a:rPr>
              <a:t>15.12.2015</a:t>
            </a:fld>
            <a:endParaRPr lang="tr-TR" dirty="0">
              <a:solidFill>
                <a:srgbClr val="FF0000"/>
              </a:solidFill>
            </a:endParaRPr>
          </a:p>
        </p:txBody>
      </p:sp>
      <p:sp>
        <p:nvSpPr>
          <p:cNvPr id="9" name="Altbilgi Yer Tutucusu 8"/>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640960" cy="1368152"/>
          </a:xfrm>
        </p:spPr>
        <p:style>
          <a:lnRef idx="0">
            <a:schemeClr val="accent2"/>
          </a:lnRef>
          <a:fillRef idx="3">
            <a:schemeClr val="accent2"/>
          </a:fillRef>
          <a:effectRef idx="3">
            <a:schemeClr val="accent2"/>
          </a:effectRef>
          <a:fontRef idx="minor">
            <a:schemeClr val="lt1"/>
          </a:fontRef>
        </p:style>
        <p:txBody>
          <a:bodyPr>
            <a:noAutofit/>
          </a:bodyPr>
          <a:lstStyle/>
          <a:p>
            <a:r>
              <a:rPr lang="tr-TR" sz="2400" b="1" dirty="0" smtClean="0"/>
              <a:t>İŞVERENİN İŞ SAĞLIĞI VE İŞ GÜVENLİĞİ UZMANLARININ HAK VE YETKİLEİRİNİ KISITLAMASI</a:t>
            </a:r>
            <a:endParaRPr lang="tr-TR" sz="2400" b="1" dirty="0"/>
          </a:p>
        </p:txBody>
      </p:sp>
      <p:sp>
        <p:nvSpPr>
          <p:cNvPr id="3" name="2 İçerik Yer Tutucusu"/>
          <p:cNvSpPr>
            <a:spLocks noGrp="1"/>
          </p:cNvSpPr>
          <p:nvPr>
            <p:ph idx="1"/>
          </p:nvPr>
        </p:nvSpPr>
        <p:spPr>
          <a:xfrm>
            <a:off x="611560" y="2060848"/>
            <a:ext cx="8075240" cy="4065315"/>
          </a:xfrm>
        </p:spPr>
        <p:txBody>
          <a:bodyPr/>
          <a:lstStyle/>
          <a:p>
            <a:endParaRPr lang="tr-TR" dirty="0" smtClean="0"/>
          </a:p>
          <a:p>
            <a:endParaRPr lang="tr-TR" dirty="0" smtClean="0"/>
          </a:p>
          <a:p>
            <a:r>
              <a:rPr lang="tr-TR" b="1" dirty="0" smtClean="0">
                <a:solidFill>
                  <a:schemeClr val="accent6"/>
                </a:solidFill>
              </a:rPr>
              <a:t>İşverenin; iş güvenliği uzmanlarının ve işyeri   hekimlerinin hak ve yetkilerinin kısıtlaması   1.680 TL</a:t>
            </a:r>
          </a:p>
          <a:p>
            <a:endParaRPr lang="tr-TR" dirty="0"/>
          </a:p>
        </p:txBody>
      </p:sp>
      <p:pic>
        <p:nvPicPr>
          <p:cNvPr id="4"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sp>
        <p:nvSpPr>
          <p:cNvPr id="5" name="4 Dikdörtgen"/>
          <p:cNvSpPr/>
          <p:nvPr/>
        </p:nvSpPr>
        <p:spPr>
          <a:xfrm>
            <a:off x="2285984" y="5429264"/>
            <a:ext cx="5544616" cy="369332"/>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wrap="square">
            <a:spAutoFit/>
          </a:bodyPr>
          <a:lstStyle/>
          <a:p>
            <a:pPr lvl="0">
              <a:spcBef>
                <a:spcPct val="0"/>
              </a:spcBef>
              <a:defRPr/>
            </a:pPr>
            <a:r>
              <a:rPr lang="tr-TR" b="1" dirty="0" smtClean="0">
                <a:solidFill>
                  <a:schemeClr val="bg2">
                    <a:lumMod val="10000"/>
                  </a:schemeClr>
                </a:solidFill>
                <a:latin typeface="Bell MT" pitchFamily="18" charset="0"/>
              </a:rPr>
              <a:t>    İş Sağlığı ve Güvenliği Kanunu Md : 10 / 26/1-c</a:t>
            </a:r>
            <a:endParaRPr lang="tr-TR" b="1" dirty="0"/>
          </a:p>
        </p:txBody>
      </p:sp>
      <p:pic>
        <p:nvPicPr>
          <p:cNvPr id="6" name="5 Resim" descr="10653741_10152656052316665_432254241774808928_n.jpg"/>
          <p:cNvPicPr>
            <a:picLocks noChangeAspect="1"/>
          </p:cNvPicPr>
          <p:nvPr/>
        </p:nvPicPr>
        <p:blipFill>
          <a:blip r:embed="rId3" cstate="print"/>
          <a:stretch>
            <a:fillRect/>
          </a:stretch>
        </p:blipFill>
        <p:spPr>
          <a:xfrm>
            <a:off x="7919373" y="5643578"/>
            <a:ext cx="1224627" cy="1214422"/>
          </a:xfrm>
          <a:prstGeom prst="rect">
            <a:avLst/>
          </a:prstGeom>
        </p:spPr>
      </p:pic>
      <p:sp>
        <p:nvSpPr>
          <p:cNvPr id="7" name="6 Veri Yer Tutucusu"/>
          <p:cNvSpPr>
            <a:spLocks noGrp="1"/>
          </p:cNvSpPr>
          <p:nvPr>
            <p:ph type="dt" sz="half" idx="10"/>
          </p:nvPr>
        </p:nvSpPr>
        <p:spPr/>
        <p:txBody>
          <a:bodyPr/>
          <a:lstStyle/>
          <a:p>
            <a:fld id="{521FC2CF-B31E-48CC-8963-545AF261F959}" type="datetime1">
              <a:rPr lang="tr-TR" smtClean="0">
                <a:solidFill>
                  <a:srgbClr val="FF0000"/>
                </a:solidFill>
              </a:rPr>
              <a:t>15.12.2015</a:t>
            </a:fld>
            <a:endParaRPr lang="tr-TR" dirty="0">
              <a:solidFill>
                <a:srgbClr val="FF0000"/>
              </a:solidFill>
            </a:endParaRPr>
          </a:p>
        </p:txBody>
      </p:sp>
      <p:sp>
        <p:nvSpPr>
          <p:cNvPr id="9" name="Altbilgi Yer Tutucusu 8"/>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818067" y="908720"/>
            <a:ext cx="3718746"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İçerik Yer Tutucusu"/>
          <p:cNvSpPr txBox="1">
            <a:spLocks/>
          </p:cNvSpPr>
          <p:nvPr/>
        </p:nvSpPr>
        <p:spPr>
          <a:xfrm>
            <a:off x="611560" y="1412776"/>
            <a:ext cx="8280920" cy="4176464"/>
          </a:xfrm>
          <a:prstGeom prst="rect">
            <a:avLst/>
          </a:prstGeom>
        </p:spPr>
        <p:txBody>
          <a:bodyPr>
            <a:no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4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iş sağlığı ve güvenliği yönünden risk değerlendirmesi yapmak veya yaptırmakla yükümlüdür.</a:t>
            </a: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425196" lvl="0" indent="-342900" fontAlgn="auto">
              <a:spcBef>
                <a:spcPts val="600"/>
              </a:spcBef>
              <a:spcAft>
                <a:spcPts val="0"/>
              </a:spcAft>
              <a:buClr>
                <a:schemeClr val="accent1"/>
              </a:buClr>
              <a:buSzPct val="80000"/>
              <a:buFont typeface="Wingdings" pitchFamily="2" charset="2"/>
              <a:buChar char="v"/>
              <a:defRPr/>
            </a:pPr>
            <a:r>
              <a:rPr lang="tr-TR" sz="2400" dirty="0" smtClean="0">
                <a:solidFill>
                  <a:srgbClr val="C00000"/>
                </a:solidFill>
                <a:latin typeface="Times New Roman" pitchFamily="18" charset="0"/>
                <a:cs typeface="Times New Roman" pitchFamily="18" charset="0"/>
              </a:rPr>
              <a:t>3.361 TL , Lirası aykırılığın devam ettiği her ay için 5.041TL</a:t>
            </a:r>
            <a:r>
              <a:rPr lang="tr-TR" sz="2400" dirty="0" smtClean="0">
                <a:solidFill>
                  <a:schemeClr val="bg1"/>
                </a:solidFill>
                <a:latin typeface="Times New Roman" pitchFamily="18" charset="0"/>
                <a:cs typeface="Times New Roman" pitchFamily="18" charset="0"/>
              </a:rPr>
              <a:t> </a:t>
            </a:r>
            <a:endParaRPr lang="tr-TR" sz="2400" dirty="0" smtClean="0">
              <a:solidFill>
                <a:schemeClr val="bg1"/>
              </a:solidFill>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2000" dirty="0" smtClean="0">
              <a:latin typeface="Times New Roman" pitchFamily="18" charset="0"/>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a:latin typeface="Bell MT"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latin typeface="Bell MT" pitchFamily="18" charset="0"/>
            </a:endParaRPr>
          </a:p>
          <a:p>
            <a:pPr marL="82296" algn="just">
              <a:spcBef>
                <a:spcPts val="600"/>
              </a:spcBef>
              <a:buClr>
                <a:schemeClr val="accent1"/>
              </a:buClr>
              <a:buSzPct val="80000"/>
            </a:pPr>
            <a:endParaRPr lang="tr-TR" sz="2000" dirty="0" smtClean="0">
              <a:latin typeface="Bell MT" pitchFamily="18" charset="0"/>
            </a:endParaRPr>
          </a:p>
        </p:txBody>
      </p:sp>
      <p:sp>
        <p:nvSpPr>
          <p:cNvPr id="10" name="1 Başlık"/>
          <p:cNvSpPr>
            <a:spLocks noGrp="1"/>
          </p:cNvSpPr>
          <p:nvPr>
            <p:ph type="title"/>
          </p:nvPr>
        </p:nvSpPr>
        <p:spPr>
          <a:xfrm>
            <a:off x="395536" y="620688"/>
            <a:ext cx="8496944" cy="850106"/>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RİSK DEĞERLENDİRİLMESİNİN YAPILMAMASI</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6176" y="2924944"/>
            <a:ext cx="1675994" cy="1476237"/>
          </a:xfrm>
        </p:spPr>
      </p:pic>
      <p:sp>
        <p:nvSpPr>
          <p:cNvPr id="8" name="Başlık 2"/>
          <p:cNvSpPr txBox="1">
            <a:spLocks/>
          </p:cNvSpPr>
          <p:nvPr/>
        </p:nvSpPr>
        <p:spPr>
          <a:xfrm>
            <a:off x="3714744" y="5857892"/>
            <a:ext cx="495142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10 / 26/1-ç</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611560" y="5445224"/>
            <a:ext cx="1303449" cy="977587"/>
          </a:xfrm>
          <a:prstGeom prst="rect">
            <a:avLst/>
          </a:prstGeom>
        </p:spPr>
      </p:pic>
      <p:sp>
        <p:nvSpPr>
          <p:cNvPr id="11" name="10 Veri Yer Tutucusu"/>
          <p:cNvSpPr>
            <a:spLocks noGrp="1"/>
          </p:cNvSpPr>
          <p:nvPr>
            <p:ph type="dt" sz="half" idx="10"/>
          </p:nvPr>
        </p:nvSpPr>
        <p:spPr/>
        <p:txBody>
          <a:bodyPr/>
          <a:lstStyle/>
          <a:p>
            <a:fld id="{2AD57FA4-33DB-4184-938C-08083ACC651A}" type="datetime1">
              <a:rPr lang="tr-TR" smtClean="0">
                <a:solidFill>
                  <a:srgbClr val="FF0000"/>
                </a:solidFill>
              </a:rPr>
              <a:t>15.12.2015</a:t>
            </a:fld>
            <a:endParaRPr lang="tr-TR" dirty="0">
              <a:solidFill>
                <a:srgbClr val="FF0000"/>
              </a:solidFill>
            </a:endParaRPr>
          </a:p>
        </p:txBody>
      </p:sp>
      <p:sp>
        <p:nvSpPr>
          <p:cNvPr id="3" name="Altbilgi Yer Tutucusu 2"/>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1 Başlık"/>
          <p:cNvSpPr>
            <a:spLocks noGrp="1"/>
          </p:cNvSpPr>
          <p:nvPr>
            <p:ph type="title"/>
          </p:nvPr>
        </p:nvSpPr>
        <p:spPr>
          <a:xfrm>
            <a:off x="179512" y="476672"/>
            <a:ext cx="8712968" cy="1143000"/>
          </a:xfrm>
        </p:spPr>
        <p:style>
          <a:lnRef idx="0">
            <a:schemeClr val="accent2"/>
          </a:lnRef>
          <a:fillRef idx="3">
            <a:schemeClr val="accent2"/>
          </a:fillRef>
          <a:effectRef idx="3">
            <a:schemeClr val="accent2"/>
          </a:effectRef>
          <a:fontRef idx="minor">
            <a:schemeClr val="lt1"/>
          </a:fontRef>
        </p:style>
        <p:txBody>
          <a:bodyPr>
            <a:noAutofit/>
          </a:bodyPr>
          <a:lstStyle/>
          <a:p>
            <a:r>
              <a:rPr lang="tr-TR" sz="2800" b="1" dirty="0" smtClean="0">
                <a:latin typeface="Times New Roman" pitchFamily="18" charset="0"/>
                <a:cs typeface="Times New Roman" pitchFamily="18" charset="0"/>
              </a:rPr>
              <a:t>ACİL DURUM PLANLARININ YAPILMAMASI</a:t>
            </a:r>
            <a:endParaRPr lang="tr-TR" sz="2800" dirty="0">
              <a:latin typeface="Times New Roman" pitchFamily="18" charset="0"/>
              <a:cs typeface="Times New Roman" pitchFamily="18" charset="0"/>
            </a:endParaRPr>
          </a:p>
        </p:txBody>
      </p:sp>
      <p:pic>
        <p:nvPicPr>
          <p:cNvPr id="7" name="İçerik Yer Tutucus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2160" y="3140968"/>
            <a:ext cx="2520280" cy="1800200"/>
          </a:xfrm>
        </p:spPr>
      </p:pic>
      <p:sp>
        <p:nvSpPr>
          <p:cNvPr id="5" name="2 İçerik Yer Tutucusu"/>
          <p:cNvSpPr txBox="1">
            <a:spLocks/>
          </p:cNvSpPr>
          <p:nvPr/>
        </p:nvSpPr>
        <p:spPr>
          <a:xfrm>
            <a:off x="467544" y="1988840"/>
            <a:ext cx="7992888" cy="1152128"/>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acil durumların olumsuz etkilerinden korunmak üzere gerekli ölçüm ve değerlendirmeleri yapar, acil durum planlarını hazırlar. Acil durum ekiplerini kurar.</a:t>
            </a:r>
          </a:p>
        </p:txBody>
      </p:sp>
      <p:sp>
        <p:nvSpPr>
          <p:cNvPr id="8" name="Başlık 2"/>
          <p:cNvSpPr txBox="1">
            <a:spLocks/>
          </p:cNvSpPr>
          <p:nvPr/>
        </p:nvSpPr>
        <p:spPr>
          <a:xfrm>
            <a:off x="2555776" y="6021288"/>
            <a:ext cx="4735396" cy="548680"/>
          </a:xfrm>
          <a:prstGeom prst="rect">
            <a:avLst/>
          </a:prstGeom>
          <a:solidFill>
            <a:srgbClr val="FF0000"/>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11 / 26/1-d</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0" y="5357826"/>
            <a:ext cx="1303449" cy="977587"/>
          </a:xfrm>
          <a:prstGeom prst="rect">
            <a:avLst/>
          </a:prstGeom>
        </p:spPr>
      </p:pic>
      <p:sp>
        <p:nvSpPr>
          <p:cNvPr id="13" name="12 Dikdörtgen"/>
          <p:cNvSpPr/>
          <p:nvPr/>
        </p:nvSpPr>
        <p:spPr>
          <a:xfrm>
            <a:off x="1403648" y="5157192"/>
            <a:ext cx="7488832" cy="707886"/>
          </a:xfrm>
          <a:prstGeom prst="rect">
            <a:avLst/>
          </a:prstGeom>
        </p:spPr>
        <p:txBody>
          <a:bodyPr wrap="square">
            <a:spAutoFit/>
          </a:bodyPr>
          <a:lstStyle/>
          <a:p>
            <a:pPr marL="425196" lvl="0" indent="-342900" fontAlgn="auto">
              <a:spcBef>
                <a:spcPts val="600"/>
              </a:spcBef>
              <a:spcAft>
                <a:spcPts val="0"/>
              </a:spcAft>
              <a:buClr>
                <a:schemeClr val="accent1"/>
              </a:buClr>
              <a:buSzPct val="80000"/>
              <a:buFont typeface="Wingdings" pitchFamily="2" charset="2"/>
              <a:buChar char="v"/>
              <a:defRPr/>
            </a:pPr>
            <a:r>
              <a:rPr lang="tr-TR" sz="2000" b="1" dirty="0" smtClean="0">
                <a:solidFill>
                  <a:srgbClr val="C00000"/>
                </a:solidFill>
                <a:latin typeface="Times New Roman" pitchFamily="18" charset="0"/>
                <a:cs typeface="Times New Roman" pitchFamily="18" charset="0"/>
              </a:rPr>
              <a:t>Uyulmayan her bir yükümlülük için 1.120 TL, aykırılığın devam ettiği her ay için aynı miktar </a:t>
            </a:r>
          </a:p>
        </p:txBody>
      </p:sp>
      <p:sp>
        <p:nvSpPr>
          <p:cNvPr id="11" name="10 Veri Yer Tutucusu"/>
          <p:cNvSpPr>
            <a:spLocks noGrp="1"/>
          </p:cNvSpPr>
          <p:nvPr>
            <p:ph type="dt" sz="half" idx="10"/>
          </p:nvPr>
        </p:nvSpPr>
        <p:spPr/>
        <p:txBody>
          <a:bodyPr/>
          <a:lstStyle/>
          <a:p>
            <a:fld id="{4ED95DE4-3696-4EBA-BEE4-7519ECAAD1C0}"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501726795"/>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11560" y="274638"/>
            <a:ext cx="8136904" cy="1143000"/>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TAHLİYE PLANININ YAPILMAMASI</a:t>
            </a:r>
            <a:endParaRPr lang="tr-TR" sz="2800" b="1" dirty="0">
              <a:latin typeface="Times New Roman" pitchFamily="18" charset="0"/>
              <a:cs typeface="Times New Roman" pitchFamily="18" charset="0"/>
            </a:endParaRPr>
          </a:p>
        </p:txBody>
      </p:sp>
      <p:pic>
        <p:nvPicPr>
          <p:cNvPr id="3" name="İçerik Yer Tutucusu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74264" y="1700809"/>
            <a:ext cx="2246208" cy="2664296"/>
          </a:xfrm>
        </p:spPr>
      </p:pic>
      <p:sp>
        <p:nvSpPr>
          <p:cNvPr id="5" name="2 İçerik Yer Tutucusu"/>
          <p:cNvSpPr txBox="1">
            <a:spLocks/>
          </p:cNvSpPr>
          <p:nvPr/>
        </p:nvSpPr>
        <p:spPr>
          <a:xfrm>
            <a:off x="323528" y="1484784"/>
            <a:ext cx="6048672" cy="3168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solidFill>
                <a:schemeClr val="bg1"/>
              </a:solidFill>
              <a:latin typeface="Bell MT" pitchFamily="18" charset="0"/>
            </a:endParaRPr>
          </a:p>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Ciddi, yakın ve önlenemeyen tehlikenin meydana gelmesi </a:t>
            </a:r>
          </a:p>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Durumunda işveren ;</a:t>
            </a:r>
          </a:p>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Çalışanların işi bırakarak derhal çalışma yerlerinden ayrılıp güvenli bir yere gidebilmeleri için, önceden gerekli düzenlemeleri yapar ve çalışanlara gerekli talimatları verir.</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b="1" dirty="0" smtClean="0">
              <a:solidFill>
                <a:schemeClr val="bg1"/>
              </a:solidFill>
              <a:latin typeface="Bell MT" pitchFamily="18" charset="0"/>
            </a:endParaRPr>
          </a:p>
        </p:txBody>
      </p:sp>
      <p:sp>
        <p:nvSpPr>
          <p:cNvPr id="7" name="Başlık 2"/>
          <p:cNvSpPr txBox="1">
            <a:spLocks/>
          </p:cNvSpPr>
          <p:nvPr/>
        </p:nvSpPr>
        <p:spPr>
          <a:xfrm>
            <a:off x="1857356" y="5877272"/>
            <a:ext cx="6500858" cy="792088"/>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12 /26/1-d</a:t>
            </a:r>
            <a:endParaRPr kumimoji="0" lang="tr-TR"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sp>
        <p:nvSpPr>
          <p:cNvPr id="12" name="11 Dikdörtgen"/>
          <p:cNvSpPr/>
          <p:nvPr/>
        </p:nvSpPr>
        <p:spPr>
          <a:xfrm>
            <a:off x="3131840" y="4509120"/>
            <a:ext cx="4572000" cy="1015663"/>
          </a:xfrm>
          <a:prstGeom prst="rect">
            <a:avLst/>
          </a:prstGeom>
        </p:spPr>
        <p:txBody>
          <a:bodyPr>
            <a:spAutoFit/>
          </a:bodyPr>
          <a:lstStyle/>
          <a:p>
            <a:pPr marL="425196" indent="-342900">
              <a:spcBef>
                <a:spcPts val="600"/>
              </a:spcBef>
              <a:buClr>
                <a:schemeClr val="accent1"/>
              </a:buClr>
              <a:buSzPct val="80000"/>
              <a:buFont typeface="Wingdings" pitchFamily="2" charset="2"/>
              <a:buChar char="v"/>
              <a:defRPr/>
            </a:pPr>
            <a:r>
              <a:rPr lang="tr-TR" sz="2000" dirty="0" smtClean="0">
                <a:solidFill>
                  <a:srgbClr val="C00000"/>
                </a:solidFill>
                <a:latin typeface="Times New Roman" pitchFamily="18" charset="0"/>
                <a:cs typeface="Times New Roman" pitchFamily="18" charset="0"/>
              </a:rPr>
              <a:t>Uyulmayan her bir yükümlülük için </a:t>
            </a:r>
            <a:r>
              <a:rPr lang="tr-TR" sz="2000" b="1" dirty="0" smtClean="0">
                <a:solidFill>
                  <a:srgbClr val="C00000"/>
                </a:solidFill>
                <a:latin typeface="Times New Roman" pitchFamily="18" charset="0"/>
                <a:cs typeface="Times New Roman" pitchFamily="18" charset="0"/>
              </a:rPr>
              <a:t>1.120 TL,</a:t>
            </a:r>
            <a:r>
              <a:rPr lang="tr-TR" sz="2000" dirty="0" smtClean="0">
                <a:solidFill>
                  <a:srgbClr val="C00000"/>
                </a:solidFill>
                <a:latin typeface="Times New Roman" pitchFamily="18" charset="0"/>
                <a:cs typeface="Times New Roman" pitchFamily="18" charset="0"/>
              </a:rPr>
              <a:t> aykırılığın devam ettiği her ay için aynı miktar.</a:t>
            </a:r>
            <a:endParaRPr lang="tr-TR" sz="2000" dirty="0">
              <a:solidFill>
                <a:srgbClr val="C00000"/>
              </a:solidFill>
              <a:latin typeface="Times New Roman" pitchFamily="18" charset="0"/>
              <a:cs typeface="Times New Roman" pitchFamily="18" charset="0"/>
            </a:endParaRPr>
          </a:p>
        </p:txBody>
      </p:sp>
      <p:pic>
        <p:nvPicPr>
          <p:cNvPr id="9" name="8 Resim" descr="10653741_10152656052316665_432254241774808928_n.jpg"/>
          <p:cNvPicPr>
            <a:picLocks noChangeAspect="1"/>
          </p:cNvPicPr>
          <p:nvPr/>
        </p:nvPicPr>
        <p:blipFill>
          <a:blip r:embed="rId5" cstate="print"/>
          <a:stretch>
            <a:fillRect/>
          </a:stretch>
        </p:blipFill>
        <p:spPr>
          <a:xfrm>
            <a:off x="7919373" y="4572008"/>
            <a:ext cx="1224627" cy="1214422"/>
          </a:xfrm>
          <a:prstGeom prst="rect">
            <a:avLst/>
          </a:prstGeom>
        </p:spPr>
      </p:pic>
      <p:sp>
        <p:nvSpPr>
          <p:cNvPr id="10" name="9 Veri Yer Tutucusu"/>
          <p:cNvSpPr>
            <a:spLocks noGrp="1"/>
          </p:cNvSpPr>
          <p:nvPr>
            <p:ph type="dt" sz="half" idx="10"/>
          </p:nvPr>
        </p:nvSpPr>
        <p:spPr/>
        <p:txBody>
          <a:bodyPr/>
          <a:lstStyle/>
          <a:p>
            <a:fld id="{A43D49BA-6100-48E2-838B-CF5A6A6FA27F}"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726967125"/>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95536" y="404664"/>
            <a:ext cx="8352928" cy="1296144"/>
          </a:xfrm>
        </p:spPr>
        <p:style>
          <a:lnRef idx="0">
            <a:schemeClr val="accent2"/>
          </a:lnRef>
          <a:fillRef idx="3">
            <a:schemeClr val="accent2"/>
          </a:fillRef>
          <a:effectRef idx="3">
            <a:schemeClr val="accent2"/>
          </a:effectRef>
          <a:fontRef idx="minor">
            <a:schemeClr val="lt1"/>
          </a:fontRef>
        </p:style>
        <p:txBody>
          <a:bodyPr>
            <a:noAutofit/>
          </a:bodyPr>
          <a:lstStyle/>
          <a:p>
            <a:pPr marL="82296" lvl="0">
              <a:spcBef>
                <a:spcPts val="600"/>
              </a:spcBef>
              <a:defRPr/>
            </a:pP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GAZ, TOZ, GÜRÜLTÜ, TİTREŞİM, AYDINLATMA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ÖLÇÜMÜ YAPILMAMASI </a:t>
            </a:r>
            <a:r>
              <a:rPr lang="tr-TR" sz="2400" dirty="0" smtClean="0">
                <a:latin typeface="Times New Roman" pitchFamily="18" charset="0"/>
                <a:cs typeface="Times New Roman" pitchFamily="18" charset="0"/>
              </a:rPr>
              <a:t>.</a:t>
            </a:r>
            <a:br>
              <a:rPr lang="tr-TR" sz="2400" dirty="0" smtClean="0">
                <a:latin typeface="Times New Roman" pitchFamily="18" charset="0"/>
                <a:cs typeface="Times New Roman" pitchFamily="18" charset="0"/>
              </a:rPr>
            </a:br>
            <a:endParaRPr lang="tr-TR" sz="2400" dirty="0">
              <a:latin typeface="Times New Roman" pitchFamily="18" charset="0"/>
              <a:cs typeface="Times New Roman" pitchFamily="18" charset="0"/>
            </a:endParaRPr>
          </a:p>
        </p:txBody>
      </p:sp>
      <p:sp>
        <p:nvSpPr>
          <p:cNvPr id="5" name="2 İçerik Yer Tutucusu"/>
          <p:cNvSpPr txBox="1">
            <a:spLocks/>
          </p:cNvSpPr>
          <p:nvPr/>
        </p:nvSpPr>
        <p:spPr>
          <a:xfrm>
            <a:off x="395536" y="1844824"/>
            <a:ext cx="5590954" cy="402390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000" dirty="0" smtClean="0">
              <a:latin typeface="Times New Roman" pitchFamily="18" charset="0"/>
              <a:cs typeface="Times New Roman" pitchFamily="18" charset="0"/>
            </a:endParaRPr>
          </a:p>
          <a:p>
            <a:pPr marL="365760" indent="-283464">
              <a:spcBef>
                <a:spcPts val="600"/>
              </a:spcBef>
              <a:buClr>
                <a:schemeClr val="accent1"/>
              </a:buClr>
              <a:buSzPct val="80000"/>
              <a:buFont typeface="Wingdings 2"/>
              <a:buChar char=""/>
              <a:defRPr/>
            </a:pPr>
            <a:r>
              <a:rPr lang="tr-TR" sz="2400" dirty="0" smtClean="0">
                <a:solidFill>
                  <a:schemeClr val="accent6"/>
                </a:solidFill>
                <a:latin typeface="Times New Roman" pitchFamily="18" charset="0"/>
                <a:cs typeface="Times New Roman" pitchFamily="18" charset="0"/>
              </a:rPr>
              <a:t>Kontrol, ölçüm, inceleme yapılmaması yada yaptırılmaması </a:t>
            </a:r>
            <a:r>
              <a:rPr lang="tr-TR" sz="2400" b="1" dirty="0" smtClean="0">
                <a:solidFill>
                  <a:schemeClr val="accent6"/>
                </a:solidFill>
                <a:latin typeface="Times New Roman" pitchFamily="18" charset="0"/>
                <a:cs typeface="Times New Roman" pitchFamily="18" charset="0"/>
              </a:rPr>
              <a:t>1.680 TL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2400" dirty="0">
              <a:solidFill>
                <a:schemeClr val="bg1"/>
              </a:solidFill>
              <a:latin typeface="Times New Roman" pitchFamily="18" charset="0"/>
              <a:cs typeface="Times New Roman" pitchFamily="18" charset="0"/>
            </a:endParaRPr>
          </a:p>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bg1"/>
                </a:solidFill>
                <a:latin typeface="Bell MT" pitchFamily="18" charset="0"/>
              </a:rPr>
              <a:t> </a:t>
            </a:r>
          </a:p>
        </p:txBody>
      </p:sp>
      <p:sp>
        <p:nvSpPr>
          <p:cNvPr id="7" name="Başlık 2"/>
          <p:cNvSpPr txBox="1">
            <a:spLocks/>
          </p:cNvSpPr>
          <p:nvPr/>
        </p:nvSpPr>
        <p:spPr>
          <a:xfrm>
            <a:off x="3428992" y="5857892"/>
            <a:ext cx="464347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       İş Sağlığı ve Güvenliği Kanunu Md : 26/1-ç</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142844" y="5357826"/>
            <a:ext cx="1303449" cy="977587"/>
          </a:xfrm>
          <a:prstGeom prst="rect">
            <a:avLst/>
          </a:prstGeom>
        </p:spPr>
      </p:pic>
      <p:pic>
        <p:nvPicPr>
          <p:cNvPr id="34818" name="Picture 2" descr="http://baremcevre.com/wp-content/uploads/2012/03/baca-gazi-emisyon-olcumu.jpg"/>
          <p:cNvPicPr>
            <a:picLocks noChangeAspect="1" noChangeArrowheads="1"/>
          </p:cNvPicPr>
          <p:nvPr/>
        </p:nvPicPr>
        <p:blipFill>
          <a:blip r:embed="rId3" cstate="print"/>
          <a:srcRect/>
          <a:stretch>
            <a:fillRect/>
          </a:stretch>
        </p:blipFill>
        <p:spPr bwMode="auto">
          <a:xfrm>
            <a:off x="2987824" y="2060848"/>
            <a:ext cx="3585473" cy="1872208"/>
          </a:xfrm>
          <a:prstGeom prst="rect">
            <a:avLst/>
          </a:prstGeom>
          <a:noFill/>
        </p:spPr>
      </p:pic>
      <p:pic>
        <p:nvPicPr>
          <p:cNvPr id="9" name="8 Resim" descr="10653741_10152656052316665_432254241774808928_n.jpg"/>
          <p:cNvPicPr>
            <a:picLocks noChangeAspect="1"/>
          </p:cNvPicPr>
          <p:nvPr/>
        </p:nvPicPr>
        <p:blipFill>
          <a:blip r:embed="rId4" cstate="print"/>
          <a:stretch>
            <a:fillRect/>
          </a:stretch>
        </p:blipFill>
        <p:spPr>
          <a:xfrm>
            <a:off x="7919373" y="4500570"/>
            <a:ext cx="1224627" cy="1214422"/>
          </a:xfrm>
          <a:prstGeom prst="rect">
            <a:avLst/>
          </a:prstGeom>
        </p:spPr>
      </p:pic>
      <p:sp>
        <p:nvSpPr>
          <p:cNvPr id="10" name="9 Veri Yer Tutucusu"/>
          <p:cNvSpPr>
            <a:spLocks noGrp="1"/>
          </p:cNvSpPr>
          <p:nvPr>
            <p:ph type="dt" sz="half" idx="10"/>
          </p:nvPr>
        </p:nvSpPr>
        <p:spPr/>
        <p:txBody>
          <a:bodyPr/>
          <a:lstStyle/>
          <a:p>
            <a:fld id="{5977773C-4910-428F-974F-046471D3CBA7}"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024277052"/>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95536" y="274638"/>
            <a:ext cx="8538152" cy="922114"/>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İŞ KAZASI İNCELEME RAPORLARI </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95536" y="1484784"/>
            <a:ext cx="4824536" cy="2376264"/>
          </a:xfrm>
          <a:prstGeom prst="rect">
            <a:avLst/>
          </a:prstGeom>
        </p:spPr>
        <p:txBody>
          <a:bodyPr>
            <a:no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lang="tr-TR" sz="1700" b="1" dirty="0" smtClean="0">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bütün iş kazalarının ve meslek hastalıklarının kaydını tutar, gerekli incelemeleri yaparak bunlar ile ilgili raporları düzenler.</a:t>
            </a:r>
          </a:p>
          <a:p>
            <a:pPr marL="82296" lvl="0" algn="just">
              <a:spcBef>
                <a:spcPts val="600"/>
              </a:spcBef>
              <a:buClr>
                <a:schemeClr val="accent1"/>
              </a:buClr>
              <a:buSzPct val="80000"/>
              <a:defRPr/>
            </a:pPr>
            <a:r>
              <a:rPr lang="tr-TR" sz="1600" dirty="0">
                <a:solidFill>
                  <a:schemeClr val="accent6"/>
                </a:solidFill>
              </a:rPr>
              <a:t/>
            </a:r>
            <a:br>
              <a:rPr lang="tr-TR" sz="1600" dirty="0">
                <a:solidFill>
                  <a:schemeClr val="accent6"/>
                </a:solidFill>
              </a:rPr>
            </a:br>
            <a:r>
              <a:rPr lang="tr-TR" sz="1700" dirty="0"/>
              <a:t/>
            </a:r>
            <a:br>
              <a:rPr lang="tr-TR" sz="1700" dirty="0"/>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7" name="Başlık 2"/>
          <p:cNvSpPr txBox="1">
            <a:spLocks/>
          </p:cNvSpPr>
          <p:nvPr/>
        </p:nvSpPr>
        <p:spPr>
          <a:xfrm>
            <a:off x="3779912" y="5733256"/>
            <a:ext cx="495142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14 / 26/1-e</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pic>
        <p:nvPicPr>
          <p:cNvPr id="29698" name="Picture 2" descr="http://1.bp.blogspot.com/-J4KR0D_Cul4/T4RkFmQTPPI/AAAAAAAAAIk/_Jxu_RFtxSQ/s1600/shutterstock_2518888_Focus.jpg"/>
          <p:cNvPicPr>
            <a:picLocks noChangeAspect="1" noChangeArrowheads="1"/>
          </p:cNvPicPr>
          <p:nvPr/>
        </p:nvPicPr>
        <p:blipFill>
          <a:blip r:embed="rId3" cstate="print"/>
          <a:srcRect/>
          <a:stretch>
            <a:fillRect/>
          </a:stretch>
        </p:blipFill>
        <p:spPr bwMode="auto">
          <a:xfrm>
            <a:off x="5940152" y="1556792"/>
            <a:ext cx="2491210" cy="2716839"/>
          </a:xfrm>
          <a:prstGeom prst="rect">
            <a:avLst/>
          </a:prstGeom>
          <a:noFill/>
        </p:spPr>
      </p:pic>
      <p:sp>
        <p:nvSpPr>
          <p:cNvPr id="12" name="11 Dikdörtgen"/>
          <p:cNvSpPr/>
          <p:nvPr/>
        </p:nvSpPr>
        <p:spPr>
          <a:xfrm>
            <a:off x="1403648" y="4509120"/>
            <a:ext cx="5858591" cy="461665"/>
          </a:xfrm>
          <a:prstGeom prst="rect">
            <a:avLst/>
          </a:prstGeom>
        </p:spPr>
        <p:txBody>
          <a:bodyPr wrap="none">
            <a:spAutoFit/>
          </a:bodyPr>
          <a:lstStyle/>
          <a:p>
            <a:r>
              <a:rPr lang="tr-TR" sz="2400" b="1" dirty="0" smtClean="0">
                <a:solidFill>
                  <a:srgbClr val="C00000"/>
                </a:solidFill>
                <a:latin typeface="Times New Roman" pitchFamily="18" charset="0"/>
                <a:cs typeface="Times New Roman" pitchFamily="18" charset="0"/>
              </a:rPr>
              <a:t>Her bir yükümlülük için ayrı ayrı 1.680 TL</a:t>
            </a:r>
            <a:endParaRPr lang="tr-TR" sz="2400" b="1" dirty="0">
              <a:solidFill>
                <a:srgbClr val="C00000"/>
              </a:solidFill>
            </a:endParaRPr>
          </a:p>
        </p:txBody>
      </p:sp>
      <p:sp>
        <p:nvSpPr>
          <p:cNvPr id="9" name="8 Veri Yer Tutucusu"/>
          <p:cNvSpPr>
            <a:spLocks noGrp="1"/>
          </p:cNvSpPr>
          <p:nvPr>
            <p:ph type="dt" sz="half" idx="10"/>
          </p:nvPr>
        </p:nvSpPr>
        <p:spPr/>
        <p:txBody>
          <a:bodyPr/>
          <a:lstStyle/>
          <a:p>
            <a:fld id="{22BF7002-0E55-469D-88D4-F23BB791ED6E}"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4132236723"/>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tr-TR" b="1" dirty="0">
                <a:solidFill>
                  <a:schemeClr val="bg1"/>
                </a:solidFill>
              </a:rPr>
              <a:t>BUNU </a:t>
            </a:r>
            <a:r>
              <a:rPr lang="tr-TR" b="1" dirty="0" smtClean="0">
                <a:solidFill>
                  <a:schemeClr val="bg1"/>
                </a:solidFill>
              </a:rPr>
              <a:t>BİLİYOR MUYDUNUZ ?</a:t>
            </a:r>
            <a:endParaRPr lang="tr-TR" b="1" dirty="0">
              <a:solidFill>
                <a:schemeClr val="bg1"/>
              </a:solidFill>
            </a:endParaRPr>
          </a:p>
        </p:txBody>
      </p:sp>
      <p:sp>
        <p:nvSpPr>
          <p:cNvPr id="534531" name="Rectangle 3"/>
          <p:cNvSpPr>
            <a:spLocks noGrp="1" noChangeArrowheads="1"/>
          </p:cNvSpPr>
          <p:nvPr>
            <p:ph type="body" sz="half" idx="1"/>
          </p:nvPr>
        </p:nvSpPr>
        <p:spPr>
          <a:xfrm>
            <a:off x="395536" y="1981200"/>
            <a:ext cx="4392488" cy="1876428"/>
          </a:xfrm>
        </p:spPr>
        <p:txBody>
          <a:bodyPr>
            <a:normAutofit/>
          </a:bodyPr>
          <a:lstStyle/>
          <a:p>
            <a:pPr>
              <a:spcBef>
                <a:spcPct val="50000"/>
              </a:spcBef>
              <a:buClr>
                <a:schemeClr val="hlink"/>
              </a:buClr>
              <a:buSzPct val="60000"/>
              <a:buFontTx/>
              <a:buNone/>
            </a:pPr>
            <a:r>
              <a:rPr lang="tr-TR" sz="2000" dirty="0" smtClean="0">
                <a:solidFill>
                  <a:schemeClr val="bg1"/>
                </a:solidFill>
              </a:rPr>
              <a:t>Cevap: </a:t>
            </a:r>
            <a:br>
              <a:rPr lang="tr-TR" sz="2000" dirty="0" smtClean="0">
                <a:solidFill>
                  <a:schemeClr val="bg1"/>
                </a:solidFill>
              </a:rPr>
            </a:br>
            <a:r>
              <a:rPr lang="tr-TR" sz="2000" dirty="0" smtClean="0">
                <a:solidFill>
                  <a:schemeClr val="bg1"/>
                </a:solidFill>
              </a:rPr>
              <a:t>657 Tabi Personellerimiz İSG Kapsamında olabilmeleri </a:t>
            </a:r>
            <a:r>
              <a:rPr lang="tr-TR" sz="2000" b="1" dirty="0" smtClean="0">
                <a:solidFill>
                  <a:schemeClr val="bg1"/>
                </a:solidFill>
              </a:rPr>
              <a:t>için </a:t>
            </a:r>
            <a:r>
              <a:rPr lang="tr-TR" sz="2000" b="1" dirty="0" smtClean="0">
                <a:solidFill>
                  <a:schemeClr val="accent4">
                    <a:lumMod val="60000"/>
                    <a:lumOff val="40000"/>
                  </a:schemeClr>
                </a:solidFill>
              </a:rPr>
              <a:t>1/7/2016 tarihini </a:t>
            </a:r>
            <a:r>
              <a:rPr lang="tr-TR" sz="2000" b="1" dirty="0" smtClean="0">
                <a:solidFill>
                  <a:schemeClr val="bg1"/>
                </a:solidFill>
              </a:rPr>
              <a:t>beklemeleri gerekmekte.</a:t>
            </a:r>
          </a:p>
          <a:p>
            <a:pPr>
              <a:spcBef>
                <a:spcPct val="50000"/>
              </a:spcBef>
              <a:buClr>
                <a:schemeClr val="hlink"/>
              </a:buClr>
              <a:buSzPct val="60000"/>
              <a:buFontTx/>
              <a:buNone/>
            </a:pPr>
            <a:endParaRPr lang="tr-TR" sz="2000" dirty="0">
              <a:solidFill>
                <a:schemeClr val="bg1"/>
              </a:solidFill>
            </a:endParaRP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5724128" y="1916832"/>
            <a:ext cx="2964260" cy="1369292"/>
          </a:xfrm>
          <a:prstGeom prst="wedgeEllipseCallout">
            <a:avLst>
              <a:gd name="adj1" fmla="val -29616"/>
              <a:gd name="adj2" fmla="val 113226"/>
            </a:avLst>
          </a:prstGeom>
          <a:solidFill>
            <a:srgbClr val="FFFFFF"/>
          </a:solidFill>
          <a:ln w="9525" algn="ctr">
            <a:solidFill>
              <a:schemeClr val="tx1"/>
            </a:solidFill>
            <a:miter lim="800000"/>
            <a:headEnd/>
            <a:tailEnd/>
          </a:ln>
          <a:effectLst/>
        </p:spPr>
        <p:txBody>
          <a:bodyPr/>
          <a:lstStyle/>
          <a:p>
            <a:pPr algn="ctr"/>
            <a:r>
              <a:rPr lang="tr-TR" b="1" dirty="0" smtClean="0">
                <a:solidFill>
                  <a:srgbClr val="C00000"/>
                </a:solidFill>
                <a:latin typeface="Verdana" pitchFamily="34" charset="0"/>
              </a:rPr>
              <a:t>657 Tabi Personelin Durumu Nedir?</a:t>
            </a:r>
            <a:endParaRPr lang="tr-TR" b="1" dirty="0">
              <a:solidFill>
                <a:srgbClr val="C00000"/>
              </a:solidFill>
              <a:latin typeface="Verdana" pitchFamily="34" charset="0"/>
            </a:endParaRPr>
          </a:p>
        </p:txBody>
      </p:sp>
      <p:pic>
        <p:nvPicPr>
          <p:cNvPr id="6" name="5 Resim" descr="10653741_10152656052316665_432254241774808928_n.jpg"/>
          <p:cNvPicPr>
            <a:picLocks noChangeAspect="1"/>
          </p:cNvPicPr>
          <p:nvPr/>
        </p:nvPicPr>
        <p:blipFill>
          <a:blip r:embed="rId3" cstate="print"/>
          <a:stretch>
            <a:fillRect/>
          </a:stretch>
        </p:blipFill>
        <p:spPr>
          <a:xfrm>
            <a:off x="7919372" y="5643578"/>
            <a:ext cx="1224627" cy="1214422"/>
          </a:xfrm>
          <a:prstGeom prst="rect">
            <a:avLst/>
          </a:prstGeom>
        </p:spPr>
      </p:pic>
      <p:sp>
        <p:nvSpPr>
          <p:cNvPr id="7" name="6 Veri Yer Tutucusu"/>
          <p:cNvSpPr>
            <a:spLocks noGrp="1"/>
          </p:cNvSpPr>
          <p:nvPr>
            <p:ph type="dt" sz="half" idx="10"/>
          </p:nvPr>
        </p:nvSpPr>
        <p:spPr/>
        <p:txBody>
          <a:bodyPr/>
          <a:lstStyle/>
          <a:p>
            <a:fld id="{9CF33E60-02DD-4B30-9364-5565159062AC}" type="datetime1">
              <a:rPr lang="tr-TR" smtClean="0"/>
              <a:t>15.12.2015</a:t>
            </a:fld>
            <a:endParaRPr lang="tr-T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4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autoUpdateAnimBg="0"/>
      <p:bldP spid="534533"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10653741_10152656052316665_432254241774808928_n.jpg"/>
          <p:cNvPicPr>
            <a:picLocks noChangeAspect="1"/>
          </p:cNvPicPr>
          <p:nvPr/>
        </p:nvPicPr>
        <p:blipFill>
          <a:blip r:embed="rId2" cstate="print"/>
          <a:stretch>
            <a:fillRect/>
          </a:stretch>
        </p:blipFill>
        <p:spPr>
          <a:xfrm>
            <a:off x="7919373" y="4857760"/>
            <a:ext cx="1224627" cy="1214422"/>
          </a:xfrm>
          <a:prstGeom prst="rect">
            <a:avLst/>
          </a:prstGeom>
        </p:spPr>
      </p:pic>
      <p:sp>
        <p:nvSpPr>
          <p:cNvPr id="4" name="1 Başlık"/>
          <p:cNvSpPr>
            <a:spLocks noGrp="1"/>
          </p:cNvSpPr>
          <p:nvPr>
            <p:ph type="title"/>
          </p:nvPr>
        </p:nvSpPr>
        <p:spPr>
          <a:xfrm>
            <a:off x="251520" y="332656"/>
            <a:ext cx="8496944" cy="108012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İŞ KAZALARININ BİLDİRİM SÜREÇLERİNE UYULMAMASI</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pic>
        <p:nvPicPr>
          <p:cNvPr id="3" name="İçerik Yer Tutucusu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20522" y="1897878"/>
            <a:ext cx="3136392" cy="2107186"/>
          </a:xfrm>
        </p:spPr>
      </p:pic>
      <p:sp>
        <p:nvSpPr>
          <p:cNvPr id="5" name="2 İçerik Yer Tutucusu"/>
          <p:cNvSpPr txBox="1">
            <a:spLocks/>
          </p:cNvSpPr>
          <p:nvPr/>
        </p:nvSpPr>
        <p:spPr>
          <a:xfrm>
            <a:off x="611560" y="1844824"/>
            <a:ext cx="5184576" cy="1714512"/>
          </a:xfrm>
          <a:prstGeom prst="rect">
            <a:avLst/>
          </a:prstGeom>
        </p:spPr>
        <p:txBody>
          <a:bodyPr>
            <a:noAutofit/>
          </a:bodyPr>
          <a:lstStyle/>
          <a:p>
            <a:pPr marL="82296" marR="0" lvl="0"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iş kazalarını kazadan sonraki</a:t>
            </a:r>
            <a:r>
              <a:rPr lang="tr-TR" sz="2400" b="1" dirty="0" smtClean="0">
                <a:solidFill>
                  <a:schemeClr val="bg1"/>
                </a:solidFill>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üç ( 3)  iş günü içinde </a:t>
            </a:r>
            <a:r>
              <a:rPr lang="tr-TR" sz="2400" b="1" dirty="0" smtClean="0">
                <a:solidFill>
                  <a:schemeClr val="accent6"/>
                </a:solidFill>
                <a:latin typeface="Times New Roman" pitchFamily="18" charset="0"/>
                <a:cs typeface="Times New Roman" pitchFamily="18" charset="0"/>
              </a:rPr>
              <a:t>Sosyal Güvenlik Kurumuna bildirimde bulunur.</a:t>
            </a:r>
            <a:r>
              <a:rPr lang="tr-TR" sz="2400" dirty="0">
                <a:solidFill>
                  <a:schemeClr val="accent6"/>
                </a:solidFill>
              </a:rPr>
              <a:t/>
            </a:r>
            <a:br>
              <a:rPr lang="tr-TR" sz="2400" dirty="0">
                <a:solidFill>
                  <a:schemeClr val="accent6"/>
                </a:solidFill>
              </a:rPr>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7" name="Başlık 2"/>
          <p:cNvSpPr txBox="1">
            <a:spLocks/>
          </p:cNvSpPr>
          <p:nvPr/>
        </p:nvSpPr>
        <p:spPr>
          <a:xfrm>
            <a:off x="3995936" y="6021288"/>
            <a:ext cx="4879412"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14 / 26/1-e</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4" cstate="print">
            <a:extLst>
              <a:ext uri="{28A0092B-C50C-407E-A947-70E740481C1C}">
                <a14:useLocalDpi xmlns:a14="http://schemas.microsoft.com/office/drawing/2010/main" val="0"/>
              </a:ext>
            </a:extLst>
          </a:blip>
          <a:srcRect t="6144" b="6144"/>
          <a:stretch>
            <a:fillRect/>
          </a:stretch>
        </p:blipFill>
        <p:spPr>
          <a:xfrm>
            <a:off x="611560" y="5445224"/>
            <a:ext cx="1303449" cy="977587"/>
          </a:xfrm>
          <a:prstGeom prst="rect">
            <a:avLst/>
          </a:prstGeom>
        </p:spPr>
      </p:pic>
      <p:sp>
        <p:nvSpPr>
          <p:cNvPr id="12" name="11 Dikdörtgen"/>
          <p:cNvSpPr/>
          <p:nvPr/>
        </p:nvSpPr>
        <p:spPr>
          <a:xfrm>
            <a:off x="1403648" y="3933056"/>
            <a:ext cx="6768752" cy="907941"/>
          </a:xfrm>
          <a:prstGeom prst="rect">
            <a:avLst/>
          </a:prstGeom>
        </p:spPr>
        <p:txBody>
          <a:bodyPr wrap="square">
            <a:spAutoFit/>
          </a:bodyPr>
          <a:lstStyle/>
          <a:p>
            <a:pPr marL="82296">
              <a:spcBef>
                <a:spcPts val="600"/>
              </a:spcBef>
              <a:buClr>
                <a:schemeClr val="accent1"/>
              </a:buClr>
              <a:buSzPct val="80000"/>
              <a:defRPr/>
            </a:pPr>
            <a:endParaRPr lang="tr-TR" sz="2400" b="1" dirty="0" smtClean="0">
              <a:latin typeface="Times New Roman" pitchFamily="18" charset="0"/>
              <a:cs typeface="Times New Roman" pitchFamily="18" charset="0"/>
            </a:endParaRPr>
          </a:p>
          <a:p>
            <a:pPr marL="425196" indent="-342900">
              <a:spcBef>
                <a:spcPts val="600"/>
              </a:spcBef>
              <a:buClr>
                <a:schemeClr val="accent1"/>
              </a:buClr>
              <a:buSzPct val="80000"/>
              <a:buFont typeface="Wingdings" pitchFamily="2" charset="2"/>
              <a:buChar char="v"/>
              <a:defRPr/>
            </a:pPr>
            <a:r>
              <a:rPr lang="tr-TR" sz="2400" b="1" dirty="0" smtClean="0">
                <a:solidFill>
                  <a:srgbClr val="C00000"/>
                </a:solidFill>
                <a:latin typeface="Times New Roman" pitchFamily="18" charset="0"/>
                <a:cs typeface="Times New Roman" pitchFamily="18" charset="0"/>
              </a:rPr>
              <a:t>Bildirimde bulunmayan her olay için 2.240 TL</a:t>
            </a:r>
            <a:endParaRPr lang="tr-TR" sz="2400" b="1" dirty="0">
              <a:solidFill>
                <a:srgbClr val="C00000"/>
              </a:solidFill>
            </a:endParaRPr>
          </a:p>
        </p:txBody>
      </p:sp>
      <p:sp>
        <p:nvSpPr>
          <p:cNvPr id="10" name="9 Veri Yer Tutucusu"/>
          <p:cNvSpPr>
            <a:spLocks noGrp="1"/>
          </p:cNvSpPr>
          <p:nvPr>
            <p:ph type="dt" sz="half" idx="10"/>
          </p:nvPr>
        </p:nvSpPr>
        <p:spPr/>
        <p:txBody>
          <a:bodyPr/>
          <a:lstStyle/>
          <a:p>
            <a:fld id="{DA4600E3-C767-42ED-B86A-77E771AD75B3}"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28912979"/>
      </p:ext>
    </p:extLst>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1 Başlık"/>
          <p:cNvSpPr>
            <a:spLocks noGrp="1"/>
          </p:cNvSpPr>
          <p:nvPr>
            <p:ph type="title"/>
          </p:nvPr>
        </p:nvSpPr>
        <p:spPr>
          <a:xfrm>
            <a:off x="611560" y="332656"/>
            <a:ext cx="7848872" cy="792088"/>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dirty="0" smtClean="0">
                <a:latin typeface="Times New Roman" pitchFamily="18" charset="0"/>
                <a:cs typeface="Times New Roman" pitchFamily="18" charset="0"/>
              </a:rPr>
              <a:t>SAĞLIK GÖZETİMİ</a:t>
            </a:r>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endParaRPr lang="tr-TR" sz="3600" dirty="0">
              <a:latin typeface="Times New Roman" pitchFamily="18" charset="0"/>
              <a:cs typeface="Times New Roman" pitchFamily="18" charset="0"/>
            </a:endParaRPr>
          </a:p>
        </p:txBody>
      </p:sp>
      <p:sp>
        <p:nvSpPr>
          <p:cNvPr id="5" name="2 İçerik Yer Tutucusu"/>
          <p:cNvSpPr txBox="1">
            <a:spLocks/>
          </p:cNvSpPr>
          <p:nvPr/>
        </p:nvSpPr>
        <p:spPr>
          <a:xfrm>
            <a:off x="179512" y="1268760"/>
            <a:ext cx="6120680" cy="1801340"/>
          </a:xfrm>
          <a:prstGeom prst="rect">
            <a:avLst/>
          </a:prstGeom>
        </p:spPr>
        <p:txBody>
          <a:bodyPr>
            <a:noAutofit/>
          </a:bodyPr>
          <a:lstStyle/>
          <a:p>
            <a:pPr marL="82296" marR="0" lvl="0" defTabSz="914400" rtl="0" eaLnBrk="1" fontAlgn="auto" latinLnBrk="0" hangingPunct="1">
              <a:lnSpc>
                <a:spcPct val="100000"/>
              </a:lnSpc>
              <a:spcBef>
                <a:spcPts val="600"/>
              </a:spcBef>
              <a:spcAft>
                <a:spcPts val="0"/>
              </a:spcAft>
              <a:buClr>
                <a:schemeClr val="accent1"/>
              </a:buClr>
              <a:buSzPct val="80000"/>
              <a:tabLst/>
              <a:defRPr/>
            </a:pPr>
            <a:endParaRPr lang="tr-TR" sz="2000" b="1" dirty="0" smtClean="0">
              <a:latin typeface="Bell MT" pitchFamily="18" charset="0"/>
            </a:endParaRPr>
          </a:p>
          <a:p>
            <a:pPr marL="82296" marR="0" lvl="0" defTabSz="914400" rtl="0" eaLnBrk="1" fontAlgn="auto" latinLnBrk="0" hangingPunct="1">
              <a:lnSpc>
                <a:spcPct val="100000"/>
              </a:lnSpc>
              <a:spcBef>
                <a:spcPts val="600"/>
              </a:spcBef>
              <a:spcAft>
                <a:spcPts val="0"/>
              </a:spcAft>
              <a:buClr>
                <a:schemeClr val="accent1"/>
              </a:buClr>
              <a:buSzPct val="80000"/>
              <a:tabLst/>
              <a:defRPr/>
            </a:pPr>
            <a:r>
              <a:rPr lang="tr-TR" sz="2400" b="1" dirty="0" smtClean="0">
                <a:solidFill>
                  <a:schemeClr val="accent6"/>
                </a:solidFill>
                <a:latin typeface="Times New Roman" pitchFamily="18" charset="0"/>
                <a:cs typeface="Times New Roman" pitchFamily="18" charset="0"/>
              </a:rPr>
              <a:t>İşveren , çalışanların işyerinde maruz kalacakları sağlık ve güvenlik risklerini dikkate alarak sağlık gözetimine tabi tutulmalarını sağlar.</a:t>
            </a:r>
            <a:r>
              <a:rPr lang="tr-TR" sz="2000" dirty="0">
                <a:solidFill>
                  <a:schemeClr val="bg1"/>
                </a:solidFill>
              </a:rPr>
              <a:t/>
            </a:r>
            <a:br>
              <a:rPr lang="tr-TR" sz="2000" dirty="0">
                <a:solidFill>
                  <a:schemeClr val="bg1"/>
                </a:solidFill>
              </a:rPr>
            </a:br>
            <a:r>
              <a:rPr lang="tr-TR" sz="2000" dirty="0">
                <a:solidFill>
                  <a:schemeClr val="bg1"/>
                </a:solidFill>
              </a:rPr>
              <a:t/>
            </a:r>
            <a:br>
              <a:rPr lang="tr-TR" sz="2000" dirty="0">
                <a:solidFill>
                  <a:schemeClr val="bg1"/>
                </a:solidFill>
              </a:rPr>
            </a:br>
            <a:r>
              <a:rPr lang="tr-TR" sz="2000" dirty="0">
                <a:solidFill>
                  <a:schemeClr val="bg1"/>
                </a:solidFill>
              </a:rPr>
              <a:t/>
            </a:r>
            <a:br>
              <a:rPr lang="tr-TR" sz="2000" dirty="0">
                <a:solidFill>
                  <a:schemeClr val="bg1"/>
                </a:solidFill>
              </a:rPr>
            </a:br>
            <a:r>
              <a:rPr lang="tr-TR" sz="2000" dirty="0">
                <a:solidFill>
                  <a:schemeClr val="bg1"/>
                </a:solidFill>
              </a:rPr>
              <a:t/>
            </a:r>
            <a:br>
              <a:rPr lang="tr-TR" sz="2000" dirty="0">
                <a:solidFill>
                  <a:schemeClr val="bg1"/>
                </a:solidFill>
              </a:rPr>
            </a:br>
            <a:endParaRPr lang="tr-TR" sz="2000" dirty="0" smtClean="0">
              <a:solidFill>
                <a:schemeClr val="bg1"/>
              </a:solidFill>
              <a:latin typeface="Bell MT" pitchFamily="18" charset="0"/>
            </a:endParaRPr>
          </a:p>
        </p:txBody>
      </p:sp>
      <p:sp>
        <p:nvSpPr>
          <p:cNvPr id="7" name="Başlık 2"/>
          <p:cNvSpPr txBox="1">
            <a:spLocks/>
          </p:cNvSpPr>
          <p:nvPr/>
        </p:nvSpPr>
        <p:spPr>
          <a:xfrm>
            <a:off x="3275856" y="5805264"/>
            <a:ext cx="5239452"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15 / 26/1-f</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395536" y="5445224"/>
            <a:ext cx="1303449" cy="977587"/>
          </a:xfrm>
          <a:prstGeom prst="rect">
            <a:avLst/>
          </a:prstGeom>
        </p:spPr>
      </p:pic>
      <p:sp>
        <p:nvSpPr>
          <p:cNvPr id="12" name="11 Dikdörtgen"/>
          <p:cNvSpPr/>
          <p:nvPr/>
        </p:nvSpPr>
        <p:spPr>
          <a:xfrm>
            <a:off x="395536" y="3501008"/>
            <a:ext cx="6048672" cy="2015936"/>
          </a:xfrm>
          <a:prstGeom prst="rect">
            <a:avLst/>
          </a:prstGeom>
        </p:spPr>
        <p:txBody>
          <a:bodyPr wrap="square">
            <a:spAutoFit/>
          </a:bodyPr>
          <a:lstStyle/>
          <a:p>
            <a:pPr marL="82296">
              <a:spcBef>
                <a:spcPts val="600"/>
              </a:spcBef>
              <a:buClr>
                <a:schemeClr val="accent1"/>
              </a:buClr>
              <a:buSzPct val="80000"/>
              <a:defRPr/>
            </a:pPr>
            <a:r>
              <a:rPr lang="tr-TR" sz="2000" b="1" dirty="0" smtClean="0">
                <a:solidFill>
                  <a:schemeClr val="accent6"/>
                </a:solidFill>
                <a:latin typeface="Times New Roman" pitchFamily="18" charset="0"/>
                <a:cs typeface="Times New Roman" pitchFamily="18" charset="0"/>
              </a:rPr>
              <a:t>İşe Giriş ve Periyodik Sağlık Raporlarının Olmaması.</a:t>
            </a:r>
            <a:endParaRPr lang="tr-TR" sz="2000" b="1" dirty="0" smtClean="0">
              <a:solidFill>
                <a:schemeClr val="accent6"/>
              </a:solidFill>
            </a:endParaRPr>
          </a:p>
          <a:p>
            <a:pPr marL="425196" indent="-342900">
              <a:spcBef>
                <a:spcPts val="600"/>
              </a:spcBef>
              <a:buClr>
                <a:schemeClr val="accent1"/>
              </a:buClr>
              <a:buSzPct val="80000"/>
              <a:buFont typeface="Wingdings" pitchFamily="2" charset="2"/>
              <a:buChar char="v"/>
              <a:defRPr/>
            </a:pPr>
            <a:r>
              <a:rPr lang="tr-TR" sz="2000" b="1" dirty="0" smtClean="0">
                <a:solidFill>
                  <a:srgbClr val="C00000"/>
                </a:solidFill>
                <a:latin typeface="Times New Roman" pitchFamily="18" charset="0"/>
                <a:cs typeface="Times New Roman" pitchFamily="18" charset="0"/>
              </a:rPr>
              <a:t>Sağlık gözetimine tabi tutulmayan veya sağlık raporu alınmayan her çalışan için 1.000 TL</a:t>
            </a:r>
            <a:r>
              <a:rPr lang="tr-TR" sz="2000" b="1" dirty="0" smtClean="0">
                <a:solidFill>
                  <a:srgbClr val="C00000"/>
                </a:solidFill>
              </a:rPr>
              <a:t/>
            </a:r>
            <a:br>
              <a:rPr lang="tr-TR" sz="2000" b="1" dirty="0" smtClean="0">
                <a:solidFill>
                  <a:srgbClr val="C00000"/>
                </a:solidFill>
              </a:rPr>
            </a:br>
            <a:r>
              <a:rPr lang="tr-TR" sz="2000" b="1" dirty="0" smtClean="0">
                <a:solidFill>
                  <a:schemeClr val="bg1"/>
                </a:solidFill>
              </a:rPr>
              <a:t/>
            </a:r>
            <a:br>
              <a:rPr lang="tr-TR" sz="2000" b="1" dirty="0" smtClean="0">
                <a:solidFill>
                  <a:schemeClr val="bg1"/>
                </a:solidFill>
              </a:rPr>
            </a:br>
            <a:endParaRPr lang="tr-TR" sz="2000" b="1" dirty="0">
              <a:solidFill>
                <a:schemeClr val="bg1"/>
              </a:solidFill>
            </a:endParaRPr>
          </a:p>
        </p:txBody>
      </p:sp>
      <p:pic>
        <p:nvPicPr>
          <p:cNvPr id="14" name="Picture 2" descr="http://www.colourbox.com/preview/3959837-780643-medical-report.jpg"/>
          <p:cNvPicPr>
            <a:picLocks noChangeAspect="1" noChangeArrowheads="1"/>
          </p:cNvPicPr>
          <p:nvPr/>
        </p:nvPicPr>
        <p:blipFill>
          <a:blip r:embed="rId4" cstate="print"/>
          <a:srcRect/>
          <a:stretch>
            <a:fillRect/>
          </a:stretch>
        </p:blipFill>
        <p:spPr bwMode="auto">
          <a:xfrm>
            <a:off x="6732240" y="1772816"/>
            <a:ext cx="2232248" cy="3168352"/>
          </a:xfrm>
          <a:prstGeom prst="rect">
            <a:avLst/>
          </a:prstGeom>
          <a:noFill/>
        </p:spPr>
      </p:pic>
      <p:sp>
        <p:nvSpPr>
          <p:cNvPr id="10" name="9 Veri Yer Tutucusu"/>
          <p:cNvSpPr>
            <a:spLocks noGrp="1"/>
          </p:cNvSpPr>
          <p:nvPr>
            <p:ph type="dt" sz="half" idx="10"/>
          </p:nvPr>
        </p:nvSpPr>
        <p:spPr/>
        <p:txBody>
          <a:bodyPr/>
          <a:lstStyle/>
          <a:p>
            <a:fld id="{C0C2D9F2-5457-4876-91EA-12E336500C7E}"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748914616"/>
      </p:ext>
    </p:extLst>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10653741_10152656052316665_432254241774808928_n.jpg"/>
          <p:cNvPicPr>
            <a:picLocks noChangeAspect="1"/>
          </p:cNvPicPr>
          <p:nvPr/>
        </p:nvPicPr>
        <p:blipFill>
          <a:blip r:embed="rId2" cstate="print"/>
          <a:stretch>
            <a:fillRect/>
          </a:stretch>
        </p:blipFill>
        <p:spPr>
          <a:xfrm>
            <a:off x="7919373" y="5643578"/>
            <a:ext cx="1224627" cy="1214422"/>
          </a:xfrm>
          <a:prstGeom prst="rect">
            <a:avLst/>
          </a:prstGeom>
        </p:spPr>
      </p:pic>
      <p:sp>
        <p:nvSpPr>
          <p:cNvPr id="4" name="1 Başlık"/>
          <p:cNvSpPr>
            <a:spLocks noGrp="1"/>
          </p:cNvSpPr>
          <p:nvPr>
            <p:ph type="title"/>
          </p:nvPr>
        </p:nvSpPr>
        <p:spPr>
          <a:xfrm>
            <a:off x="251520" y="274638"/>
            <a:ext cx="8682168" cy="778098"/>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ÇALIŞANLARIN BİLGİLENDİRİLMEMESİ</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23528" y="1124744"/>
            <a:ext cx="5760640" cy="3312368"/>
          </a:xfrm>
          <a:prstGeom prst="rect">
            <a:avLst/>
          </a:prstGeom>
        </p:spPr>
        <p:txBody>
          <a:bodyPr>
            <a:noAutofit/>
          </a:bodyPr>
          <a:lstStyle/>
          <a:p>
            <a:pPr marL="82296" marR="0" lvl="0" algn="l" defTabSz="914400" rtl="0" eaLnBrk="1" fontAlgn="auto" latinLnBrk="0" hangingPunct="1">
              <a:lnSpc>
                <a:spcPct val="100000"/>
              </a:lnSpc>
              <a:spcBef>
                <a:spcPts val="600"/>
              </a:spcBef>
              <a:spcAft>
                <a:spcPts val="0"/>
              </a:spcAft>
              <a:buClr>
                <a:schemeClr val="accent1"/>
              </a:buClr>
              <a:buSzPct val="80000"/>
              <a:tabLst/>
              <a:defRPr/>
            </a:pPr>
            <a:endParaRPr lang="tr-TR" sz="1700" b="1" dirty="0" smtClean="0">
              <a:latin typeface="Bell MT" pitchFamily="18" charset="0"/>
            </a:endParaRPr>
          </a:p>
          <a:p>
            <a:pPr marL="82296">
              <a:spcBef>
                <a:spcPts val="600"/>
              </a:spcBef>
              <a:buClr>
                <a:schemeClr val="accent1"/>
              </a:buClr>
              <a:buSzPct val="80000"/>
              <a:defRPr/>
            </a:pPr>
            <a:r>
              <a:rPr lang="tr-TR" sz="2000" b="1" dirty="0" smtClean="0">
                <a:solidFill>
                  <a:schemeClr val="accent6"/>
                </a:solidFill>
                <a:latin typeface="Times New Roman" pitchFamily="18" charset="0"/>
                <a:cs typeface="Times New Roman" pitchFamily="18" charset="0"/>
              </a:rPr>
              <a:t>İşyerinde iş sağlığı ve güvenliğinin sağlanması ve sürdürülebilmesi amacıyla işveren, çalışanları ve çalışan temsilcilerini işyerinin özelliklerini de dikkate alarak aşağıdaki konularda bilgilendirir.</a:t>
            </a:r>
            <a:endParaRPr lang="tr-TR" sz="2000" b="1" dirty="0" smtClean="0">
              <a:solidFill>
                <a:schemeClr val="accent6"/>
              </a:solidFill>
            </a:endParaRP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İŞYERİNDEKİ RİSKLER</a:t>
            </a: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ALINMASI GEREKEN ÖNLEMLER</a:t>
            </a: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İLK YARDIM, ACİL DURUM</a:t>
            </a:r>
          </a:p>
          <a:p>
            <a:pPr marL="368046" indent="-285750">
              <a:spcBef>
                <a:spcPts val="600"/>
              </a:spcBef>
              <a:buClr>
                <a:schemeClr val="accent1"/>
              </a:buClr>
              <a:buSzPct val="80000"/>
              <a:buFont typeface="Wingdings" pitchFamily="2" charset="2"/>
              <a:buChar char="v"/>
              <a:defRPr/>
            </a:pPr>
            <a:r>
              <a:rPr lang="tr-TR" sz="2000" b="1" dirty="0" smtClean="0">
                <a:solidFill>
                  <a:srgbClr val="FF0000"/>
                </a:solidFill>
                <a:latin typeface="Times New Roman" pitchFamily="18" charset="0"/>
                <a:cs typeface="Times New Roman" pitchFamily="18" charset="0"/>
              </a:rPr>
              <a:t>YANGINLA MÜCADELE</a:t>
            </a:r>
            <a:r>
              <a:rPr lang="tr-TR" sz="2000" b="1" dirty="0">
                <a:solidFill>
                  <a:srgbClr val="C00000"/>
                </a:solidFill>
              </a:rPr>
              <a:t/>
            </a:r>
            <a:br>
              <a:rPr lang="tr-TR" sz="2000" b="1" dirty="0">
                <a:solidFill>
                  <a:srgbClr val="C00000"/>
                </a:solidFill>
              </a:rPr>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7" name="Başlık 2"/>
          <p:cNvSpPr txBox="1">
            <a:spLocks/>
          </p:cNvSpPr>
          <p:nvPr/>
        </p:nvSpPr>
        <p:spPr>
          <a:xfrm>
            <a:off x="2702639" y="5976449"/>
            <a:ext cx="5167444"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16 / 26/1-g</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251520" y="5445224"/>
            <a:ext cx="1303449" cy="977587"/>
          </a:xfrm>
          <a:prstGeom prst="rect">
            <a:avLst/>
          </a:prstGeom>
        </p:spPr>
      </p:pic>
      <p:pic>
        <p:nvPicPr>
          <p:cNvPr id="23554" name="Picture 2" descr="http://www.manadolu.k12.tr/resimler/AA6_2.jpg"/>
          <p:cNvPicPr>
            <a:picLocks noChangeAspect="1" noChangeArrowheads="1"/>
          </p:cNvPicPr>
          <p:nvPr/>
        </p:nvPicPr>
        <p:blipFill>
          <a:blip r:embed="rId4" cstate="print"/>
          <a:srcRect/>
          <a:stretch>
            <a:fillRect/>
          </a:stretch>
        </p:blipFill>
        <p:spPr bwMode="auto">
          <a:xfrm>
            <a:off x="6143636" y="1785926"/>
            <a:ext cx="2666985" cy="2928958"/>
          </a:xfrm>
          <a:prstGeom prst="rect">
            <a:avLst/>
          </a:prstGeom>
          <a:noFill/>
        </p:spPr>
      </p:pic>
      <p:sp>
        <p:nvSpPr>
          <p:cNvPr id="12" name="11 Dikdörtgen"/>
          <p:cNvSpPr/>
          <p:nvPr/>
        </p:nvSpPr>
        <p:spPr>
          <a:xfrm>
            <a:off x="2483768" y="4869160"/>
            <a:ext cx="5436096" cy="400110"/>
          </a:xfrm>
          <a:prstGeom prst="rect">
            <a:avLst/>
          </a:prstGeom>
        </p:spPr>
        <p:txBody>
          <a:bodyPr wrap="square">
            <a:spAutoFit/>
          </a:bodyPr>
          <a:lstStyle/>
          <a:p>
            <a:r>
              <a:rPr lang="tr-TR" sz="2000" b="1" dirty="0" smtClean="0">
                <a:solidFill>
                  <a:srgbClr val="C00000"/>
                </a:solidFill>
                <a:latin typeface="Times New Roman" pitchFamily="18" charset="0"/>
                <a:cs typeface="Times New Roman" pitchFamily="18" charset="0"/>
              </a:rPr>
              <a:t>Bilgilendirilmeyen her bir çalışan için 1.200 TL </a:t>
            </a:r>
            <a:endParaRPr lang="tr-TR" sz="2000" b="1" dirty="0">
              <a:solidFill>
                <a:srgbClr val="C00000"/>
              </a:solidFill>
            </a:endParaRPr>
          </a:p>
        </p:txBody>
      </p:sp>
      <p:sp>
        <p:nvSpPr>
          <p:cNvPr id="10" name="9 Veri Yer Tutucusu"/>
          <p:cNvSpPr>
            <a:spLocks noGrp="1"/>
          </p:cNvSpPr>
          <p:nvPr>
            <p:ph type="dt" sz="half" idx="10"/>
          </p:nvPr>
        </p:nvSpPr>
        <p:spPr/>
        <p:txBody>
          <a:bodyPr/>
          <a:lstStyle/>
          <a:p>
            <a:fld id="{F4DC828C-ECBA-4EAE-88E7-01BA79A47B5D}"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964882939"/>
      </p:ext>
    </p:extLst>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251520" y="274638"/>
            <a:ext cx="8682168" cy="106613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İŞ SAĞLIĞI VE GÜVENLİĞİ EĞİTİMLERİN YAPILMAMASI </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95536" y="1340768"/>
            <a:ext cx="5760640" cy="3798184"/>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1700" b="1" dirty="0" smtClean="0">
              <a:latin typeface="Bell MT" pitchFamily="18" charset="0"/>
            </a:endParaRPr>
          </a:p>
          <a:p>
            <a:pPr marL="82296" algn="just">
              <a:spcBef>
                <a:spcPts val="600"/>
              </a:spcBef>
              <a:buClr>
                <a:schemeClr val="accent1"/>
              </a:buClr>
              <a:buSzPct val="80000"/>
              <a:defRPr/>
            </a:pPr>
            <a:endParaRPr lang="tr-TR" sz="2000" dirty="0" smtClean="0">
              <a:latin typeface="Times New Roman" pitchFamily="18" charset="0"/>
              <a:cs typeface="Times New Roman" pitchFamily="18" charset="0"/>
            </a:endParaRPr>
          </a:p>
          <a:p>
            <a:pPr marL="82296" algn="just">
              <a:spcBef>
                <a:spcPts val="600"/>
              </a:spcBef>
              <a:buClr>
                <a:schemeClr val="accent1"/>
              </a:buClr>
              <a:buSzPct val="80000"/>
              <a:defRPr/>
            </a:pPr>
            <a:r>
              <a:rPr lang="tr-TR" sz="2000" b="1" dirty="0" smtClean="0">
                <a:solidFill>
                  <a:schemeClr val="bg1"/>
                </a:solidFill>
                <a:latin typeface="Times New Roman" pitchFamily="18" charset="0"/>
                <a:cs typeface="Times New Roman" pitchFamily="18" charset="0"/>
              </a:rPr>
              <a:t>İşveren, çalışanların iş sağlığı ve güvenliği eğitimlerini almasını sağlar.</a:t>
            </a:r>
            <a:endParaRPr lang="tr-TR" sz="2000" b="1" dirty="0">
              <a:solidFill>
                <a:schemeClr val="bg1"/>
              </a:solidFill>
              <a:latin typeface="Times New Roman" pitchFamily="18" charset="0"/>
              <a:cs typeface="Times New Roman" pitchFamily="18" charset="0"/>
            </a:endParaRPr>
          </a:p>
          <a:p>
            <a:pPr marL="82296" algn="just">
              <a:spcBef>
                <a:spcPts val="600"/>
              </a:spcBef>
              <a:buClr>
                <a:schemeClr val="accent1"/>
              </a:buClr>
              <a:buSzPct val="80000"/>
              <a:defRPr/>
            </a:pPr>
            <a:r>
              <a:rPr lang="tr-TR" sz="2000" b="1" dirty="0" smtClean="0">
                <a:solidFill>
                  <a:schemeClr val="bg1"/>
                </a:solidFill>
                <a:latin typeface="Times New Roman" pitchFamily="18" charset="0"/>
                <a:cs typeface="Times New Roman" pitchFamily="18" charset="0"/>
              </a:rPr>
              <a:t>Bu eğitim özellikle; </a:t>
            </a:r>
            <a:r>
              <a:rPr lang="tr-TR" sz="2000" b="1" dirty="0" smtClean="0">
                <a:solidFill>
                  <a:schemeClr val="accent5"/>
                </a:solidFill>
                <a:latin typeface="Times New Roman" pitchFamily="18" charset="0"/>
                <a:cs typeface="Times New Roman" pitchFamily="18" charset="0"/>
              </a:rPr>
              <a:t>işe başlamadan önce, çalışma yeri veya iş değişikliğinde, iş ekipmanının değişmesi halinde veya yeni teknoloji uygulanması halinde verilir. Eğitimler, değişen ve ortaya çıkan yeni risklere uygun olarak yenilenir, gerektiğinde ve düzenli aralıklarla tekrarlanır. </a:t>
            </a:r>
            <a:endParaRPr lang="tr-TR" sz="1700" b="1" dirty="0" smtClean="0">
              <a:solidFill>
                <a:schemeClr val="accent5"/>
              </a:solidFill>
              <a:latin typeface="Bell MT" pitchFamily="18" charset="0"/>
            </a:endParaRPr>
          </a:p>
        </p:txBody>
      </p:sp>
      <p:pic>
        <p:nvPicPr>
          <p:cNvPr id="7" name="Picture 9"/>
          <p:cNvPicPr>
            <a:picLocks noChangeAspect="1" noChangeArrowheads="1"/>
          </p:cNvPicPr>
          <p:nvPr/>
        </p:nvPicPr>
        <p:blipFill>
          <a:blip r:embed="rId2" cstate="print"/>
          <a:srcRect l="25649" t="72640" r="56641" b="11610"/>
          <a:stretch>
            <a:fillRect/>
          </a:stretch>
        </p:blipFill>
        <p:spPr bwMode="auto">
          <a:xfrm>
            <a:off x="6878309" y="2204864"/>
            <a:ext cx="2265691" cy="2160239"/>
          </a:xfrm>
          <a:prstGeom prst="rect">
            <a:avLst/>
          </a:prstGeom>
          <a:noFill/>
          <a:ln w="9525">
            <a:noFill/>
            <a:miter lim="800000"/>
            <a:headEnd/>
            <a:tailEnd/>
          </a:ln>
        </p:spPr>
      </p:pic>
      <p:sp>
        <p:nvSpPr>
          <p:cNvPr id="8" name="Başlık 2"/>
          <p:cNvSpPr txBox="1">
            <a:spLocks/>
          </p:cNvSpPr>
          <p:nvPr/>
        </p:nvSpPr>
        <p:spPr>
          <a:xfrm>
            <a:off x="3347864" y="6165304"/>
            <a:ext cx="5383468"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17 / 26/1-h</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214282" y="5500702"/>
            <a:ext cx="1303449" cy="977587"/>
          </a:xfrm>
          <a:prstGeom prst="rect">
            <a:avLst/>
          </a:prstGeom>
        </p:spPr>
      </p:pic>
      <p:sp>
        <p:nvSpPr>
          <p:cNvPr id="13" name="12 Dikdörtgen"/>
          <p:cNvSpPr/>
          <p:nvPr/>
        </p:nvSpPr>
        <p:spPr>
          <a:xfrm>
            <a:off x="2483768" y="5013176"/>
            <a:ext cx="5544616" cy="461665"/>
          </a:xfrm>
          <a:prstGeom prst="rect">
            <a:avLst/>
          </a:prstGeom>
        </p:spPr>
        <p:txBody>
          <a:bodyPr wrap="square">
            <a:spAutoFit/>
          </a:bodyPr>
          <a:lstStyle/>
          <a:p>
            <a:pPr marL="425196" indent="-342900">
              <a:spcBef>
                <a:spcPts val="600"/>
              </a:spcBef>
              <a:buClr>
                <a:schemeClr val="accent1"/>
              </a:buClr>
              <a:buSzPct val="80000"/>
              <a:buFont typeface="Wingdings" pitchFamily="2" charset="2"/>
              <a:buChar char="v"/>
              <a:defRPr/>
            </a:pPr>
            <a:r>
              <a:rPr lang="tr-TR" sz="2400" dirty="0" smtClean="0">
                <a:solidFill>
                  <a:schemeClr val="bg1"/>
                </a:solidFill>
                <a:latin typeface="Times New Roman" pitchFamily="18" charset="0"/>
                <a:cs typeface="Times New Roman" pitchFamily="18" charset="0"/>
              </a:rPr>
              <a:t>Her bir çalışan için </a:t>
            </a:r>
            <a:r>
              <a:rPr lang="tr-TR" sz="2400" b="1" dirty="0" smtClean="0">
                <a:solidFill>
                  <a:schemeClr val="bg1"/>
                </a:solidFill>
                <a:latin typeface="Times New Roman" pitchFamily="18" charset="0"/>
                <a:cs typeface="Times New Roman" pitchFamily="18" charset="0"/>
              </a:rPr>
              <a:t>1.200 TL</a:t>
            </a:r>
            <a:endParaRPr lang="tr-TR" sz="2400" dirty="0" smtClean="0">
              <a:solidFill>
                <a:schemeClr val="bg1"/>
              </a:solidFill>
              <a:latin typeface="Bell MT" pitchFamily="18" charset="0"/>
            </a:endParaRPr>
          </a:p>
        </p:txBody>
      </p:sp>
      <p:pic>
        <p:nvPicPr>
          <p:cNvPr id="10" name="9 Resim" descr="10653741_10152656052316665_432254241774808928_n.jpg"/>
          <p:cNvPicPr>
            <a:picLocks noChangeAspect="1"/>
          </p:cNvPicPr>
          <p:nvPr/>
        </p:nvPicPr>
        <p:blipFill>
          <a:blip r:embed="rId4" cstate="print"/>
          <a:stretch>
            <a:fillRect/>
          </a:stretch>
        </p:blipFill>
        <p:spPr>
          <a:xfrm>
            <a:off x="7919373" y="4643446"/>
            <a:ext cx="1224627" cy="1214422"/>
          </a:xfrm>
          <a:prstGeom prst="rect">
            <a:avLst/>
          </a:prstGeom>
        </p:spPr>
      </p:pic>
      <p:sp>
        <p:nvSpPr>
          <p:cNvPr id="11" name="10 Veri Yer Tutucusu"/>
          <p:cNvSpPr>
            <a:spLocks noGrp="1"/>
          </p:cNvSpPr>
          <p:nvPr>
            <p:ph type="dt" sz="half" idx="10"/>
          </p:nvPr>
        </p:nvSpPr>
        <p:spPr/>
        <p:txBody>
          <a:bodyPr/>
          <a:lstStyle/>
          <a:p>
            <a:fld id="{648B39CD-8280-49A3-89EC-19CD2FA9BAEA}"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30486256"/>
      </p:ext>
    </p:extLst>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23528" y="260648"/>
            <a:ext cx="8610160" cy="936104"/>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ÇALIŞANLARIN KATILIMININ ENGELLENMESİ</a:t>
            </a:r>
            <a:endParaRPr lang="tr-TR" sz="2800" dirty="0">
              <a:latin typeface="Times New Roman" pitchFamily="18" charset="0"/>
              <a:cs typeface="Times New Roman" pitchFamily="18" charset="0"/>
            </a:endParaRP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24128" y="2132856"/>
            <a:ext cx="2989540" cy="2088468"/>
          </a:xfrm>
        </p:spPr>
      </p:pic>
      <p:sp>
        <p:nvSpPr>
          <p:cNvPr id="5" name="2 İçerik Yer Tutucusu"/>
          <p:cNvSpPr txBox="1">
            <a:spLocks/>
          </p:cNvSpPr>
          <p:nvPr/>
        </p:nvSpPr>
        <p:spPr>
          <a:xfrm>
            <a:off x="323528" y="1340768"/>
            <a:ext cx="5328592" cy="2376264"/>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İşveren, görüş alma ve katılımın sağlanması konusunda, çalışanlara iş sağlığı ve güvenliği ile ilgili konularda görüşlerinin alınması, teklif getirme hakkının tanınması ve bu konulardaki görüşmelerde yer alma ve katılımlarının sağlanması imkanı yaratır.</a:t>
            </a: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1700" b="1" dirty="0">
              <a:latin typeface="Bell MT" pitchFamily="18" charset="0"/>
            </a:endParaRPr>
          </a:p>
          <a:p>
            <a:pPr marL="82296" marR="0" lvl="0" algn="just" defTabSz="914400" rtl="0" eaLnBrk="1" fontAlgn="auto" latinLnBrk="0" hangingPunct="1">
              <a:lnSpc>
                <a:spcPct val="100000"/>
              </a:lnSpc>
              <a:spcBef>
                <a:spcPts val="600"/>
              </a:spcBef>
              <a:spcAft>
                <a:spcPts val="0"/>
              </a:spcAft>
              <a:buClr>
                <a:schemeClr val="accent1"/>
              </a:buClr>
              <a:buSzPct val="80000"/>
              <a:tabLst/>
              <a:defRPr/>
            </a:pPr>
            <a:endParaRPr lang="tr-TR" sz="1600" dirty="0"/>
          </a:p>
          <a:p>
            <a:pPr marL="82296" algn="just">
              <a:spcBef>
                <a:spcPts val="600"/>
              </a:spcBef>
              <a:buClr>
                <a:schemeClr val="accent1"/>
              </a:buClr>
              <a:buSzPct val="80000"/>
              <a:defRPr/>
            </a:pPr>
            <a:r>
              <a:rPr lang="tr-TR" sz="1700" dirty="0"/>
              <a:t/>
            </a:r>
            <a:br>
              <a:rPr lang="tr-TR" sz="1700" dirty="0"/>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8" name="Başlık 2"/>
          <p:cNvSpPr txBox="1">
            <a:spLocks/>
          </p:cNvSpPr>
          <p:nvPr/>
        </p:nvSpPr>
        <p:spPr>
          <a:xfrm>
            <a:off x="3635896" y="6196643"/>
            <a:ext cx="5095436"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18 / 26/1-h</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142844" y="5429264"/>
            <a:ext cx="1303449" cy="977587"/>
          </a:xfrm>
          <a:prstGeom prst="rect">
            <a:avLst/>
          </a:prstGeom>
        </p:spPr>
      </p:pic>
      <p:sp>
        <p:nvSpPr>
          <p:cNvPr id="13" name="2 İçerik Yer Tutucusu"/>
          <p:cNvSpPr txBox="1">
            <a:spLocks/>
          </p:cNvSpPr>
          <p:nvPr/>
        </p:nvSpPr>
        <p:spPr>
          <a:xfrm>
            <a:off x="755576" y="3717032"/>
            <a:ext cx="4968552" cy="864096"/>
          </a:xfrm>
          <a:prstGeom prst="rect">
            <a:avLst/>
          </a:prstGeom>
        </p:spPr>
        <p:txBody>
          <a:bodyPr>
            <a:noAutofit/>
          </a:bodyPr>
          <a:lstStyle/>
          <a:p>
            <a:pPr marL="82296" marR="0" lvl="0" algn="l"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Çalışanların Görüşünün  Alınmaması, Katılımlarının Sağlanmaması </a:t>
            </a:r>
          </a:p>
          <a:p>
            <a:pPr marL="82296" marR="0" lvl="0" algn="l" defTabSz="914400" rtl="0" eaLnBrk="1" fontAlgn="auto" latinLnBrk="0" hangingPunct="1">
              <a:lnSpc>
                <a:spcPct val="100000"/>
              </a:lnSpc>
              <a:spcBef>
                <a:spcPts val="600"/>
              </a:spcBef>
              <a:spcAft>
                <a:spcPts val="0"/>
              </a:spcAft>
              <a:buClr>
                <a:schemeClr val="accent1"/>
              </a:buClr>
              <a:buSzPct val="80000"/>
              <a:tabLst/>
              <a:defRPr/>
            </a:pPr>
            <a:endParaRPr lang="tr-TR" sz="2000" dirty="0">
              <a:latin typeface="Times New Roman" pitchFamily="18" charset="0"/>
              <a:cs typeface="Times New Roman" pitchFamily="18" charset="0"/>
            </a:endParaRPr>
          </a:p>
          <a:p>
            <a:pPr marL="425196" indent="-342900">
              <a:spcBef>
                <a:spcPts val="600"/>
              </a:spcBef>
              <a:buClr>
                <a:schemeClr val="accent1"/>
              </a:buClr>
              <a:buSzPct val="80000"/>
              <a:buFont typeface="Wingdings" pitchFamily="2" charset="2"/>
              <a:buChar char="v"/>
              <a:defRPr/>
            </a:pPr>
            <a:r>
              <a:rPr lang="tr-TR" sz="2400" dirty="0" smtClean="0">
                <a:solidFill>
                  <a:srgbClr val="C00000"/>
                </a:solidFill>
                <a:latin typeface="Times New Roman" pitchFamily="18" charset="0"/>
                <a:cs typeface="Times New Roman" pitchFamily="18" charset="0"/>
              </a:rPr>
              <a:t>Her bir aykırılık  için  ayrı ayrı </a:t>
            </a:r>
            <a:r>
              <a:rPr lang="tr-TR" sz="2400" dirty="0">
                <a:solidFill>
                  <a:srgbClr val="C00000"/>
                </a:solidFill>
              </a:rPr>
              <a:t/>
            </a:r>
            <a:br>
              <a:rPr lang="tr-TR" sz="2400" dirty="0">
                <a:solidFill>
                  <a:srgbClr val="C00000"/>
                </a:solidFill>
              </a:rPr>
            </a:br>
            <a:r>
              <a:rPr lang="tr-TR" sz="1700" dirty="0"/>
              <a:t/>
            </a:r>
            <a:br>
              <a:rPr lang="tr-TR" sz="1700" dirty="0"/>
            </a:br>
            <a:r>
              <a:rPr lang="tr-TR" sz="1700" dirty="0"/>
              <a:t/>
            </a:r>
            <a:br>
              <a:rPr lang="tr-TR" sz="1700" dirty="0"/>
            </a:br>
            <a:endParaRPr lang="tr-TR" sz="1700" dirty="0" smtClean="0">
              <a:latin typeface="Bell MT" pitchFamily="18" charset="0"/>
            </a:endParaRPr>
          </a:p>
        </p:txBody>
      </p:sp>
      <p:sp>
        <p:nvSpPr>
          <p:cNvPr id="10" name="9 Dikdörtgen"/>
          <p:cNvSpPr/>
          <p:nvPr/>
        </p:nvSpPr>
        <p:spPr>
          <a:xfrm>
            <a:off x="5220072" y="4797152"/>
            <a:ext cx="1574922" cy="461665"/>
          </a:xfrm>
          <a:prstGeom prst="rect">
            <a:avLst/>
          </a:prstGeom>
        </p:spPr>
        <p:txBody>
          <a:bodyPr wrap="square">
            <a:spAutoFit/>
          </a:bodyPr>
          <a:lstStyle/>
          <a:p>
            <a:r>
              <a:rPr lang="tr-TR" sz="2400" b="1" dirty="0" smtClean="0">
                <a:solidFill>
                  <a:srgbClr val="C00000"/>
                </a:solidFill>
                <a:latin typeface="Times New Roman" pitchFamily="18" charset="0"/>
                <a:cs typeface="Times New Roman" pitchFamily="18" charset="0"/>
              </a:rPr>
              <a:t>1.200 TL</a:t>
            </a:r>
            <a:endParaRPr lang="tr-TR" dirty="0">
              <a:solidFill>
                <a:srgbClr val="C00000"/>
              </a:solidFill>
            </a:endParaRPr>
          </a:p>
        </p:txBody>
      </p:sp>
      <p:pic>
        <p:nvPicPr>
          <p:cNvPr id="11" name="10 Resim" descr="10653741_10152656052316665_432254241774808928_n.jpg"/>
          <p:cNvPicPr>
            <a:picLocks noChangeAspect="1"/>
          </p:cNvPicPr>
          <p:nvPr/>
        </p:nvPicPr>
        <p:blipFill>
          <a:blip r:embed="rId4" cstate="print"/>
          <a:stretch>
            <a:fillRect/>
          </a:stretch>
        </p:blipFill>
        <p:spPr>
          <a:xfrm>
            <a:off x="7919373" y="4286256"/>
            <a:ext cx="1224627" cy="1214422"/>
          </a:xfrm>
          <a:prstGeom prst="rect">
            <a:avLst/>
          </a:prstGeom>
        </p:spPr>
      </p:pic>
      <p:sp>
        <p:nvSpPr>
          <p:cNvPr id="12" name="11 Veri Yer Tutucusu"/>
          <p:cNvSpPr>
            <a:spLocks noGrp="1"/>
          </p:cNvSpPr>
          <p:nvPr>
            <p:ph type="dt" sz="half" idx="10"/>
          </p:nvPr>
        </p:nvSpPr>
        <p:spPr>
          <a:xfrm>
            <a:off x="428596" y="6357958"/>
            <a:ext cx="2133600" cy="365125"/>
          </a:xfrm>
        </p:spPr>
        <p:txBody>
          <a:bodyPr/>
          <a:lstStyle/>
          <a:p>
            <a:fld id="{3107639F-5ADC-41D8-9934-E5FB5534BDB1}"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350709332"/>
      </p:ext>
    </p:extLst>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10653741_10152656052316665_432254241774808928_n.jpg"/>
          <p:cNvPicPr>
            <a:picLocks noChangeAspect="1"/>
          </p:cNvPicPr>
          <p:nvPr/>
        </p:nvPicPr>
        <p:blipFill>
          <a:blip r:embed="rId2" cstate="print"/>
          <a:stretch>
            <a:fillRect/>
          </a:stretch>
        </p:blipFill>
        <p:spPr>
          <a:xfrm>
            <a:off x="7919373" y="4857760"/>
            <a:ext cx="1224627" cy="1214422"/>
          </a:xfrm>
          <a:prstGeom prst="rect">
            <a:avLst/>
          </a:prstGeom>
        </p:spPr>
      </p:pic>
      <p:sp>
        <p:nvSpPr>
          <p:cNvPr id="4" name="1 Başlık"/>
          <p:cNvSpPr>
            <a:spLocks noGrp="1"/>
          </p:cNvSpPr>
          <p:nvPr>
            <p:ph type="title"/>
          </p:nvPr>
        </p:nvSpPr>
        <p:spPr>
          <a:xfrm>
            <a:off x="251520" y="274638"/>
            <a:ext cx="8682168" cy="922114"/>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800" b="1" dirty="0" smtClean="0">
                <a:latin typeface="Times New Roman" pitchFamily="18" charset="0"/>
                <a:cs typeface="Times New Roman" pitchFamily="18" charset="0"/>
              </a:rPr>
              <a:t>BAKANLIK KONTROL VE DENETİMLERİNE ENGEL OLMA</a:t>
            </a:r>
            <a:endParaRPr lang="tr-TR" sz="2800" dirty="0">
              <a:latin typeface="Times New Roman" pitchFamily="18" charset="0"/>
              <a:cs typeface="Times New Roman" pitchFamily="18" charset="0"/>
            </a:endParaRPr>
          </a:p>
        </p:txBody>
      </p:sp>
      <p:sp>
        <p:nvSpPr>
          <p:cNvPr id="5" name="2 İçerik Yer Tutucusu"/>
          <p:cNvSpPr txBox="1">
            <a:spLocks/>
          </p:cNvSpPr>
          <p:nvPr/>
        </p:nvSpPr>
        <p:spPr>
          <a:xfrm>
            <a:off x="395536" y="1628800"/>
            <a:ext cx="5328592" cy="1933956"/>
          </a:xfrm>
          <a:prstGeom prst="rect">
            <a:avLst/>
          </a:prstGeom>
        </p:spPr>
        <p:txBody>
          <a:bodyPr>
            <a:noAutofit/>
          </a:bodyPr>
          <a:lstStyle/>
          <a:p>
            <a:pPr marL="82296" marR="0" lvl="0" algn="just" defTabSz="914400" rtl="0" eaLnBrk="1" fontAlgn="auto" latinLnBrk="0" hangingPunct="1">
              <a:lnSpc>
                <a:spcPct val="100000"/>
              </a:lnSpc>
              <a:spcBef>
                <a:spcPts val="600"/>
              </a:spcBef>
              <a:spcAft>
                <a:spcPts val="0"/>
              </a:spcAft>
              <a:buClr>
                <a:schemeClr val="accent1"/>
              </a:buClr>
              <a:buSzPct val="80000"/>
              <a:tabLst/>
              <a:defRPr/>
            </a:pPr>
            <a:r>
              <a:rPr lang="tr-TR" sz="2000" b="1" dirty="0" smtClean="0">
                <a:solidFill>
                  <a:schemeClr val="accent6"/>
                </a:solidFill>
                <a:latin typeface="Times New Roman" pitchFamily="18" charset="0"/>
                <a:cs typeface="Times New Roman" pitchFamily="18" charset="0"/>
              </a:rPr>
              <a:t>Bakanlık, işyerlerinde iş sağlığı ve güvenliği konularında ölçüm, inceleme ve araştırma yapmaya, bu amaçla numune almaya ve eğitim kurumları ile ortak sağlık ve güvenlik birimlerinde kontrol ve denetim yapmaya yetkilidir.</a:t>
            </a:r>
            <a:endParaRPr lang="tr-TR" sz="1700" b="1" dirty="0" smtClean="0">
              <a:solidFill>
                <a:schemeClr val="accent6"/>
              </a:solidFill>
              <a:latin typeface="Bell MT" pitchFamily="18" charset="0"/>
            </a:endParaRPr>
          </a:p>
        </p:txBody>
      </p:sp>
      <p:sp>
        <p:nvSpPr>
          <p:cNvPr id="8" name="Başlık 2"/>
          <p:cNvSpPr txBox="1">
            <a:spLocks/>
          </p:cNvSpPr>
          <p:nvPr/>
        </p:nvSpPr>
        <p:spPr>
          <a:xfrm>
            <a:off x="3491880" y="6122031"/>
            <a:ext cx="5311460"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24 / 26/1-k</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Resim Yer Tutucusu 4"/>
          <p:cNvPicPr>
            <a:picLocks noChangeAspect="1"/>
          </p:cNvPicPr>
          <p:nvPr/>
        </p:nvPicPr>
        <p:blipFill>
          <a:blip r:embed="rId3" cstate="print">
            <a:extLst>
              <a:ext uri="{28A0092B-C50C-407E-A947-70E740481C1C}">
                <a14:useLocalDpi xmlns:a14="http://schemas.microsoft.com/office/drawing/2010/main" val="0"/>
              </a:ext>
            </a:extLst>
          </a:blip>
          <a:srcRect t="6144" b="6144"/>
          <a:stretch>
            <a:fillRect/>
          </a:stretch>
        </p:blipFill>
        <p:spPr>
          <a:xfrm>
            <a:off x="285720" y="5286388"/>
            <a:ext cx="1303449" cy="977587"/>
          </a:xfrm>
          <a:prstGeom prst="rect">
            <a:avLst/>
          </a:prstGeom>
        </p:spPr>
      </p:pic>
      <p:pic>
        <p:nvPicPr>
          <p:cNvPr id="11266" name="Picture 2" descr="http://t1.gstatic.com/images?q=tbn:ANd9GcREc7BBYV10bCbF0NNokBzqvwePGPdvXLFE7Q6gF9pf5u0WbdQeVpgcPHZeJw"/>
          <p:cNvPicPr>
            <a:picLocks noChangeAspect="1" noChangeArrowheads="1"/>
          </p:cNvPicPr>
          <p:nvPr/>
        </p:nvPicPr>
        <p:blipFill>
          <a:blip r:embed="rId4" cstate="print"/>
          <a:srcRect/>
          <a:stretch>
            <a:fillRect/>
          </a:stretch>
        </p:blipFill>
        <p:spPr bwMode="auto">
          <a:xfrm>
            <a:off x="5868144" y="1916832"/>
            <a:ext cx="2990136" cy="2277375"/>
          </a:xfrm>
          <a:prstGeom prst="rect">
            <a:avLst/>
          </a:prstGeom>
          <a:noFill/>
        </p:spPr>
      </p:pic>
      <p:sp>
        <p:nvSpPr>
          <p:cNvPr id="12" name="11 Dikdörtgen"/>
          <p:cNvSpPr/>
          <p:nvPr/>
        </p:nvSpPr>
        <p:spPr>
          <a:xfrm>
            <a:off x="899592" y="4593322"/>
            <a:ext cx="8064896" cy="707886"/>
          </a:xfrm>
          <a:prstGeom prst="rect">
            <a:avLst/>
          </a:prstGeom>
        </p:spPr>
        <p:txBody>
          <a:bodyPr wrap="square">
            <a:spAutoFit/>
          </a:bodyPr>
          <a:lstStyle/>
          <a:p>
            <a:pPr marL="425196" lvl="0" indent="-342900" fontAlgn="auto">
              <a:spcBef>
                <a:spcPts val="600"/>
              </a:spcBef>
              <a:spcAft>
                <a:spcPts val="0"/>
              </a:spcAft>
              <a:buClr>
                <a:schemeClr val="accent1"/>
              </a:buClr>
              <a:buSzPct val="80000"/>
              <a:buFont typeface="Wingdings" pitchFamily="2" charset="2"/>
              <a:buChar char="v"/>
              <a:defRPr/>
            </a:pPr>
            <a:r>
              <a:rPr lang="tr-TR" sz="2000" b="1" dirty="0" smtClean="0">
                <a:solidFill>
                  <a:schemeClr val="accent6"/>
                </a:solidFill>
                <a:latin typeface="Times New Roman" pitchFamily="18" charset="0"/>
                <a:cs typeface="Times New Roman" pitchFamily="18" charset="0"/>
              </a:rPr>
              <a:t>Eğitim Kurumları ile Ortak Sağlık ve Güvenlik birimlerinin kontrol ve denetiminin yapılmasına engel olan işverene 5.601 TL.</a:t>
            </a:r>
            <a:endParaRPr lang="tr-TR" sz="2000" b="1" dirty="0" smtClean="0">
              <a:solidFill>
                <a:schemeClr val="accent6"/>
              </a:solidFill>
              <a:latin typeface="Bell MT" pitchFamily="18" charset="0"/>
            </a:endParaRPr>
          </a:p>
        </p:txBody>
      </p:sp>
      <p:sp>
        <p:nvSpPr>
          <p:cNvPr id="11" name="10 Veri Yer Tutucusu"/>
          <p:cNvSpPr>
            <a:spLocks noGrp="1"/>
          </p:cNvSpPr>
          <p:nvPr>
            <p:ph type="dt" sz="half" idx="10"/>
          </p:nvPr>
        </p:nvSpPr>
        <p:spPr/>
        <p:txBody>
          <a:bodyPr/>
          <a:lstStyle/>
          <a:p>
            <a:fld id="{948BF687-AA81-4060-A933-ECB8C8013057}"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485811761"/>
      </p:ext>
    </p:extLst>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548680"/>
            <a:ext cx="8640960" cy="1584176"/>
          </a:xfrm>
        </p:spPr>
        <p:style>
          <a:lnRef idx="0">
            <a:schemeClr val="accent1"/>
          </a:lnRef>
          <a:fillRef idx="3">
            <a:schemeClr val="accent1"/>
          </a:fillRef>
          <a:effectRef idx="3">
            <a:schemeClr val="accent1"/>
          </a:effectRef>
          <a:fontRef idx="minor">
            <a:schemeClr val="lt1"/>
          </a:fontRef>
        </p:style>
        <p:txBody>
          <a:bodyPr>
            <a:noAutofit/>
          </a:bodyPr>
          <a:lstStyle/>
          <a:p>
            <a:r>
              <a:rPr lang="tr-TR" sz="2800" b="1" dirty="0" smtClean="0"/>
              <a:t>BAKANLIK TARAFINDAN ÇIKARILAN YÖNETMELİKLERİN İŞVEREN TARAFINDAN UYGULANMAMASI</a:t>
            </a:r>
            <a:endParaRPr lang="tr-TR" sz="2800" b="1" dirty="0"/>
          </a:p>
        </p:txBody>
      </p:sp>
      <p:sp>
        <p:nvSpPr>
          <p:cNvPr id="3" name="2 İçerik Yer Tutucusu"/>
          <p:cNvSpPr>
            <a:spLocks noGrp="1"/>
          </p:cNvSpPr>
          <p:nvPr>
            <p:ph idx="1"/>
          </p:nvPr>
        </p:nvSpPr>
        <p:spPr>
          <a:xfrm>
            <a:off x="611560" y="2132856"/>
            <a:ext cx="8085584" cy="3949899"/>
          </a:xfrm>
        </p:spPr>
        <p:txBody>
          <a:bodyPr>
            <a:normAutofit/>
          </a:bodyPr>
          <a:lstStyle/>
          <a:p>
            <a:endParaRPr lang="tr-TR" sz="2800" dirty="0" smtClean="0"/>
          </a:p>
          <a:p>
            <a:pPr>
              <a:buNone/>
            </a:pPr>
            <a:r>
              <a:rPr lang="tr-TR" sz="2800" b="1" dirty="0" smtClean="0">
                <a:solidFill>
                  <a:schemeClr val="bg1"/>
                </a:solidFill>
              </a:rPr>
              <a:t>       </a:t>
            </a:r>
            <a:r>
              <a:rPr lang="tr-TR" sz="2800" b="1" dirty="0" smtClean="0">
                <a:solidFill>
                  <a:schemeClr val="accent6"/>
                </a:solidFill>
              </a:rPr>
              <a:t>İşverenin 30. maddeye istinaden iş sağlığı ve iş güvenliği ile ilgili olarak çıkarılan yönetmeliklere belirtilen yükümlülükleri yerine getirmemesi.</a:t>
            </a:r>
          </a:p>
          <a:p>
            <a:pPr>
              <a:buNone/>
            </a:pPr>
            <a:endParaRPr lang="tr-TR" sz="2800" b="1" dirty="0" smtClean="0">
              <a:solidFill>
                <a:schemeClr val="bg1"/>
              </a:solidFill>
            </a:endParaRPr>
          </a:p>
          <a:p>
            <a:pPr>
              <a:buNone/>
            </a:pPr>
            <a:r>
              <a:rPr lang="tr-TR" sz="2800" b="1" dirty="0" smtClean="0">
                <a:solidFill>
                  <a:schemeClr val="bg1"/>
                </a:solidFill>
              </a:rPr>
              <a:t>    </a:t>
            </a:r>
            <a:r>
              <a:rPr lang="tr-TR" sz="2400" b="1" dirty="0" smtClean="0">
                <a:solidFill>
                  <a:schemeClr val="accent6"/>
                </a:solidFill>
              </a:rPr>
              <a:t>Uyulmayan her hüküm için tespit edilen tarihten itibaren       aylık olarak 1.200 TL</a:t>
            </a:r>
            <a:endParaRPr lang="tr-TR" sz="2400" b="1" dirty="0">
              <a:solidFill>
                <a:schemeClr val="accent6"/>
              </a:solidFill>
            </a:endParaRPr>
          </a:p>
        </p:txBody>
      </p:sp>
      <p:pic>
        <p:nvPicPr>
          <p:cNvPr id="4" name="Resim Yer Tutucusu 4"/>
          <p:cNvPicPr>
            <a:picLocks noChangeAspect="1"/>
          </p:cNvPicPr>
          <p:nvPr/>
        </p:nvPicPr>
        <p:blipFill>
          <a:blip r:embed="rId2" cstate="print">
            <a:extLst>
              <a:ext uri="{28A0092B-C50C-407E-A947-70E740481C1C}">
                <a14:useLocalDpi xmlns:a14="http://schemas.microsoft.com/office/drawing/2010/main" val="0"/>
              </a:ext>
            </a:extLst>
          </a:blip>
          <a:srcRect t="6144" b="6144"/>
          <a:stretch>
            <a:fillRect/>
          </a:stretch>
        </p:blipFill>
        <p:spPr>
          <a:xfrm>
            <a:off x="323528" y="5517232"/>
            <a:ext cx="1303449" cy="977587"/>
          </a:xfrm>
          <a:prstGeom prst="rect">
            <a:avLst/>
          </a:prstGeom>
        </p:spPr>
      </p:pic>
      <p:sp>
        <p:nvSpPr>
          <p:cNvPr id="5" name="Başlık 2"/>
          <p:cNvSpPr txBox="1">
            <a:spLocks/>
          </p:cNvSpPr>
          <p:nvPr/>
        </p:nvSpPr>
        <p:spPr>
          <a:xfrm>
            <a:off x="3707904" y="6094294"/>
            <a:ext cx="5023428" cy="548680"/>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3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2">
                    <a:lumMod val="10000"/>
                  </a:schemeClr>
                </a:solidFill>
                <a:effectLst/>
                <a:uLnTx/>
                <a:uFillTx/>
                <a:latin typeface="Bell MT" pitchFamily="18" charset="0"/>
                <a:ea typeface="+mj-ea"/>
                <a:cs typeface="+mj-cs"/>
              </a:rPr>
              <a:t>İş Sağlığı ve Güvenliği Kanunu Md : 29 / 26/1-n</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Veri Yer Tutucusu"/>
          <p:cNvSpPr>
            <a:spLocks noGrp="1"/>
          </p:cNvSpPr>
          <p:nvPr>
            <p:ph type="dt" sz="half" idx="10"/>
          </p:nvPr>
        </p:nvSpPr>
        <p:spPr/>
        <p:txBody>
          <a:bodyPr/>
          <a:lstStyle/>
          <a:p>
            <a:fld id="{5DD94F00-B833-4FD5-8BA5-4377E6DBD413}" type="datetime1">
              <a:rPr lang="tr-TR" smtClean="0">
                <a:solidFill>
                  <a:srgbClr val="FF0000"/>
                </a:solidFill>
              </a:rPr>
              <a:t>15.12.2015</a:t>
            </a:fld>
            <a:endParaRPr lang="tr-TR" dirty="0">
              <a:solidFill>
                <a:srgbClr val="FF0000"/>
              </a:solidFill>
            </a:endParaRPr>
          </a:p>
        </p:txBody>
      </p:sp>
      <p:sp>
        <p:nvSpPr>
          <p:cNvPr id="8" name="Altbilgi Yer Tutucusu 7"/>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body" idx="1"/>
          </p:nvPr>
        </p:nvSpPr>
        <p:spPr>
          <a:xfrm>
            <a:off x="2123728" y="548680"/>
            <a:ext cx="6407497" cy="1800820"/>
          </a:xfrm>
          <a:prstGeom prst="wedgeRectCallout">
            <a:avLst>
              <a:gd name="adj1" fmla="val -45296"/>
              <a:gd name="adj2" fmla="val 90000"/>
            </a:avLst>
          </a:prstGeom>
          <a:solidFill>
            <a:srgbClr val="FFDCD1"/>
          </a:solidFill>
          <a:ln>
            <a:solidFill>
              <a:srgbClr val="680000"/>
            </a:solidFill>
          </a:ln>
        </p:spPr>
        <p:txBody>
          <a:bodyPr>
            <a:normAutofit lnSpcReduction="10000"/>
          </a:bodyPr>
          <a:lstStyle/>
          <a:p>
            <a:pPr algn="ctr">
              <a:lnSpc>
                <a:spcPct val="90000"/>
              </a:lnSpc>
              <a:spcBef>
                <a:spcPct val="50000"/>
              </a:spcBef>
              <a:buClr>
                <a:schemeClr val="bg1"/>
              </a:buClr>
              <a:buFont typeface="Tahoma" pitchFamily="34" charset="0"/>
              <a:buNone/>
            </a:pPr>
            <a:r>
              <a:rPr lang="tr-TR" b="1" dirty="0">
                <a:solidFill>
                  <a:schemeClr val="accent6"/>
                </a:solidFill>
                <a:effectLst>
                  <a:outerShdw blurRad="38100" dist="38100" dir="2700000" algn="tl">
                    <a:srgbClr val="000000"/>
                  </a:outerShdw>
                </a:effectLst>
              </a:rPr>
              <a:t>“İŞ SAĞLIĞI ve GÜVENLİĞİ, </a:t>
            </a:r>
          </a:p>
          <a:p>
            <a:pPr algn="ctr">
              <a:lnSpc>
                <a:spcPct val="90000"/>
              </a:lnSpc>
              <a:spcBef>
                <a:spcPct val="50000"/>
              </a:spcBef>
              <a:buClr>
                <a:schemeClr val="bg1"/>
              </a:buClr>
              <a:buFont typeface="Tahoma" pitchFamily="34" charset="0"/>
              <a:buNone/>
            </a:pPr>
            <a:r>
              <a:rPr lang="tr-TR" b="1" dirty="0">
                <a:solidFill>
                  <a:schemeClr val="accent6"/>
                </a:solidFill>
                <a:effectLst>
                  <a:outerShdw blurRad="38100" dist="38100" dir="2700000" algn="tl">
                    <a:srgbClr val="000000"/>
                  </a:outerShdw>
                </a:effectLst>
              </a:rPr>
              <a:t>HERKESİN HAKKI ve </a:t>
            </a:r>
          </a:p>
          <a:p>
            <a:pPr algn="ctr">
              <a:lnSpc>
                <a:spcPct val="90000"/>
              </a:lnSpc>
              <a:spcBef>
                <a:spcPct val="50000"/>
              </a:spcBef>
              <a:buClr>
                <a:schemeClr val="bg1"/>
              </a:buClr>
              <a:buFont typeface="Tahoma" pitchFamily="34" charset="0"/>
              <a:buNone/>
            </a:pPr>
            <a:r>
              <a:rPr lang="tr-TR" b="1" dirty="0">
                <a:solidFill>
                  <a:schemeClr val="accent6"/>
                </a:solidFill>
                <a:effectLst>
                  <a:outerShdw blurRad="38100" dist="38100" dir="2700000" algn="tl">
                    <a:srgbClr val="000000"/>
                  </a:outerShdw>
                </a:effectLst>
              </a:rPr>
              <a:t>SORUMLULUĞUDUR.”</a:t>
            </a:r>
            <a:endParaRPr lang="en-US" b="1" dirty="0">
              <a:solidFill>
                <a:schemeClr val="accent6"/>
              </a:solidFill>
              <a:effectLst>
                <a:outerShdw blurRad="38100" dist="38100" dir="2700000" algn="tl">
                  <a:srgbClr val="000000"/>
                </a:outerShdw>
              </a:effectLst>
            </a:endParaRPr>
          </a:p>
          <a:p>
            <a:pPr>
              <a:lnSpc>
                <a:spcPct val="90000"/>
              </a:lnSpc>
            </a:pPr>
            <a:endParaRPr lang="tr-TR" dirty="0"/>
          </a:p>
        </p:txBody>
      </p:sp>
      <p:pic>
        <p:nvPicPr>
          <p:cNvPr id="532483" name="Picture 3" descr="S68A0803"/>
          <p:cNvPicPr>
            <a:picLocks noChangeAspect="1" noChangeArrowheads="1"/>
          </p:cNvPicPr>
          <p:nvPr/>
        </p:nvPicPr>
        <p:blipFill>
          <a:blip r:embed="rId2" cstate="print"/>
          <a:srcRect/>
          <a:stretch>
            <a:fillRect/>
          </a:stretch>
        </p:blipFill>
        <p:spPr bwMode="auto">
          <a:xfrm>
            <a:off x="179388" y="3141663"/>
            <a:ext cx="2846387" cy="3406775"/>
          </a:xfrm>
          <a:prstGeom prst="rect">
            <a:avLst/>
          </a:prstGeom>
          <a:noFill/>
        </p:spPr>
      </p:pic>
      <p:pic>
        <p:nvPicPr>
          <p:cNvPr id="4" name="3 Resim" descr="10653741_10152656052316665_432254241774808928_n.jpg"/>
          <p:cNvPicPr>
            <a:picLocks noChangeAspect="1"/>
          </p:cNvPicPr>
          <p:nvPr/>
        </p:nvPicPr>
        <p:blipFill>
          <a:blip r:embed="rId3" cstate="print"/>
          <a:stretch>
            <a:fillRect/>
          </a:stretch>
        </p:blipFill>
        <p:spPr>
          <a:xfrm>
            <a:off x="7919373" y="5643578"/>
            <a:ext cx="1224627" cy="1214422"/>
          </a:xfrm>
          <a:prstGeom prst="rect">
            <a:avLst/>
          </a:prstGeom>
        </p:spPr>
      </p:pic>
      <p:sp>
        <p:nvSpPr>
          <p:cNvPr id="5" name="4 Veri Yer Tutucusu"/>
          <p:cNvSpPr>
            <a:spLocks noGrp="1"/>
          </p:cNvSpPr>
          <p:nvPr>
            <p:ph type="dt" sz="half" idx="10"/>
          </p:nvPr>
        </p:nvSpPr>
        <p:spPr/>
        <p:txBody>
          <a:bodyPr/>
          <a:lstStyle/>
          <a:p>
            <a:fld id="{A468200E-E735-41A7-AE24-E89F723FC462}" type="datetime1">
              <a:rPr lang="tr-TR" smtClean="0">
                <a:solidFill>
                  <a:srgbClr val="FF0000"/>
                </a:solidFill>
              </a:rPr>
              <a:t>15.12.2015</a:t>
            </a:fld>
            <a:endParaRPr lang="tr-TR"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01008"/>
            <a:ext cx="8229600" cy="3356992"/>
          </a:xfrm>
        </p:spPr>
        <p:txBody>
          <a:bodyPr>
            <a:normAutofit fontScale="92500" lnSpcReduction="20000"/>
          </a:bodyPr>
          <a:lstStyle/>
          <a:p>
            <a:pPr>
              <a:buNone/>
            </a:pPr>
            <a:endParaRPr lang="tr-TR" dirty="0" smtClean="0">
              <a:solidFill>
                <a:schemeClr val="bg1"/>
              </a:solidFill>
            </a:endParaRPr>
          </a:p>
          <a:p>
            <a:pPr>
              <a:buNone/>
            </a:pPr>
            <a:endParaRPr lang="tr-TR" dirty="0">
              <a:solidFill>
                <a:schemeClr val="bg1"/>
              </a:solidFill>
            </a:endParaRPr>
          </a:p>
          <a:p>
            <a:pPr>
              <a:buNone/>
            </a:pPr>
            <a:endParaRPr lang="tr-TR" dirty="0" smtClean="0">
              <a:solidFill>
                <a:schemeClr val="bg1"/>
              </a:solidFill>
            </a:endParaRPr>
          </a:p>
          <a:p>
            <a:pPr algn="ctr">
              <a:buNone/>
            </a:pPr>
            <a:r>
              <a:rPr lang="tr-TR" b="1" i="1" dirty="0" smtClean="0">
                <a:solidFill>
                  <a:srgbClr val="C00000"/>
                </a:solidFill>
                <a:effectLst>
                  <a:outerShdw blurRad="38100" dist="38100" dir="2700000" algn="tl">
                    <a:srgbClr val="C0C0C0"/>
                  </a:outerShdw>
                </a:effectLst>
              </a:rPr>
              <a:t>Bülent GÜNGÖR</a:t>
            </a:r>
          </a:p>
          <a:p>
            <a:pPr algn="ctr"/>
            <a:r>
              <a:rPr lang="tr-TR" b="1" i="1" dirty="0" smtClean="0">
                <a:solidFill>
                  <a:srgbClr val="7030A0"/>
                </a:solidFill>
                <a:effectLst>
                  <a:outerShdw blurRad="38100" dist="38100" dir="2700000" algn="tl">
                    <a:srgbClr val="C0C0C0"/>
                  </a:outerShdw>
                </a:effectLst>
              </a:rPr>
              <a:t>Teknik </a:t>
            </a:r>
            <a:r>
              <a:rPr lang="tr-TR" b="1" i="1" dirty="0">
                <a:solidFill>
                  <a:srgbClr val="7030A0"/>
                </a:solidFill>
                <a:effectLst>
                  <a:outerShdw blurRad="38100" dist="38100" dir="2700000" algn="tl">
                    <a:srgbClr val="C0C0C0"/>
                  </a:outerShdw>
                </a:effectLst>
              </a:rPr>
              <a:t>Öğretmen</a:t>
            </a:r>
          </a:p>
          <a:p>
            <a:pPr algn="ctr"/>
            <a:r>
              <a:rPr lang="tr-TR" b="1" i="1" dirty="0">
                <a:solidFill>
                  <a:srgbClr val="002060"/>
                </a:solidFill>
                <a:effectLst>
                  <a:outerShdw blurRad="38100" dist="38100" dir="2700000" algn="tl">
                    <a:srgbClr val="C0C0C0"/>
                  </a:outerShdw>
                </a:effectLst>
              </a:rPr>
              <a:t>İş Güvenliği Uzmanı</a:t>
            </a:r>
          </a:p>
          <a:p>
            <a:pPr algn="ctr"/>
            <a:r>
              <a:rPr lang="tr-TR" b="1" i="1" dirty="0" smtClean="0">
                <a:solidFill>
                  <a:srgbClr val="0D0D0D"/>
                </a:solidFill>
                <a:effectLst>
                  <a:outerShdw blurRad="38100" dist="38100" dir="2700000" algn="tl">
                    <a:srgbClr val="C0C0C0"/>
                  </a:outerShdw>
                </a:effectLst>
              </a:rPr>
              <a:t>(</a:t>
            </a:r>
            <a:r>
              <a:rPr lang="tr-TR" b="1" i="1" smtClean="0">
                <a:solidFill>
                  <a:srgbClr val="0D0D0D"/>
                </a:solidFill>
                <a:effectLst>
                  <a:outerShdw blurRad="38100" dist="38100" dir="2700000" algn="tl">
                    <a:srgbClr val="C0C0C0"/>
                  </a:outerShdw>
                </a:effectLst>
              </a:rPr>
              <a:t>C Sınıfı</a:t>
            </a:r>
            <a:r>
              <a:rPr lang="tr-TR" b="1" i="1" dirty="0" smtClean="0">
                <a:solidFill>
                  <a:srgbClr val="0D0D0D"/>
                </a:solidFill>
                <a:effectLst>
                  <a:outerShdw blurRad="38100" dist="38100" dir="2700000" algn="tl">
                    <a:srgbClr val="C0C0C0"/>
                  </a:outerShdw>
                </a:effectLst>
              </a:rPr>
              <a:t>, Belge </a:t>
            </a:r>
            <a:r>
              <a:rPr lang="tr-TR" b="1" i="1" dirty="0">
                <a:solidFill>
                  <a:srgbClr val="0D0D0D"/>
                </a:solidFill>
                <a:effectLst>
                  <a:outerShdw blurRad="38100" dist="38100" dir="2700000" algn="tl">
                    <a:srgbClr val="C0C0C0"/>
                  </a:outerShdw>
                </a:effectLst>
              </a:rPr>
              <a:t>No: </a:t>
            </a:r>
            <a:r>
              <a:rPr lang="tr-TR" b="1" i="1" dirty="0" smtClean="0">
                <a:solidFill>
                  <a:srgbClr val="0D0D0D"/>
                </a:solidFill>
                <a:effectLst>
                  <a:outerShdw blurRad="38100" dist="38100" dir="2700000" algn="tl">
                    <a:srgbClr val="C0C0C0"/>
                  </a:outerShdw>
                </a:effectLst>
              </a:rPr>
              <a:t>38911)</a:t>
            </a:r>
            <a:r>
              <a:rPr lang="tr-TR" dirty="0" smtClean="0">
                <a:solidFill>
                  <a:schemeClr val="bg1"/>
                </a:solidFill>
              </a:rPr>
              <a:t>     </a:t>
            </a:r>
          </a:p>
        </p:txBody>
      </p:sp>
      <p:pic>
        <p:nvPicPr>
          <p:cNvPr id="4" name="3 Resim" descr="10677366_1541664782716514_68325013_o (1).jpg"/>
          <p:cNvPicPr>
            <a:picLocks noChangeAspect="1"/>
          </p:cNvPicPr>
          <p:nvPr/>
        </p:nvPicPr>
        <p:blipFill>
          <a:blip r:embed="rId2" cstate="print"/>
          <a:stretch>
            <a:fillRect/>
          </a:stretch>
        </p:blipFill>
        <p:spPr>
          <a:xfrm>
            <a:off x="0" y="2285992"/>
            <a:ext cx="9144000" cy="2304256"/>
          </a:xfrm>
          <a:prstGeom prst="rect">
            <a:avLst/>
          </a:prstGeom>
        </p:spPr>
      </p:pic>
      <p:sp>
        <p:nvSpPr>
          <p:cNvPr id="5" name="4 Veri Yer Tutucusu"/>
          <p:cNvSpPr>
            <a:spLocks noGrp="1"/>
          </p:cNvSpPr>
          <p:nvPr>
            <p:ph type="dt" sz="half" idx="10"/>
          </p:nvPr>
        </p:nvSpPr>
        <p:spPr/>
        <p:txBody>
          <a:bodyPr/>
          <a:lstStyle/>
          <a:p>
            <a:fld id="{7498AC09-FB91-4A4C-958E-F2A5FA249F00}" type="datetime1">
              <a:rPr lang="tr-TR" smtClean="0">
                <a:solidFill>
                  <a:srgbClr val="FF0000"/>
                </a:solidFill>
              </a:rPr>
              <a:t>15.12.2015</a:t>
            </a:fld>
            <a:endParaRPr lang="tr-TR" dirty="0">
              <a:solidFill>
                <a:srgbClr val="FF0000"/>
              </a:solidFill>
            </a:endParaRPr>
          </a:p>
        </p:txBody>
      </p:sp>
      <p:sp>
        <p:nvSpPr>
          <p:cNvPr id="8" name="Dikdörtgen 7"/>
          <p:cNvSpPr/>
          <p:nvPr/>
        </p:nvSpPr>
        <p:spPr>
          <a:xfrm>
            <a:off x="1115615" y="1196752"/>
            <a:ext cx="7056785" cy="1015663"/>
          </a:xfrm>
          <a:prstGeom prst="rect">
            <a:avLst/>
          </a:prstGeom>
        </p:spPr>
        <p:txBody>
          <a:bodyPr wrap="square">
            <a:spAutoFit/>
          </a:bodyPr>
          <a:lstStyle/>
          <a:p>
            <a:pPr algn="ctr">
              <a:buNone/>
            </a:pPr>
            <a:r>
              <a:rPr lang="tr-TR" sz="6000" b="1" i="1" dirty="0" smtClean="0">
                <a:solidFill>
                  <a:srgbClr val="C00000"/>
                </a:solidFill>
              </a:rPr>
              <a:t>TEŞEKKÜRLER</a:t>
            </a:r>
            <a:endParaRPr lang="tr-TR" sz="6000" dirty="0">
              <a:solidFill>
                <a:srgbClr val="C0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0"/>
            <a:ext cx="7884368" cy="1196752"/>
          </a:xfrm>
        </p:spPr>
        <p:style>
          <a:lnRef idx="1">
            <a:schemeClr val="accent1"/>
          </a:lnRef>
          <a:fillRef idx="3">
            <a:schemeClr val="accent1"/>
          </a:fillRef>
          <a:effectRef idx="2">
            <a:schemeClr val="accent1"/>
          </a:effectRef>
          <a:fontRef idx="minor">
            <a:schemeClr val="lt1"/>
          </a:fontRef>
        </p:style>
        <p:txBody>
          <a:bodyPr/>
          <a:lstStyle/>
          <a:p>
            <a:r>
              <a:rPr lang="tr-TR" b="1" dirty="0">
                <a:solidFill>
                  <a:schemeClr val="bg1"/>
                </a:solidFill>
              </a:rPr>
              <a:t>BUNU </a:t>
            </a:r>
            <a:r>
              <a:rPr lang="tr-TR" b="1" dirty="0" smtClean="0">
                <a:solidFill>
                  <a:schemeClr val="bg1"/>
                </a:solidFill>
              </a:rPr>
              <a:t>BİLİYOR MUYDUNUZ ?</a:t>
            </a:r>
            <a:endParaRPr lang="tr-TR" b="1" dirty="0">
              <a:solidFill>
                <a:schemeClr val="bg1"/>
              </a:solidFill>
            </a:endParaRPr>
          </a:p>
        </p:txBody>
      </p:sp>
      <p:sp>
        <p:nvSpPr>
          <p:cNvPr id="534531" name="Rectangle 3"/>
          <p:cNvSpPr>
            <a:spLocks noGrp="1" noChangeArrowheads="1"/>
          </p:cNvSpPr>
          <p:nvPr>
            <p:ph type="body" sz="half" idx="1"/>
          </p:nvPr>
        </p:nvSpPr>
        <p:spPr>
          <a:xfrm>
            <a:off x="395536" y="1412776"/>
            <a:ext cx="4392488" cy="2880320"/>
          </a:xfrm>
        </p:spPr>
        <p:txBody>
          <a:bodyPr>
            <a:normAutofit fontScale="85000" lnSpcReduction="20000"/>
          </a:bodyPr>
          <a:lstStyle/>
          <a:p>
            <a:r>
              <a:rPr lang="tr-TR" sz="2000" dirty="0" smtClean="0">
                <a:solidFill>
                  <a:schemeClr val="bg1"/>
                </a:solidFill>
              </a:rPr>
              <a:t>Cevap: </a:t>
            </a:r>
            <a:br>
              <a:rPr lang="tr-TR" sz="2000" dirty="0" smtClean="0">
                <a:solidFill>
                  <a:schemeClr val="bg1"/>
                </a:solidFill>
              </a:rPr>
            </a:br>
            <a:r>
              <a:rPr lang="tr-TR" sz="2000" dirty="0" smtClean="0">
                <a:solidFill>
                  <a:schemeClr val="bg1"/>
                </a:solidFill>
              </a:rPr>
              <a:t>657 Tabi Personellerimiz İSG Kapsamında olmasa dahi 6331 Sayılı Kanunumuzda yer alan </a:t>
            </a:r>
            <a:br>
              <a:rPr lang="tr-TR" sz="2000" dirty="0" smtClean="0">
                <a:solidFill>
                  <a:schemeClr val="bg1"/>
                </a:solidFill>
              </a:rPr>
            </a:br>
            <a:r>
              <a:rPr lang="tr-TR" sz="2000" dirty="0" smtClean="0">
                <a:solidFill>
                  <a:schemeClr val="bg1"/>
                </a:solidFill>
              </a:rPr>
              <a:t>6.Madde “</a:t>
            </a:r>
            <a:r>
              <a:rPr lang="tr-TR" sz="2200" b="1" dirty="0" smtClean="0">
                <a:solidFill>
                  <a:schemeClr val="accent4">
                    <a:lumMod val="60000"/>
                    <a:lumOff val="40000"/>
                  </a:schemeClr>
                </a:solidFill>
              </a:rPr>
              <a:t>İş sağlığı ve güvenliği hizmetleri”</a:t>
            </a:r>
            <a:endParaRPr lang="tr-TR" sz="2200" dirty="0" smtClean="0">
              <a:solidFill>
                <a:schemeClr val="accent4">
                  <a:lumMod val="60000"/>
                  <a:lumOff val="40000"/>
                </a:schemeClr>
              </a:solidFill>
            </a:endParaRPr>
          </a:p>
          <a:p>
            <a:pPr>
              <a:buNone/>
            </a:pPr>
            <a:r>
              <a:rPr lang="tr-TR" sz="2000" dirty="0" smtClean="0">
                <a:solidFill>
                  <a:schemeClr val="bg1"/>
                </a:solidFill>
              </a:rPr>
              <a:t>	7. Madde</a:t>
            </a:r>
            <a:r>
              <a:rPr lang="tr-TR" sz="2400" dirty="0" smtClean="0">
                <a:solidFill>
                  <a:schemeClr val="bg1"/>
                </a:solidFill>
              </a:rPr>
              <a:t>”</a:t>
            </a:r>
            <a:r>
              <a:rPr lang="tr-TR" sz="2400" b="1" dirty="0" smtClean="0">
                <a:solidFill>
                  <a:schemeClr val="bg1"/>
                </a:solidFill>
              </a:rPr>
              <a:t> </a:t>
            </a:r>
            <a:r>
              <a:rPr lang="tr-TR" sz="2400" b="1" dirty="0" smtClean="0">
                <a:solidFill>
                  <a:schemeClr val="accent5"/>
                </a:solidFill>
              </a:rPr>
              <a:t>İş sağlığı ve güvenliği hizmetlerinin desteklenmesi </a:t>
            </a:r>
            <a:r>
              <a:rPr lang="tr-TR" sz="1800" b="1" dirty="0" smtClean="0">
                <a:solidFill>
                  <a:schemeClr val="accent5"/>
                </a:solidFill>
              </a:rPr>
              <a:t>“</a:t>
            </a:r>
            <a:r>
              <a:rPr lang="tr-TR" sz="2000" dirty="0" smtClean="0">
                <a:solidFill>
                  <a:schemeClr val="accent5"/>
                </a:solidFill>
              </a:rPr>
              <a:t/>
            </a:r>
            <a:br>
              <a:rPr lang="tr-TR" sz="2000" dirty="0" smtClean="0">
                <a:solidFill>
                  <a:schemeClr val="accent5"/>
                </a:solidFill>
              </a:rPr>
            </a:br>
            <a:r>
              <a:rPr lang="tr-TR" sz="2000" dirty="0" smtClean="0">
                <a:solidFill>
                  <a:schemeClr val="bg1"/>
                </a:solidFill>
              </a:rPr>
              <a:t>8.Maddeler “</a:t>
            </a:r>
            <a:r>
              <a:rPr lang="tr-TR" sz="2400" b="1" dirty="0" smtClean="0">
                <a:solidFill>
                  <a:srgbClr val="FF0000"/>
                </a:solidFill>
              </a:rPr>
              <a:t>İşyeri hekimleri ve iş güvenliği uzmanları”</a:t>
            </a:r>
            <a:r>
              <a:rPr lang="tr-TR" sz="1800" dirty="0" smtClean="0">
                <a:solidFill>
                  <a:schemeClr val="bg1"/>
                </a:solidFill>
              </a:rPr>
              <a:t/>
            </a:r>
            <a:br>
              <a:rPr lang="tr-TR" sz="1800" dirty="0" smtClean="0">
                <a:solidFill>
                  <a:schemeClr val="bg1"/>
                </a:solidFill>
              </a:rPr>
            </a:br>
            <a:r>
              <a:rPr lang="tr-TR" sz="2000" dirty="0" smtClean="0">
                <a:solidFill>
                  <a:schemeClr val="bg1"/>
                </a:solidFill>
              </a:rPr>
              <a:t> Dışında Tüm Maddeleri Kamu Yerine Getirmek Zorundadır .</a:t>
            </a:r>
          </a:p>
          <a:p>
            <a:endParaRPr lang="tr-TR" sz="2000" b="1" dirty="0" smtClean="0">
              <a:solidFill>
                <a:schemeClr val="bg1"/>
              </a:solidFill>
            </a:endParaRPr>
          </a:p>
          <a:p>
            <a:endParaRPr lang="tr-TR" sz="2000" b="1" dirty="0" smtClean="0">
              <a:solidFill>
                <a:schemeClr val="bg1"/>
              </a:solidFill>
            </a:endParaRPr>
          </a:p>
          <a:p>
            <a:pPr>
              <a:spcBef>
                <a:spcPct val="50000"/>
              </a:spcBef>
              <a:buClr>
                <a:schemeClr val="hlink"/>
              </a:buClr>
              <a:buSzPct val="60000"/>
              <a:buFontTx/>
              <a:buNone/>
            </a:pPr>
            <a:endParaRPr lang="tr-TR" sz="2000" dirty="0">
              <a:solidFill>
                <a:schemeClr val="bg1"/>
              </a:solidFill>
            </a:endParaRP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5724128" y="1916832"/>
            <a:ext cx="2964260" cy="1369292"/>
          </a:xfrm>
          <a:prstGeom prst="wedgeEllipseCallout">
            <a:avLst>
              <a:gd name="adj1" fmla="val -29616"/>
              <a:gd name="adj2" fmla="val 113226"/>
            </a:avLst>
          </a:prstGeom>
          <a:solidFill>
            <a:srgbClr val="FFFFFF"/>
          </a:solidFill>
          <a:ln w="9525" algn="ctr">
            <a:solidFill>
              <a:schemeClr val="tx1"/>
            </a:solidFill>
            <a:miter lim="800000"/>
            <a:headEnd/>
            <a:tailEnd/>
          </a:ln>
          <a:effectLst/>
        </p:spPr>
        <p:txBody>
          <a:bodyPr/>
          <a:lstStyle/>
          <a:p>
            <a:pPr algn="ctr"/>
            <a:r>
              <a:rPr lang="tr-TR" b="1" dirty="0" smtClean="0">
                <a:solidFill>
                  <a:srgbClr val="C00000"/>
                </a:solidFill>
                <a:latin typeface="Verdana" pitchFamily="34" charset="0"/>
              </a:rPr>
              <a:t>657’ye Tabi Personellere Neler Yapılmalı?</a:t>
            </a:r>
            <a:endParaRPr lang="tr-TR" b="1" dirty="0">
              <a:solidFill>
                <a:srgbClr val="C00000"/>
              </a:solidFill>
              <a:latin typeface="Verdana" pitchFamily="34" charset="0"/>
            </a:endParaRPr>
          </a:p>
        </p:txBody>
      </p:sp>
      <p:sp>
        <p:nvSpPr>
          <p:cNvPr id="6" name="Rectangle 3"/>
          <p:cNvSpPr txBox="1">
            <a:spLocks noChangeArrowheads="1"/>
          </p:cNvSpPr>
          <p:nvPr/>
        </p:nvSpPr>
        <p:spPr>
          <a:xfrm>
            <a:off x="357158" y="4214818"/>
            <a:ext cx="4392488" cy="18764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1" i="0" u="none" strike="noStrike" kern="1200" cap="none" spc="0" normalizeH="0" baseline="0" noProof="0" dirty="0" smtClean="0">
                <a:ln>
                  <a:noFill/>
                </a:ln>
                <a:solidFill>
                  <a:schemeClr val="bg1"/>
                </a:solidFill>
                <a:effectLst/>
                <a:uLnTx/>
                <a:uFillTx/>
                <a:latin typeface="+mn-lt"/>
                <a:ea typeface="+mn-ea"/>
                <a:cs typeface="+mn-cs"/>
              </a:rPr>
              <a:t>Aynı</a:t>
            </a:r>
            <a:r>
              <a:rPr kumimoji="0" lang="tr-TR" sz="2000" b="1" i="0" u="none" strike="noStrike" kern="1200" cap="none" spc="0" normalizeH="0" noProof="0" dirty="0" smtClean="0">
                <a:ln>
                  <a:noFill/>
                </a:ln>
                <a:solidFill>
                  <a:schemeClr val="bg1"/>
                </a:solidFill>
                <a:effectLst/>
                <a:uLnTx/>
                <a:uFillTx/>
                <a:latin typeface="+mn-lt"/>
                <a:ea typeface="+mn-ea"/>
                <a:cs typeface="+mn-cs"/>
              </a:rPr>
              <a:t> Zamanda Kamu İçin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000" b="1" i="1" u="sng" baseline="0" dirty="0" smtClean="0">
                <a:solidFill>
                  <a:schemeClr val="accent6"/>
                </a:solidFill>
              </a:rPr>
              <a:t>Tüm</a:t>
            </a:r>
            <a:r>
              <a:rPr lang="tr-TR" sz="2000" b="1" i="1" u="sng" dirty="0" smtClean="0">
                <a:solidFill>
                  <a:schemeClr val="accent6"/>
                </a:solidFill>
              </a:rPr>
              <a:t> Binalara Risk Analizi Yapılmalı </a:t>
            </a:r>
            <a:r>
              <a:rPr lang="tr-TR" sz="2000" b="1" i="1" dirty="0" smtClean="0">
                <a:solidFill>
                  <a:schemeClr val="accent6"/>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1" i="1" u="sng" strike="noStrike" kern="1200" cap="none" spc="0" normalizeH="0" baseline="0" noProof="0" dirty="0" smtClean="0">
                <a:ln>
                  <a:noFill/>
                </a:ln>
                <a:solidFill>
                  <a:schemeClr val="accent6"/>
                </a:solidFill>
                <a:effectLst/>
                <a:uLnTx/>
                <a:uFillTx/>
              </a:rPr>
              <a:t>Tüm</a:t>
            </a:r>
            <a:r>
              <a:rPr kumimoji="0" lang="tr-TR" sz="2000" b="1" i="1" u="sng" strike="noStrike" kern="1200" cap="none" spc="0" normalizeH="0" noProof="0" dirty="0" smtClean="0">
                <a:ln>
                  <a:noFill/>
                </a:ln>
                <a:solidFill>
                  <a:schemeClr val="accent6"/>
                </a:solidFill>
                <a:effectLst/>
                <a:uLnTx/>
                <a:uFillTx/>
              </a:rPr>
              <a:t> Çalışanlara İSG Eğitimi Verilmeli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000" b="1" i="1" u="sng" baseline="0" dirty="0" smtClean="0">
                <a:solidFill>
                  <a:schemeClr val="accent6"/>
                </a:solidFill>
              </a:rPr>
              <a:t>Acil</a:t>
            </a:r>
            <a:r>
              <a:rPr lang="tr-TR" sz="2000" b="1" i="1" u="sng" dirty="0" smtClean="0">
                <a:solidFill>
                  <a:schemeClr val="accent6"/>
                </a:solidFill>
              </a:rPr>
              <a:t> Eylem Planları Hazırlanmalıdır</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000" b="1" i="1" u="none" strike="noStrike" kern="1200" cap="none" spc="0" normalizeH="0" baseline="0" noProof="0" dirty="0" smtClean="0">
              <a:ln>
                <a:noFill/>
              </a:ln>
              <a:solidFill>
                <a:schemeClr val="bg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50000"/>
              </a:spcBef>
              <a:spcAft>
                <a:spcPts val="0"/>
              </a:spcAft>
              <a:buClr>
                <a:schemeClr val="hlink"/>
              </a:buClr>
              <a:buSzPct val="60000"/>
              <a:buFontTx/>
              <a:buNone/>
              <a:tabLst/>
              <a:defRPr/>
            </a:pPr>
            <a:endParaRPr kumimoji="0" lang="tr-TR"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6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8" name="7 Veri Yer Tutucusu"/>
          <p:cNvSpPr>
            <a:spLocks noGrp="1"/>
          </p:cNvSpPr>
          <p:nvPr>
            <p:ph type="dt" sz="half" idx="10"/>
          </p:nvPr>
        </p:nvSpPr>
        <p:spPr/>
        <p:txBody>
          <a:bodyPr/>
          <a:lstStyle/>
          <a:p>
            <a:fld id="{38CF5E67-D5D9-47C3-A087-FA4C208BF244}" type="datetime1">
              <a:rPr lang="tr-TR" sz="2000" smtClean="0">
                <a:solidFill>
                  <a:srgbClr val="FF0000"/>
                </a:solidFill>
              </a:rPr>
              <a:t>15.12.2015</a:t>
            </a:fld>
            <a:endParaRPr lang="tr-TR" sz="2000" dirty="0">
              <a:solidFill>
                <a:srgbClr val="FF0000"/>
              </a:solidFill>
            </a:endParaRPr>
          </a:p>
        </p:txBody>
      </p:sp>
      <p:sp>
        <p:nvSpPr>
          <p:cNvPr id="2" name="Altbilgi Yer Tutucusu 1"/>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4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autoUpdateAnimBg="0"/>
      <p:bldP spid="53453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348880"/>
            <a:ext cx="8229600" cy="2304256"/>
          </a:xfrm>
        </p:spPr>
        <p:style>
          <a:lnRef idx="0">
            <a:schemeClr val="accent1"/>
          </a:lnRef>
          <a:fillRef idx="3">
            <a:schemeClr val="accent1"/>
          </a:fillRef>
          <a:effectRef idx="3">
            <a:schemeClr val="accent1"/>
          </a:effectRef>
          <a:fontRef idx="minor">
            <a:schemeClr val="lt1"/>
          </a:fontRef>
        </p:style>
        <p:txBody>
          <a:bodyPr>
            <a:normAutofit/>
          </a:bodyPr>
          <a:lstStyle/>
          <a:p>
            <a:r>
              <a:rPr lang="tr-TR" sz="2800" b="1" dirty="0" smtClean="0">
                <a:solidFill>
                  <a:schemeClr val="bg1"/>
                </a:solidFill>
              </a:rPr>
              <a:t>İŞ SAĞLIĞI VE GÜVENLİĞİ </a:t>
            </a:r>
            <a:br>
              <a:rPr lang="tr-TR" sz="2800" b="1" dirty="0" smtClean="0">
                <a:solidFill>
                  <a:schemeClr val="bg1"/>
                </a:solidFill>
              </a:rPr>
            </a:br>
            <a:r>
              <a:rPr lang="tr-TR" sz="2800" b="1" dirty="0" smtClean="0">
                <a:solidFill>
                  <a:schemeClr val="bg1"/>
                </a:solidFill>
              </a:rPr>
              <a:t>VE </a:t>
            </a:r>
            <a:br>
              <a:rPr lang="tr-TR" sz="2800" b="1" dirty="0" smtClean="0">
                <a:solidFill>
                  <a:schemeClr val="bg1"/>
                </a:solidFill>
              </a:rPr>
            </a:br>
            <a:r>
              <a:rPr lang="tr-TR" sz="2800" b="1" dirty="0" smtClean="0">
                <a:solidFill>
                  <a:schemeClr val="bg1"/>
                </a:solidFill>
              </a:rPr>
              <a:t> MİLLİ EĞİTİM BAKANLIĞI</a:t>
            </a:r>
            <a:endParaRPr lang="tr-TR" sz="2800" b="1" dirty="0">
              <a:solidFill>
                <a:schemeClr val="bg1"/>
              </a:solidFill>
            </a:endParaRPr>
          </a:p>
        </p:txBody>
      </p:sp>
      <p:pic>
        <p:nvPicPr>
          <p:cNvPr id="3" name="2 Resim" descr="10653741_10152656052316665_432254241774808928_n.jpg"/>
          <p:cNvPicPr>
            <a:picLocks noChangeAspect="1"/>
          </p:cNvPicPr>
          <p:nvPr/>
        </p:nvPicPr>
        <p:blipFill>
          <a:blip r:embed="rId3" cstate="print"/>
          <a:stretch>
            <a:fillRect/>
          </a:stretch>
        </p:blipFill>
        <p:spPr>
          <a:xfrm>
            <a:off x="7919373" y="0"/>
            <a:ext cx="1224627" cy="1214422"/>
          </a:xfrm>
          <a:prstGeom prst="rect">
            <a:avLst/>
          </a:prstGeom>
        </p:spPr>
      </p:pic>
      <p:sp>
        <p:nvSpPr>
          <p:cNvPr id="4" name="3 Veri Yer Tutucusu"/>
          <p:cNvSpPr>
            <a:spLocks noGrp="1"/>
          </p:cNvSpPr>
          <p:nvPr>
            <p:ph type="dt" sz="half" idx="10"/>
          </p:nvPr>
        </p:nvSpPr>
        <p:spPr/>
        <p:txBody>
          <a:bodyPr/>
          <a:lstStyle/>
          <a:p>
            <a:fld id="{6CDC768D-5E5B-46CF-B7D4-B200951123AC}" type="datetime1">
              <a:rPr lang="tr-TR" sz="2000" smtClean="0">
                <a:solidFill>
                  <a:srgbClr val="FF0000"/>
                </a:solidFill>
              </a:rPr>
              <a:t>15.12.2015</a:t>
            </a:fld>
            <a:endParaRPr lang="tr-TR" sz="2000" dirty="0">
              <a:solidFill>
                <a:srgbClr val="FF0000"/>
              </a:solidFill>
            </a:endParaRPr>
          </a:p>
        </p:txBody>
      </p:sp>
      <p:sp>
        <p:nvSpPr>
          <p:cNvPr id="6" name="Altbilgi Yer Tutucusu 5"/>
          <p:cNvSpPr>
            <a:spLocks noGrp="1"/>
          </p:cNvSpPr>
          <p:nvPr>
            <p:ph type="ftr" sz="quarter" idx="11"/>
          </p:nvPr>
        </p:nvSpPr>
        <p:spPr/>
        <p:txBody>
          <a:bodyPr/>
          <a:lstStyle/>
          <a:p>
            <a:endParaRPr lang="tr-T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is Temas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3074</TotalTime>
  <Words>3866</Words>
  <Application>Microsoft Office PowerPoint</Application>
  <PresentationFormat>Ekran Gösterisi (4:3)</PresentationFormat>
  <Paragraphs>860</Paragraphs>
  <Slides>78</Slides>
  <Notes>9</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78</vt:i4>
      </vt:variant>
    </vt:vector>
  </HeadingPairs>
  <TitlesOfParts>
    <vt:vector size="90" baseType="lpstr">
      <vt:lpstr>Arial</vt:lpstr>
      <vt:lpstr>Arial Tur</vt:lpstr>
      <vt:lpstr>AvantGarde Bk BT</vt:lpstr>
      <vt:lpstr>Bell MT</vt:lpstr>
      <vt:lpstr>Calibri</vt:lpstr>
      <vt:lpstr>MS Reference Sans Serif</vt:lpstr>
      <vt:lpstr>Tahoma</vt:lpstr>
      <vt:lpstr>Times New Roman</vt:lpstr>
      <vt:lpstr>Verdana</vt:lpstr>
      <vt:lpstr>Wingdings</vt:lpstr>
      <vt:lpstr>Wingdings 2</vt:lpstr>
      <vt:lpstr>Ofis Teması</vt:lpstr>
      <vt:lpstr>6331 SAYILI İŞ SAĞLIĞI VE GÜVENLİĞİ YASASI</vt:lpstr>
      <vt:lpstr>PowerPoint Sunusu</vt:lpstr>
      <vt:lpstr>PROGRAM AKIŞI</vt:lpstr>
      <vt:lpstr>İÇERİK</vt:lpstr>
      <vt:lpstr>6331 SAYILI İŞ SAĞLIĞI ve GÜVENLİĞİ KANUNU</vt:lpstr>
      <vt:lpstr>YASANIN YÜRÜRLÜLÜĞE GİRİŞ TARİHLERİ</vt:lpstr>
      <vt:lpstr>BUNU BİLİYOR MUYDUNUZ ?</vt:lpstr>
      <vt:lpstr>BUNU BİLİYOR MUYDUNUZ ?</vt:lpstr>
      <vt:lpstr>İŞ SAĞLIĞI VE GÜVENLİĞİ  VE   MİLLİ EĞİTİM BAKANLIĞI</vt:lpstr>
      <vt:lpstr>BUNU BİLİYOR MUYDUNUZ ?</vt:lpstr>
      <vt:lpstr>PowerPoint Sunusu</vt:lpstr>
      <vt:lpstr>PowerPoint Sunusu</vt:lpstr>
      <vt:lpstr>PowerPoint Sunusu</vt:lpstr>
      <vt:lpstr>PowerPoint Sunusu</vt:lpstr>
      <vt:lpstr>İŞ SAĞLIĞI VE İŞ GÜVENLİĞİ KURULU</vt:lpstr>
      <vt:lpstr>İŞ SAĞLIĞI VE İŞ GÜVENLİĞİ KURULU</vt:lpstr>
      <vt:lpstr>ÇALIŞAN TEMSİLCİSİ</vt:lpstr>
      <vt:lpstr>ÇALIŞAN TEMSİLCİSİ</vt:lpstr>
      <vt:lpstr>OKULLARIMIZDA  GÜVENSİZ ORTAMLAR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SONUÇ Güvenlik Kültürünün oluşturulabilmesi için;</vt:lpstr>
      <vt:lpstr> TÜRKİYE’NİN İŞ GÜCÜNÜ BİZLER YETİŞTİRİYORUZ!....</vt:lpstr>
      <vt:lpstr> OKUL ORTAMLARINDA YAŞANAN KAZALAR </vt:lpstr>
      <vt:lpstr> MEB okul kazalarına karşı yöneticileri uyardı </vt:lpstr>
      <vt:lpstr>Efe BOZ Ana Sınıfı Öğrencisiydi</vt:lpstr>
      <vt:lpstr>ŞÜKRÜ SALİH   Daha 7 yaşında ve I. Sınıf öğrencisiydi.</vt:lpstr>
      <vt:lpstr>OKULDA İSPİRTO ALEV ALDI</vt:lpstr>
      <vt:lpstr>Bafra Endüstri Meslek Lisesi Öğrencisi Toprağa Verildi </vt:lpstr>
      <vt:lpstr> Samsun'da bir lise öğrencisi elektrik akımına kapılarak hayatını kaybetti.</vt:lpstr>
      <vt:lpstr>OKULLARDA CİVA KAZALARI</vt:lpstr>
      <vt:lpstr>OKULLARDA CİVA KAZALARI</vt:lpstr>
      <vt:lpstr>OKULLARDA CİVA KAZALARI</vt:lpstr>
      <vt:lpstr>OKULLARDA CİVA KAZALARI</vt:lpstr>
      <vt:lpstr>PowerPoint Sunusu</vt:lpstr>
      <vt:lpstr>TEMEL YAKLAŞIM</vt:lpstr>
      <vt:lpstr>Kamu ve özel sektör gözetmeksizin tüm ÇalIşanlar kanun kapsamIna AlIndI.</vt:lpstr>
      <vt:lpstr>6331 SAYILI İŞ SAĞLIĞI ve GÜVENLİĞİ KANUNU</vt:lpstr>
      <vt:lpstr>İŞVERENİN GENEL YÜKÜMLÜLÜKLERİ</vt:lpstr>
      <vt:lpstr>İŞVERENİN GENEL YÜKÜMLÜLÜKLERİ</vt:lpstr>
      <vt:lpstr>RİSK DEĞERLENDİRMESİ</vt:lpstr>
      <vt:lpstr>ACİL DURUM PLANLARI, YANGINLA MÜCADELE VE İLKYARDIM</vt:lpstr>
      <vt:lpstr>İŞ KAZASI VE MESLEK HASTALIKLARININ KAYIT VE BİLDİRİMLERİ ZORUNLUDUR!.</vt:lpstr>
      <vt:lpstr>İŞ KAZASI VE MESLEK HASTALIKLARININ KAYIT VE BİLDİRİMLERİ ZORUNLUDUR!.</vt:lpstr>
      <vt:lpstr>SAĞLIK GÖZETİMİ ZORUNLUDUR !...</vt:lpstr>
      <vt:lpstr>SAĞLIK GÖZETİMİ ZORUNLUDUR !...</vt:lpstr>
      <vt:lpstr>İŞ SAĞLIĞI VE GÜVENLİĞİ KURULU OLUŞTURMAK</vt:lpstr>
      <vt:lpstr>6331 SAYILI KANUNA GÖRE İŞVERENİN DİĞER SORUMLULUKLARI</vt:lpstr>
      <vt:lpstr>İŞVEREN –İŞVEREN VEKİLİ İSG UYGULAMARINDAN BİRİNCİ DERECEDEN SORUMLUDUR!....</vt:lpstr>
      <vt:lpstr> EĞİTİM İŞ KOLUNDA  İŞ SAĞLIĞI VE GÜVENLİĞİ  TEHLİKE SINIFLARI </vt:lpstr>
      <vt:lpstr>KURUMLARIMIZDA 6331 SAYILI YASA İLE İLGİLİ İZLENECEK YOL HARİTASI</vt:lpstr>
      <vt:lpstr> </vt:lpstr>
      <vt:lpstr>ÖNLEMEK ÖDEMEKTEN DAHA UCUZDUR!.....</vt:lpstr>
      <vt:lpstr>İş Güvenliği UzmanI ve İş yeri Hekimi  Görevlendirilmemesi veya Hizmet AlInmamasI</vt:lpstr>
      <vt:lpstr>  DİĞER SAĞLIK PERSONELİ GÖREVLENDİRİLMEMESİ.  </vt:lpstr>
      <vt:lpstr>İŞ YERİ VE İŞ SAĞLIĞI GÜVENLİK BİRİMLERİNİN KURULMAMASI</vt:lpstr>
      <vt:lpstr>İŞVERENİN İŞ SAĞLIĞI VE İŞ GÜVENLİĞİ UZMANLARININ HAK VE YETKİLEİRİNİ KISITLAMASI</vt:lpstr>
      <vt:lpstr> RİSK DEĞERLENDİRİLMESİNİN YAPILMAMASI </vt:lpstr>
      <vt:lpstr>ACİL DURUM PLANLARININ YAPILMAMASI</vt:lpstr>
      <vt:lpstr>TAHLİYE PLANININ YAPILMAMASI</vt:lpstr>
      <vt:lpstr>  GAZ, TOZ, GÜRÜLTÜ, TİTREŞİM, AYDINLATMA  ÖLÇÜMÜ YAPILMAMASI . </vt:lpstr>
      <vt:lpstr>İŞ KAZASI İNCELEME RAPORLARI </vt:lpstr>
      <vt:lpstr> İŞ KAZALARININ BİLDİRİM SÜREÇLERİNE UYULMAMASI </vt:lpstr>
      <vt:lpstr> SAĞLIK GÖZETİMİ </vt:lpstr>
      <vt:lpstr>ÇALIŞANLARIN BİLGİLENDİRİLMEMESİ</vt:lpstr>
      <vt:lpstr>İŞ SAĞLIĞI VE GÜVENLİĞİ EĞİTİMLERİN YAPILMAMASI </vt:lpstr>
      <vt:lpstr>ÇALIŞANLARIN KATILIMININ ENGELLENMESİ</vt:lpstr>
      <vt:lpstr>BAKANLIK KONTROL VE DENETİMLERİNE ENGEL OLMA</vt:lpstr>
      <vt:lpstr>BAKANLIK TARAFINDAN ÇIKARILAN YÖNETMELİKLERİN İŞVEREN TARAFINDAN UYGULANMAMASI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Devlet Tiyatrosunda İş Kazası</dc:title>
  <dc:creator>MyPc</dc:creator>
  <cp:lastModifiedBy>Fatma MANDAL</cp:lastModifiedBy>
  <cp:revision>297</cp:revision>
  <dcterms:created xsi:type="dcterms:W3CDTF">2014-03-18T11:20:39Z</dcterms:created>
  <dcterms:modified xsi:type="dcterms:W3CDTF">2015-12-15T08:42:12Z</dcterms:modified>
</cp:coreProperties>
</file>